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3.jpg" ContentType="image/png"/>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712" r:id="rId5"/>
    <p:sldMasterId id="2147483729" r:id="rId6"/>
    <p:sldMasterId id="2147483749" r:id="rId7"/>
  </p:sldMasterIdLst>
  <p:notesMasterIdLst>
    <p:notesMasterId r:id="rId32"/>
  </p:notesMasterIdLst>
  <p:handoutMasterIdLst>
    <p:handoutMasterId r:id="rId33"/>
  </p:handoutMasterIdLst>
  <p:sldIdLst>
    <p:sldId id="351" r:id="rId8"/>
    <p:sldId id="435" r:id="rId9"/>
    <p:sldId id="436" r:id="rId10"/>
    <p:sldId id="461" r:id="rId11"/>
    <p:sldId id="500" r:id="rId12"/>
    <p:sldId id="503" r:id="rId13"/>
    <p:sldId id="409" r:id="rId14"/>
    <p:sldId id="502" r:id="rId15"/>
    <p:sldId id="459" r:id="rId16"/>
    <p:sldId id="437" r:id="rId17"/>
    <p:sldId id="501" r:id="rId18"/>
    <p:sldId id="507" r:id="rId19"/>
    <p:sldId id="506" r:id="rId20"/>
    <p:sldId id="438" r:id="rId21"/>
    <p:sldId id="412" r:id="rId22"/>
    <p:sldId id="413" r:id="rId23"/>
    <p:sldId id="367" r:id="rId24"/>
    <p:sldId id="446" r:id="rId25"/>
    <p:sldId id="447" r:id="rId26"/>
    <p:sldId id="448" r:id="rId27"/>
    <p:sldId id="371" r:id="rId28"/>
    <p:sldId id="415" r:id="rId29"/>
    <p:sldId id="486" r:id="rId30"/>
    <p:sldId id="417" r:id="rId3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E31837"/>
    <a:srgbClr val="F3901D"/>
    <a:srgbClr val="7C3520"/>
    <a:srgbClr val="FDBC5F"/>
    <a:srgbClr val="DC4128"/>
    <a:srgbClr val="00B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9" autoAdjust="0"/>
    <p:restoredTop sz="94434" autoAdjust="0"/>
  </p:normalViewPr>
  <p:slideViewPr>
    <p:cSldViewPr snapToGrid="0" showGuides="1">
      <p:cViewPr varScale="1">
        <p:scale>
          <a:sx n="70" d="100"/>
          <a:sy n="70" d="100"/>
        </p:scale>
        <p:origin x="444" y="72"/>
      </p:cViewPr>
      <p:guideLst>
        <p:guide orient="horz" pos="2160"/>
        <p:guide pos="3840"/>
      </p:guideLst>
    </p:cSldViewPr>
  </p:slideViewPr>
  <p:notesTextViewPr>
    <p:cViewPr>
      <p:scale>
        <a:sx n="100" d="100"/>
        <a:sy n="100" d="100"/>
      </p:scale>
      <p:origin x="0" y="0"/>
    </p:cViewPr>
  </p:notesTextViewPr>
  <p:notesViewPr>
    <p:cSldViewPr snapToGrid="0" showGuides="1">
      <p:cViewPr varScale="1">
        <p:scale>
          <a:sx n="80" d="100"/>
          <a:sy n="80" d="100"/>
        </p:scale>
        <p:origin x="-196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82F297-A4B5-481A-8601-872C82FDE5ED}" type="doc">
      <dgm:prSet loTypeId="urn:microsoft.com/office/officeart/2005/8/layout/cycle4" loCatId="relationship" qsTypeId="urn:microsoft.com/office/officeart/2005/8/quickstyle/simple1" qsCatId="simple" csTypeId="urn:microsoft.com/office/officeart/2005/8/colors/colorful1" csCatId="colorful" phldr="1"/>
      <dgm:spPr/>
      <dgm:t>
        <a:bodyPr/>
        <a:lstStyle/>
        <a:p>
          <a:endParaRPr lang="en-US"/>
        </a:p>
      </dgm:t>
    </dgm:pt>
    <dgm:pt modelId="{3CA5061B-D9A6-43A9-B2C7-721A9FEE1EF8}">
      <dgm:prSet phldrT="[Text]" custT="1"/>
      <dgm:spPr/>
      <dgm:t>
        <a:bodyPr/>
        <a:lstStyle/>
        <a:p>
          <a:r>
            <a:rPr lang="en-US" sz="1000" b="1" dirty="0" smtClean="0">
              <a:latin typeface="Century Gothic" panose="020B0502020202020204" pitchFamily="34" charset="0"/>
            </a:rPr>
            <a:t>Partnerships</a:t>
          </a:r>
          <a:endParaRPr lang="en-US" sz="1000" b="1" dirty="0">
            <a:latin typeface="Century Gothic" panose="020B0502020202020204" pitchFamily="34" charset="0"/>
          </a:endParaRPr>
        </a:p>
      </dgm:t>
    </dgm:pt>
    <dgm:pt modelId="{CD809882-D392-4579-A1A5-1EAC4B207C74}" type="parTrans" cxnId="{7E2E9533-4D9C-4970-9102-0B53650C96A5}">
      <dgm:prSet/>
      <dgm:spPr/>
      <dgm:t>
        <a:bodyPr/>
        <a:lstStyle/>
        <a:p>
          <a:endParaRPr lang="en-US" sz="1000" b="1">
            <a:latin typeface="Century Gothic" panose="020B0502020202020204" pitchFamily="34" charset="0"/>
          </a:endParaRPr>
        </a:p>
      </dgm:t>
    </dgm:pt>
    <dgm:pt modelId="{6C33F92B-9833-48C5-8566-670968F5E2FD}" type="sibTrans" cxnId="{7E2E9533-4D9C-4970-9102-0B53650C96A5}">
      <dgm:prSet/>
      <dgm:spPr/>
      <dgm:t>
        <a:bodyPr/>
        <a:lstStyle/>
        <a:p>
          <a:endParaRPr lang="en-US" sz="1000" b="1">
            <a:latin typeface="Century Gothic" panose="020B0502020202020204" pitchFamily="34" charset="0"/>
          </a:endParaRPr>
        </a:p>
      </dgm:t>
    </dgm:pt>
    <dgm:pt modelId="{A24FFBEC-CA83-44C9-AE4C-A83B779B8B74}">
      <dgm:prSet phldrT="[Text]" custT="1"/>
      <dgm:spPr/>
      <dgm:t>
        <a:bodyPr/>
        <a:lstStyle/>
        <a:p>
          <a:r>
            <a:rPr lang="en-US" sz="1000" b="1" dirty="0" err="1" smtClean="0">
              <a:latin typeface="Century Gothic" panose="020B0502020202020204" pitchFamily="34" charset="0"/>
            </a:rPr>
            <a:t>Hyperledger</a:t>
          </a:r>
          <a:endParaRPr lang="en-US" sz="1000" b="1" dirty="0">
            <a:latin typeface="Century Gothic" panose="020B0502020202020204" pitchFamily="34" charset="0"/>
          </a:endParaRPr>
        </a:p>
      </dgm:t>
    </dgm:pt>
    <dgm:pt modelId="{64F54C33-0775-4C57-9EA2-94308E984745}" type="parTrans" cxnId="{B51762C0-0B68-41CC-A2A6-F6564162128F}">
      <dgm:prSet/>
      <dgm:spPr/>
      <dgm:t>
        <a:bodyPr/>
        <a:lstStyle/>
        <a:p>
          <a:endParaRPr lang="en-US" sz="1000" b="1">
            <a:latin typeface="Century Gothic" panose="020B0502020202020204" pitchFamily="34" charset="0"/>
          </a:endParaRPr>
        </a:p>
      </dgm:t>
    </dgm:pt>
    <dgm:pt modelId="{D5EFD0E8-D56E-4FDD-A8C2-593B066EA283}" type="sibTrans" cxnId="{B51762C0-0B68-41CC-A2A6-F6564162128F}">
      <dgm:prSet/>
      <dgm:spPr/>
      <dgm:t>
        <a:bodyPr/>
        <a:lstStyle/>
        <a:p>
          <a:endParaRPr lang="en-US" sz="1000" b="1">
            <a:latin typeface="Century Gothic" panose="020B0502020202020204" pitchFamily="34" charset="0"/>
          </a:endParaRPr>
        </a:p>
      </dgm:t>
    </dgm:pt>
    <dgm:pt modelId="{CA870025-14B8-443D-98A4-64BE96256BA3}">
      <dgm:prSet phldrT="[Text]" custT="1"/>
      <dgm:spPr/>
      <dgm:t>
        <a:bodyPr/>
        <a:lstStyle/>
        <a:p>
          <a:r>
            <a:rPr lang="en-US" sz="1000" b="1" dirty="0" smtClean="0">
              <a:latin typeface="Century Gothic" panose="020B0502020202020204" pitchFamily="34" charset="0"/>
            </a:rPr>
            <a:t>Platform Competency</a:t>
          </a:r>
          <a:endParaRPr lang="en-US" sz="1000" b="1" dirty="0">
            <a:latin typeface="Century Gothic" panose="020B0502020202020204" pitchFamily="34" charset="0"/>
          </a:endParaRPr>
        </a:p>
      </dgm:t>
    </dgm:pt>
    <dgm:pt modelId="{34800300-DDFD-42F9-A970-BBC569D8DAB4}" type="parTrans" cxnId="{598044F4-9399-4579-87A8-1B1C5D12626A}">
      <dgm:prSet/>
      <dgm:spPr/>
      <dgm:t>
        <a:bodyPr/>
        <a:lstStyle/>
        <a:p>
          <a:endParaRPr lang="en-US" sz="1000" b="1">
            <a:latin typeface="Century Gothic" panose="020B0502020202020204" pitchFamily="34" charset="0"/>
          </a:endParaRPr>
        </a:p>
      </dgm:t>
    </dgm:pt>
    <dgm:pt modelId="{5A2123A5-86D1-44F4-9A97-3C84B78DADC9}" type="sibTrans" cxnId="{598044F4-9399-4579-87A8-1B1C5D12626A}">
      <dgm:prSet/>
      <dgm:spPr/>
      <dgm:t>
        <a:bodyPr/>
        <a:lstStyle/>
        <a:p>
          <a:endParaRPr lang="en-US" sz="1000" b="1">
            <a:latin typeface="Century Gothic" panose="020B0502020202020204" pitchFamily="34" charset="0"/>
          </a:endParaRPr>
        </a:p>
      </dgm:t>
    </dgm:pt>
    <dgm:pt modelId="{C4D5F072-D686-4157-8899-5DC36C1114A5}">
      <dgm:prSet phldrT="[Text]" custT="1"/>
      <dgm:spPr/>
      <dgm:t>
        <a:bodyPr/>
        <a:lstStyle/>
        <a:p>
          <a:r>
            <a:rPr lang="en-US" sz="1000" b="1" dirty="0" smtClean="0">
              <a:latin typeface="Century Gothic" panose="020B0502020202020204" pitchFamily="34" charset="0"/>
            </a:rPr>
            <a:t>Consent Management</a:t>
          </a:r>
          <a:endParaRPr lang="en-US" sz="1000" b="1" dirty="0">
            <a:latin typeface="Century Gothic" panose="020B0502020202020204" pitchFamily="34" charset="0"/>
          </a:endParaRPr>
        </a:p>
      </dgm:t>
    </dgm:pt>
    <dgm:pt modelId="{EBEC2CC3-CFEF-4B01-8EF2-FBEE12728ABD}" type="parTrans" cxnId="{8F503A34-2362-426B-83AE-5DAF34BF5DD1}">
      <dgm:prSet/>
      <dgm:spPr/>
      <dgm:t>
        <a:bodyPr/>
        <a:lstStyle/>
        <a:p>
          <a:endParaRPr lang="en-US" sz="1000" b="1">
            <a:latin typeface="Century Gothic" panose="020B0502020202020204" pitchFamily="34" charset="0"/>
          </a:endParaRPr>
        </a:p>
      </dgm:t>
    </dgm:pt>
    <dgm:pt modelId="{5556CB7C-AB28-48D7-81A7-52664FEC4485}" type="sibTrans" cxnId="{8F503A34-2362-426B-83AE-5DAF34BF5DD1}">
      <dgm:prSet/>
      <dgm:spPr/>
      <dgm:t>
        <a:bodyPr/>
        <a:lstStyle/>
        <a:p>
          <a:endParaRPr lang="en-US" sz="1000" b="1">
            <a:latin typeface="Century Gothic" panose="020B0502020202020204" pitchFamily="34" charset="0"/>
          </a:endParaRPr>
        </a:p>
      </dgm:t>
    </dgm:pt>
    <dgm:pt modelId="{DBD207DF-4DFD-4DA6-B905-2E9D98AD47DE}">
      <dgm:prSet phldrT="[Text]" custT="1"/>
      <dgm:spPr/>
      <dgm:t>
        <a:bodyPr/>
        <a:lstStyle/>
        <a:p>
          <a:r>
            <a:rPr lang="en-US" sz="1000" b="1" dirty="0" smtClean="0">
              <a:latin typeface="Century Gothic" panose="020B0502020202020204" pitchFamily="34" charset="0"/>
            </a:rPr>
            <a:t>People Competency</a:t>
          </a:r>
          <a:endParaRPr lang="en-US" sz="1000" b="1" dirty="0">
            <a:latin typeface="Century Gothic" panose="020B0502020202020204" pitchFamily="34" charset="0"/>
          </a:endParaRPr>
        </a:p>
      </dgm:t>
    </dgm:pt>
    <dgm:pt modelId="{E5482E2E-5CCC-4B8C-A9F6-35086CFB87A0}" type="parTrans" cxnId="{0DE0B6E2-C7CB-4AEE-9387-552A3EFCB391}">
      <dgm:prSet/>
      <dgm:spPr/>
      <dgm:t>
        <a:bodyPr/>
        <a:lstStyle/>
        <a:p>
          <a:endParaRPr lang="en-US" sz="1000" b="1">
            <a:latin typeface="Century Gothic" panose="020B0502020202020204" pitchFamily="34" charset="0"/>
          </a:endParaRPr>
        </a:p>
      </dgm:t>
    </dgm:pt>
    <dgm:pt modelId="{4C245B51-2B81-46D3-86F7-9E0E64825A44}" type="sibTrans" cxnId="{0DE0B6E2-C7CB-4AEE-9387-552A3EFCB391}">
      <dgm:prSet/>
      <dgm:spPr/>
      <dgm:t>
        <a:bodyPr/>
        <a:lstStyle/>
        <a:p>
          <a:endParaRPr lang="en-US" sz="1000" b="1">
            <a:latin typeface="Century Gothic" panose="020B0502020202020204" pitchFamily="34" charset="0"/>
          </a:endParaRPr>
        </a:p>
      </dgm:t>
    </dgm:pt>
    <dgm:pt modelId="{D2E4C7E4-C6DF-4EE2-8037-3F64A33B8F75}">
      <dgm:prSet phldrT="[Text]" custT="1"/>
      <dgm:spPr/>
      <dgm:t>
        <a:bodyPr/>
        <a:lstStyle/>
        <a:p>
          <a:r>
            <a:rPr lang="en-US" sz="1000" b="1" dirty="0" smtClean="0">
              <a:latin typeface="Century Gothic" panose="020B0502020202020204" pitchFamily="34" charset="0"/>
            </a:rPr>
            <a:t>Hands On Production Grade Training</a:t>
          </a:r>
          <a:endParaRPr lang="en-US" sz="1000" b="1" dirty="0">
            <a:latin typeface="Century Gothic" panose="020B0502020202020204" pitchFamily="34" charset="0"/>
          </a:endParaRPr>
        </a:p>
      </dgm:t>
    </dgm:pt>
    <dgm:pt modelId="{065D633D-D954-4FB1-9B8A-9479633EBE14}" type="parTrans" cxnId="{44BA215A-9339-45A6-9E91-BCDAB5D8FE26}">
      <dgm:prSet/>
      <dgm:spPr/>
      <dgm:t>
        <a:bodyPr/>
        <a:lstStyle/>
        <a:p>
          <a:endParaRPr lang="en-US" sz="1000" b="1">
            <a:latin typeface="Century Gothic" panose="020B0502020202020204" pitchFamily="34" charset="0"/>
          </a:endParaRPr>
        </a:p>
      </dgm:t>
    </dgm:pt>
    <dgm:pt modelId="{8A98B179-0ECA-4935-8AB7-A5295CFAEFE4}" type="sibTrans" cxnId="{44BA215A-9339-45A6-9E91-BCDAB5D8FE26}">
      <dgm:prSet/>
      <dgm:spPr/>
      <dgm:t>
        <a:bodyPr/>
        <a:lstStyle/>
        <a:p>
          <a:endParaRPr lang="en-US" sz="1000" b="1">
            <a:latin typeface="Century Gothic" panose="020B0502020202020204" pitchFamily="34" charset="0"/>
          </a:endParaRPr>
        </a:p>
      </dgm:t>
    </dgm:pt>
    <dgm:pt modelId="{37F66AD7-2201-499C-92BE-6B8DAA840F9F}">
      <dgm:prSet phldrT="[Text]" custT="1"/>
      <dgm:spPr/>
      <dgm:t>
        <a:bodyPr/>
        <a:lstStyle/>
        <a:p>
          <a:r>
            <a:rPr lang="en-US" sz="1000" b="1" dirty="0" smtClean="0">
              <a:latin typeface="Century Gothic" panose="020B0502020202020204" pitchFamily="34" charset="0"/>
            </a:rPr>
            <a:t>Blockchain As A Service</a:t>
          </a:r>
          <a:endParaRPr lang="en-US" sz="1000" b="1" dirty="0">
            <a:latin typeface="Century Gothic" panose="020B0502020202020204" pitchFamily="34" charset="0"/>
          </a:endParaRPr>
        </a:p>
      </dgm:t>
    </dgm:pt>
    <dgm:pt modelId="{26FE82E6-44D2-4E15-9654-296177FEE9AD}" type="parTrans" cxnId="{DC24CD8B-6A7B-4488-84BE-3A1A5DD59B04}">
      <dgm:prSet/>
      <dgm:spPr/>
      <dgm:t>
        <a:bodyPr/>
        <a:lstStyle/>
        <a:p>
          <a:endParaRPr lang="en-US" sz="1000" b="1">
            <a:latin typeface="Century Gothic" panose="020B0502020202020204" pitchFamily="34" charset="0"/>
          </a:endParaRPr>
        </a:p>
      </dgm:t>
    </dgm:pt>
    <dgm:pt modelId="{08C9E892-3C95-4F9E-A2CA-281C392602B6}" type="sibTrans" cxnId="{DC24CD8B-6A7B-4488-84BE-3A1A5DD59B04}">
      <dgm:prSet/>
      <dgm:spPr/>
      <dgm:t>
        <a:bodyPr/>
        <a:lstStyle/>
        <a:p>
          <a:endParaRPr lang="en-US" sz="1000" b="1">
            <a:latin typeface="Century Gothic" panose="020B0502020202020204" pitchFamily="34" charset="0"/>
          </a:endParaRPr>
        </a:p>
      </dgm:t>
    </dgm:pt>
    <dgm:pt modelId="{3215271D-3B60-417A-AAE9-A405DF5E90BD}">
      <dgm:prSet phldrT="[Text]" custT="1"/>
      <dgm:spPr/>
      <dgm:t>
        <a:bodyPr/>
        <a:lstStyle/>
        <a:p>
          <a:r>
            <a:rPr lang="en-US" sz="1000" b="1" dirty="0" smtClean="0">
              <a:latin typeface="Century Gothic" panose="020B0502020202020204" pitchFamily="34" charset="0"/>
            </a:rPr>
            <a:t>Design Thinking</a:t>
          </a:r>
          <a:endParaRPr lang="en-US" sz="1000" b="1" dirty="0">
            <a:latin typeface="Century Gothic" panose="020B0502020202020204" pitchFamily="34" charset="0"/>
          </a:endParaRPr>
        </a:p>
      </dgm:t>
    </dgm:pt>
    <dgm:pt modelId="{4EE5AD12-C49F-4108-8573-AF3C682567AF}" type="parTrans" cxnId="{56FCA1D5-FCB7-407B-8702-C32419E7DD4A}">
      <dgm:prSet/>
      <dgm:spPr/>
      <dgm:t>
        <a:bodyPr/>
        <a:lstStyle/>
        <a:p>
          <a:endParaRPr lang="en-US" sz="1000" b="1">
            <a:latin typeface="Century Gothic" panose="020B0502020202020204" pitchFamily="34" charset="0"/>
          </a:endParaRPr>
        </a:p>
      </dgm:t>
    </dgm:pt>
    <dgm:pt modelId="{EFAFE412-F4EE-4E22-A53A-1CB9AD6FDCBF}" type="sibTrans" cxnId="{56FCA1D5-FCB7-407B-8702-C32419E7DD4A}">
      <dgm:prSet/>
      <dgm:spPr/>
      <dgm:t>
        <a:bodyPr/>
        <a:lstStyle/>
        <a:p>
          <a:endParaRPr lang="en-US" sz="1000" b="1">
            <a:latin typeface="Century Gothic" panose="020B0502020202020204" pitchFamily="34" charset="0"/>
          </a:endParaRPr>
        </a:p>
      </dgm:t>
    </dgm:pt>
    <dgm:pt modelId="{03F9B15E-ED49-44BD-8C24-8705BAC60DC8}">
      <dgm:prSet phldrT="[Text]" custT="1"/>
      <dgm:spPr/>
      <dgm:t>
        <a:bodyPr/>
        <a:lstStyle/>
        <a:p>
          <a:r>
            <a:rPr lang="en-US" sz="1000" b="1" dirty="0" smtClean="0">
              <a:latin typeface="Century Gothic" panose="020B0502020202020204" pitchFamily="34" charset="0"/>
            </a:rPr>
            <a:t>Corda</a:t>
          </a:r>
          <a:endParaRPr lang="en-US" sz="1000" b="1" dirty="0">
            <a:latin typeface="Century Gothic" panose="020B0502020202020204" pitchFamily="34" charset="0"/>
          </a:endParaRPr>
        </a:p>
      </dgm:t>
    </dgm:pt>
    <dgm:pt modelId="{57914EF2-A00F-4445-86D2-A42939F972BB}" type="parTrans" cxnId="{A7164AD0-2493-461F-86C3-53F9DBB82446}">
      <dgm:prSet/>
      <dgm:spPr/>
      <dgm:t>
        <a:bodyPr/>
        <a:lstStyle/>
        <a:p>
          <a:endParaRPr lang="en-US" sz="1000" b="1">
            <a:latin typeface="Century Gothic" panose="020B0502020202020204" pitchFamily="34" charset="0"/>
          </a:endParaRPr>
        </a:p>
      </dgm:t>
    </dgm:pt>
    <dgm:pt modelId="{A8AA96FA-FE57-4BE0-A3C0-00D18D1DFB90}" type="sibTrans" cxnId="{A7164AD0-2493-461F-86C3-53F9DBB82446}">
      <dgm:prSet/>
      <dgm:spPr/>
      <dgm:t>
        <a:bodyPr/>
        <a:lstStyle/>
        <a:p>
          <a:endParaRPr lang="en-US" sz="1000" b="1">
            <a:latin typeface="Century Gothic" panose="020B0502020202020204" pitchFamily="34" charset="0"/>
          </a:endParaRPr>
        </a:p>
      </dgm:t>
    </dgm:pt>
    <dgm:pt modelId="{11E934F5-BCCA-4A71-ADE9-A3FAC7709982}">
      <dgm:prSet phldrT="[Text]" custT="1"/>
      <dgm:spPr/>
      <dgm:t>
        <a:bodyPr/>
        <a:lstStyle/>
        <a:p>
          <a:r>
            <a:rPr lang="en-US" sz="1000" b="1" dirty="0" smtClean="0">
              <a:latin typeface="Century Gothic" panose="020B0502020202020204" pitchFamily="34" charset="0"/>
            </a:rPr>
            <a:t>Quasar</a:t>
          </a:r>
          <a:endParaRPr lang="en-US" sz="1000" b="1" dirty="0">
            <a:latin typeface="Century Gothic" panose="020B0502020202020204" pitchFamily="34" charset="0"/>
          </a:endParaRPr>
        </a:p>
      </dgm:t>
    </dgm:pt>
    <dgm:pt modelId="{33FC0F6A-DAC4-4501-919E-9891F81E7563}" type="parTrans" cxnId="{BADFE8FD-4D66-407F-8369-BDB426E23A6E}">
      <dgm:prSet/>
      <dgm:spPr/>
      <dgm:t>
        <a:bodyPr/>
        <a:lstStyle/>
        <a:p>
          <a:endParaRPr lang="en-US" sz="1000" b="1">
            <a:latin typeface="Century Gothic" panose="020B0502020202020204" pitchFamily="34" charset="0"/>
          </a:endParaRPr>
        </a:p>
      </dgm:t>
    </dgm:pt>
    <dgm:pt modelId="{1A9C8823-6059-49B1-907C-48AA8A413D59}" type="sibTrans" cxnId="{BADFE8FD-4D66-407F-8369-BDB426E23A6E}">
      <dgm:prSet/>
      <dgm:spPr/>
      <dgm:t>
        <a:bodyPr/>
        <a:lstStyle/>
        <a:p>
          <a:endParaRPr lang="en-US" sz="1000" b="1">
            <a:latin typeface="Century Gothic" panose="020B0502020202020204" pitchFamily="34" charset="0"/>
          </a:endParaRPr>
        </a:p>
      </dgm:t>
    </dgm:pt>
    <dgm:pt modelId="{F25C886F-B866-4C88-8F1A-90938E4626C5}">
      <dgm:prSet phldrT="[Text]" custT="1"/>
      <dgm:spPr/>
      <dgm:t>
        <a:bodyPr/>
        <a:lstStyle/>
        <a:p>
          <a:r>
            <a:rPr lang="en-US" sz="1000" b="1" dirty="0" smtClean="0">
              <a:latin typeface="Century Gothic" panose="020B0502020202020204" pitchFamily="34" charset="0"/>
            </a:rPr>
            <a:t>Post Chain</a:t>
          </a:r>
          <a:endParaRPr lang="en-US" sz="1000" b="1" dirty="0">
            <a:latin typeface="Century Gothic" panose="020B0502020202020204" pitchFamily="34" charset="0"/>
          </a:endParaRPr>
        </a:p>
      </dgm:t>
    </dgm:pt>
    <dgm:pt modelId="{F5898D87-4670-4BBA-83B4-8904B1DDA774}" type="parTrans" cxnId="{DE39DCA9-0859-4CE7-8022-F8CE4F00C358}">
      <dgm:prSet/>
      <dgm:spPr/>
      <dgm:t>
        <a:bodyPr/>
        <a:lstStyle/>
        <a:p>
          <a:endParaRPr lang="en-US" sz="1000" b="1">
            <a:latin typeface="Century Gothic" panose="020B0502020202020204" pitchFamily="34" charset="0"/>
          </a:endParaRPr>
        </a:p>
      </dgm:t>
    </dgm:pt>
    <dgm:pt modelId="{CBFB776E-7B11-4AE7-83FB-DDC2E2C947EF}" type="sibTrans" cxnId="{DE39DCA9-0859-4CE7-8022-F8CE4F00C358}">
      <dgm:prSet/>
      <dgm:spPr/>
      <dgm:t>
        <a:bodyPr/>
        <a:lstStyle/>
        <a:p>
          <a:endParaRPr lang="en-US" sz="1000" b="1">
            <a:latin typeface="Century Gothic" panose="020B0502020202020204" pitchFamily="34" charset="0"/>
          </a:endParaRPr>
        </a:p>
      </dgm:t>
    </dgm:pt>
    <dgm:pt modelId="{BD864A8B-4753-4E58-AD40-0B3DC4429C28}">
      <dgm:prSet phldrT="[Text]" custT="1"/>
      <dgm:spPr/>
      <dgm:t>
        <a:bodyPr/>
        <a:lstStyle/>
        <a:p>
          <a:r>
            <a:rPr lang="en-US" sz="1000" b="1" dirty="0" smtClean="0">
              <a:latin typeface="Century Gothic" panose="020B0502020202020204" pitchFamily="34" charset="0"/>
            </a:rPr>
            <a:t>Identity management</a:t>
          </a:r>
          <a:endParaRPr lang="en-US" sz="1000" b="1" dirty="0">
            <a:latin typeface="Century Gothic" panose="020B0502020202020204" pitchFamily="34" charset="0"/>
          </a:endParaRPr>
        </a:p>
      </dgm:t>
    </dgm:pt>
    <dgm:pt modelId="{2E7239EC-994D-409C-95F9-C2A35C6082AE}" type="parTrans" cxnId="{B7E4DF58-6162-41A1-8193-4770BA9DF042}">
      <dgm:prSet/>
      <dgm:spPr/>
      <dgm:t>
        <a:bodyPr/>
        <a:lstStyle/>
        <a:p>
          <a:endParaRPr lang="en-US" sz="1000" b="1">
            <a:latin typeface="Century Gothic" panose="020B0502020202020204" pitchFamily="34" charset="0"/>
          </a:endParaRPr>
        </a:p>
      </dgm:t>
    </dgm:pt>
    <dgm:pt modelId="{E1D025E7-0FEE-4BC8-A396-F28BFA923C26}" type="sibTrans" cxnId="{B7E4DF58-6162-41A1-8193-4770BA9DF042}">
      <dgm:prSet/>
      <dgm:spPr/>
      <dgm:t>
        <a:bodyPr/>
        <a:lstStyle/>
        <a:p>
          <a:endParaRPr lang="en-US" sz="1000" b="1">
            <a:latin typeface="Century Gothic" panose="020B0502020202020204" pitchFamily="34" charset="0"/>
          </a:endParaRPr>
        </a:p>
      </dgm:t>
    </dgm:pt>
    <dgm:pt modelId="{9A012164-7773-430D-81C2-9C4FB4C31224}">
      <dgm:prSet phldrT="[Text]" custT="1"/>
      <dgm:spPr/>
      <dgm:t>
        <a:bodyPr/>
        <a:lstStyle/>
        <a:p>
          <a:r>
            <a:rPr lang="en-US" sz="1000" b="1" dirty="0" smtClean="0">
              <a:latin typeface="Century Gothic" panose="020B0502020202020204" pitchFamily="34" charset="0"/>
            </a:rPr>
            <a:t>Trade Finance</a:t>
          </a:r>
          <a:endParaRPr lang="en-US" sz="1000" b="1" dirty="0">
            <a:latin typeface="Century Gothic" panose="020B0502020202020204" pitchFamily="34" charset="0"/>
          </a:endParaRPr>
        </a:p>
      </dgm:t>
    </dgm:pt>
    <dgm:pt modelId="{65B90774-0A57-4A8D-B1DD-925039D3A9B2}" type="parTrans" cxnId="{F206FD01-7EED-4C9F-BD24-AEBEA32FC6A4}">
      <dgm:prSet/>
      <dgm:spPr/>
      <dgm:t>
        <a:bodyPr/>
        <a:lstStyle/>
        <a:p>
          <a:endParaRPr lang="en-US" sz="1000" b="1">
            <a:latin typeface="Century Gothic" panose="020B0502020202020204" pitchFamily="34" charset="0"/>
          </a:endParaRPr>
        </a:p>
      </dgm:t>
    </dgm:pt>
    <dgm:pt modelId="{647702DC-85DC-4AEB-9332-9849C48AA95B}" type="sibTrans" cxnId="{F206FD01-7EED-4C9F-BD24-AEBEA32FC6A4}">
      <dgm:prSet/>
      <dgm:spPr/>
      <dgm:t>
        <a:bodyPr/>
        <a:lstStyle/>
        <a:p>
          <a:endParaRPr lang="en-US" sz="1000" b="1">
            <a:latin typeface="Century Gothic" panose="020B0502020202020204" pitchFamily="34" charset="0"/>
          </a:endParaRPr>
        </a:p>
      </dgm:t>
    </dgm:pt>
    <dgm:pt modelId="{93A2F136-9EEF-4E58-A667-095D4259F5F8}">
      <dgm:prSet phldrT="[Text]" custT="1"/>
      <dgm:spPr/>
      <dgm:t>
        <a:bodyPr/>
        <a:lstStyle/>
        <a:p>
          <a:r>
            <a:rPr lang="en-US" sz="1000" b="1" dirty="0" smtClean="0">
              <a:latin typeface="Century Gothic" panose="020B0502020202020204" pitchFamily="34" charset="0"/>
            </a:rPr>
            <a:t>Impact &amp; Maturity Assessment</a:t>
          </a:r>
          <a:endParaRPr lang="en-US" sz="1000" b="1" dirty="0">
            <a:latin typeface="Century Gothic" panose="020B0502020202020204" pitchFamily="34" charset="0"/>
          </a:endParaRPr>
        </a:p>
      </dgm:t>
    </dgm:pt>
    <dgm:pt modelId="{581F70E4-0D34-4E0C-8323-CA9F5ADFE03E}" type="parTrans" cxnId="{585178DC-2AFE-492A-9D4A-15BB3BB09020}">
      <dgm:prSet/>
      <dgm:spPr/>
      <dgm:t>
        <a:bodyPr/>
        <a:lstStyle/>
        <a:p>
          <a:endParaRPr lang="en-US" sz="1000" b="1">
            <a:latin typeface="Century Gothic" panose="020B0502020202020204" pitchFamily="34" charset="0"/>
          </a:endParaRPr>
        </a:p>
      </dgm:t>
    </dgm:pt>
    <dgm:pt modelId="{7AE48175-C89C-4A10-BBB9-E1B09E234CD1}" type="sibTrans" cxnId="{585178DC-2AFE-492A-9D4A-15BB3BB09020}">
      <dgm:prSet/>
      <dgm:spPr/>
      <dgm:t>
        <a:bodyPr/>
        <a:lstStyle/>
        <a:p>
          <a:endParaRPr lang="en-US" sz="1000" b="1">
            <a:latin typeface="Century Gothic" panose="020B0502020202020204" pitchFamily="34" charset="0"/>
          </a:endParaRPr>
        </a:p>
      </dgm:t>
    </dgm:pt>
    <dgm:pt modelId="{369025B4-5536-4E02-B20E-0A5CF2E4A894}">
      <dgm:prSet phldrT="[Text]" custT="1"/>
      <dgm:spPr/>
      <dgm:t>
        <a:bodyPr/>
        <a:lstStyle/>
        <a:p>
          <a:r>
            <a:rPr lang="en-US" sz="1000" b="1" dirty="0" smtClean="0">
              <a:latin typeface="Century Gothic" panose="020B0502020202020204" pitchFamily="34" charset="0"/>
            </a:rPr>
            <a:t>Rapid Deployment</a:t>
          </a:r>
          <a:endParaRPr lang="en-US" sz="1000" b="1" dirty="0">
            <a:latin typeface="Century Gothic" panose="020B0502020202020204" pitchFamily="34" charset="0"/>
          </a:endParaRPr>
        </a:p>
      </dgm:t>
    </dgm:pt>
    <dgm:pt modelId="{08E96607-93EB-4817-9D2D-2A94D7DDDE96}" type="parTrans" cxnId="{CD9E1F27-44B1-4663-9B4A-A8146DF72A4B}">
      <dgm:prSet/>
      <dgm:spPr/>
      <dgm:t>
        <a:bodyPr/>
        <a:lstStyle/>
        <a:p>
          <a:endParaRPr lang="en-US" sz="1000" b="1">
            <a:latin typeface="Century Gothic" panose="020B0502020202020204" pitchFamily="34" charset="0"/>
          </a:endParaRPr>
        </a:p>
      </dgm:t>
    </dgm:pt>
    <dgm:pt modelId="{E24DDC5F-A81D-4BBC-9667-F125179E1E9F}" type="sibTrans" cxnId="{CD9E1F27-44B1-4663-9B4A-A8146DF72A4B}">
      <dgm:prSet/>
      <dgm:spPr/>
      <dgm:t>
        <a:bodyPr/>
        <a:lstStyle/>
        <a:p>
          <a:endParaRPr lang="en-US" sz="1000" b="1">
            <a:latin typeface="Century Gothic" panose="020B0502020202020204" pitchFamily="34" charset="0"/>
          </a:endParaRPr>
        </a:p>
      </dgm:t>
    </dgm:pt>
    <dgm:pt modelId="{95C51F62-1E9A-49E5-8C0B-E419CBA84CB0}">
      <dgm:prSet phldrT="[Text]" custT="1"/>
      <dgm:spPr/>
      <dgm:t>
        <a:bodyPr/>
        <a:lstStyle/>
        <a:p>
          <a:endParaRPr lang="en-US" sz="1000" b="1" dirty="0">
            <a:latin typeface="Century Gothic" panose="020B0502020202020204" pitchFamily="34" charset="0"/>
          </a:endParaRPr>
        </a:p>
      </dgm:t>
    </dgm:pt>
    <dgm:pt modelId="{FBB6E517-A0D0-4C28-A695-5359F6A3C127}" type="parTrans" cxnId="{F610B224-4406-4126-A7C6-68063010247F}">
      <dgm:prSet/>
      <dgm:spPr/>
      <dgm:t>
        <a:bodyPr/>
        <a:lstStyle/>
        <a:p>
          <a:endParaRPr lang="en-US" sz="1000" b="1">
            <a:latin typeface="Century Gothic" panose="020B0502020202020204" pitchFamily="34" charset="0"/>
          </a:endParaRPr>
        </a:p>
      </dgm:t>
    </dgm:pt>
    <dgm:pt modelId="{206C7B9A-2CB1-48B6-A6FE-61AF8266F36E}" type="sibTrans" cxnId="{F610B224-4406-4126-A7C6-68063010247F}">
      <dgm:prSet/>
      <dgm:spPr/>
      <dgm:t>
        <a:bodyPr/>
        <a:lstStyle/>
        <a:p>
          <a:endParaRPr lang="en-US" sz="1000" b="1">
            <a:latin typeface="Century Gothic" panose="020B0502020202020204" pitchFamily="34" charset="0"/>
          </a:endParaRPr>
        </a:p>
      </dgm:t>
    </dgm:pt>
    <dgm:pt modelId="{A784C474-1E51-450A-8D68-5478729D58DC}">
      <dgm:prSet phldrT="[Text]" custT="1"/>
      <dgm:spPr/>
      <dgm:t>
        <a:bodyPr/>
        <a:lstStyle/>
        <a:p>
          <a:r>
            <a:rPr lang="en-US" sz="1000" b="1" dirty="0" smtClean="0">
              <a:latin typeface="Century Gothic" panose="020B0502020202020204" pitchFamily="34" charset="0"/>
            </a:rPr>
            <a:t>Block Apps</a:t>
          </a:r>
          <a:endParaRPr lang="en-US" sz="1000" b="1" dirty="0">
            <a:latin typeface="Century Gothic" panose="020B0502020202020204" pitchFamily="34" charset="0"/>
          </a:endParaRPr>
        </a:p>
      </dgm:t>
    </dgm:pt>
    <dgm:pt modelId="{615DEE1F-A733-4F5A-8403-EC690E072220}" type="parTrans" cxnId="{FF0D3791-CB52-4870-8814-A116A3AB543F}">
      <dgm:prSet/>
      <dgm:spPr/>
      <dgm:t>
        <a:bodyPr/>
        <a:lstStyle/>
        <a:p>
          <a:endParaRPr lang="en-IN" sz="1000" b="1">
            <a:latin typeface="Century Gothic" panose="020B0502020202020204" pitchFamily="34" charset="0"/>
          </a:endParaRPr>
        </a:p>
      </dgm:t>
    </dgm:pt>
    <dgm:pt modelId="{336C5656-1AC1-4890-8EB1-1FA4BE8DBE2E}" type="sibTrans" cxnId="{FF0D3791-CB52-4870-8814-A116A3AB543F}">
      <dgm:prSet/>
      <dgm:spPr/>
      <dgm:t>
        <a:bodyPr/>
        <a:lstStyle/>
        <a:p>
          <a:endParaRPr lang="en-IN" sz="1000" b="1">
            <a:latin typeface="Century Gothic" panose="020B0502020202020204" pitchFamily="34" charset="0"/>
          </a:endParaRPr>
        </a:p>
      </dgm:t>
    </dgm:pt>
    <dgm:pt modelId="{87B52938-C466-41E5-AC43-3D78A9AEFA59}" type="pres">
      <dgm:prSet presAssocID="{3D82F297-A4B5-481A-8601-872C82FDE5ED}" presName="cycleMatrixDiagram" presStyleCnt="0">
        <dgm:presLayoutVars>
          <dgm:chMax val="1"/>
          <dgm:dir/>
          <dgm:animLvl val="lvl"/>
          <dgm:resizeHandles val="exact"/>
        </dgm:presLayoutVars>
      </dgm:prSet>
      <dgm:spPr/>
      <dgm:t>
        <a:bodyPr/>
        <a:lstStyle/>
        <a:p>
          <a:endParaRPr lang="en-IN"/>
        </a:p>
      </dgm:t>
    </dgm:pt>
    <dgm:pt modelId="{B0C2084D-AC86-4F2F-AF55-223FE54121D7}" type="pres">
      <dgm:prSet presAssocID="{3D82F297-A4B5-481A-8601-872C82FDE5ED}" presName="children" presStyleCnt="0"/>
      <dgm:spPr/>
    </dgm:pt>
    <dgm:pt modelId="{7B3EE013-A962-4101-9D8F-7F40C240814D}" type="pres">
      <dgm:prSet presAssocID="{3D82F297-A4B5-481A-8601-872C82FDE5ED}" presName="child1group" presStyleCnt="0"/>
      <dgm:spPr/>
    </dgm:pt>
    <dgm:pt modelId="{2CBC1AC4-33CC-4475-90AE-3ECD981D0D4C}" type="pres">
      <dgm:prSet presAssocID="{3D82F297-A4B5-481A-8601-872C82FDE5ED}" presName="child1" presStyleLbl="bgAcc1" presStyleIdx="0" presStyleCnt="4"/>
      <dgm:spPr/>
      <dgm:t>
        <a:bodyPr/>
        <a:lstStyle/>
        <a:p>
          <a:endParaRPr lang="en-US"/>
        </a:p>
      </dgm:t>
    </dgm:pt>
    <dgm:pt modelId="{EE33E0D3-E474-43BD-AC30-443764D75222}" type="pres">
      <dgm:prSet presAssocID="{3D82F297-A4B5-481A-8601-872C82FDE5ED}" presName="child1Text" presStyleLbl="bgAcc1" presStyleIdx="0" presStyleCnt="4">
        <dgm:presLayoutVars>
          <dgm:bulletEnabled val="1"/>
        </dgm:presLayoutVars>
      </dgm:prSet>
      <dgm:spPr/>
      <dgm:t>
        <a:bodyPr/>
        <a:lstStyle/>
        <a:p>
          <a:endParaRPr lang="en-US"/>
        </a:p>
      </dgm:t>
    </dgm:pt>
    <dgm:pt modelId="{1A415998-FCCE-46E6-BF26-E564F1BCF095}" type="pres">
      <dgm:prSet presAssocID="{3D82F297-A4B5-481A-8601-872C82FDE5ED}" presName="child2group" presStyleCnt="0"/>
      <dgm:spPr/>
    </dgm:pt>
    <dgm:pt modelId="{04AE2E91-3BF4-4FFB-908E-8D520D8AA15D}" type="pres">
      <dgm:prSet presAssocID="{3D82F297-A4B5-481A-8601-872C82FDE5ED}" presName="child2" presStyleLbl="bgAcc1" presStyleIdx="1" presStyleCnt="4"/>
      <dgm:spPr/>
      <dgm:t>
        <a:bodyPr/>
        <a:lstStyle/>
        <a:p>
          <a:endParaRPr lang="en-US"/>
        </a:p>
      </dgm:t>
    </dgm:pt>
    <dgm:pt modelId="{953B30CA-E998-4E92-A266-37776C291914}" type="pres">
      <dgm:prSet presAssocID="{3D82F297-A4B5-481A-8601-872C82FDE5ED}" presName="child2Text" presStyleLbl="bgAcc1" presStyleIdx="1" presStyleCnt="4">
        <dgm:presLayoutVars>
          <dgm:bulletEnabled val="1"/>
        </dgm:presLayoutVars>
      </dgm:prSet>
      <dgm:spPr/>
      <dgm:t>
        <a:bodyPr/>
        <a:lstStyle/>
        <a:p>
          <a:endParaRPr lang="en-US"/>
        </a:p>
      </dgm:t>
    </dgm:pt>
    <dgm:pt modelId="{0683E61B-D87E-4982-8A24-AFC1AF48B0C4}" type="pres">
      <dgm:prSet presAssocID="{3D82F297-A4B5-481A-8601-872C82FDE5ED}" presName="child3group" presStyleCnt="0"/>
      <dgm:spPr/>
    </dgm:pt>
    <dgm:pt modelId="{0D6487D6-9CFE-41F7-A134-FA0732736CBB}" type="pres">
      <dgm:prSet presAssocID="{3D82F297-A4B5-481A-8601-872C82FDE5ED}" presName="child3" presStyleLbl="bgAcc1" presStyleIdx="2" presStyleCnt="4"/>
      <dgm:spPr/>
      <dgm:t>
        <a:bodyPr/>
        <a:lstStyle/>
        <a:p>
          <a:endParaRPr lang="en-US"/>
        </a:p>
      </dgm:t>
    </dgm:pt>
    <dgm:pt modelId="{1F2601F6-FD87-411A-84FA-6139CE1BA8AF}" type="pres">
      <dgm:prSet presAssocID="{3D82F297-A4B5-481A-8601-872C82FDE5ED}" presName="child3Text" presStyleLbl="bgAcc1" presStyleIdx="2" presStyleCnt="4">
        <dgm:presLayoutVars>
          <dgm:bulletEnabled val="1"/>
        </dgm:presLayoutVars>
      </dgm:prSet>
      <dgm:spPr/>
      <dgm:t>
        <a:bodyPr/>
        <a:lstStyle/>
        <a:p>
          <a:endParaRPr lang="en-US"/>
        </a:p>
      </dgm:t>
    </dgm:pt>
    <dgm:pt modelId="{160641E6-932A-44B8-B6BD-908A0A4A7845}" type="pres">
      <dgm:prSet presAssocID="{3D82F297-A4B5-481A-8601-872C82FDE5ED}" presName="child4group" presStyleCnt="0"/>
      <dgm:spPr/>
    </dgm:pt>
    <dgm:pt modelId="{6BF19E2F-5007-4D83-A54A-DC5A298FE18B}" type="pres">
      <dgm:prSet presAssocID="{3D82F297-A4B5-481A-8601-872C82FDE5ED}" presName="child4" presStyleLbl="bgAcc1" presStyleIdx="3" presStyleCnt="4"/>
      <dgm:spPr/>
      <dgm:t>
        <a:bodyPr/>
        <a:lstStyle/>
        <a:p>
          <a:endParaRPr lang="en-US"/>
        </a:p>
      </dgm:t>
    </dgm:pt>
    <dgm:pt modelId="{79B7709D-A9AA-4862-ABAD-DEC9E6FFB671}" type="pres">
      <dgm:prSet presAssocID="{3D82F297-A4B5-481A-8601-872C82FDE5ED}" presName="child4Text" presStyleLbl="bgAcc1" presStyleIdx="3" presStyleCnt="4">
        <dgm:presLayoutVars>
          <dgm:bulletEnabled val="1"/>
        </dgm:presLayoutVars>
      </dgm:prSet>
      <dgm:spPr/>
      <dgm:t>
        <a:bodyPr/>
        <a:lstStyle/>
        <a:p>
          <a:endParaRPr lang="en-US"/>
        </a:p>
      </dgm:t>
    </dgm:pt>
    <dgm:pt modelId="{8E5A0C49-7C38-413B-A985-5B51493A75A3}" type="pres">
      <dgm:prSet presAssocID="{3D82F297-A4B5-481A-8601-872C82FDE5ED}" presName="childPlaceholder" presStyleCnt="0"/>
      <dgm:spPr/>
    </dgm:pt>
    <dgm:pt modelId="{E5A4D18C-56A8-4DB9-92C4-2277C82E4DEB}" type="pres">
      <dgm:prSet presAssocID="{3D82F297-A4B5-481A-8601-872C82FDE5ED}" presName="circle" presStyleCnt="0"/>
      <dgm:spPr/>
    </dgm:pt>
    <dgm:pt modelId="{CD383C47-11D1-4CC0-8180-89AA95262785}" type="pres">
      <dgm:prSet presAssocID="{3D82F297-A4B5-481A-8601-872C82FDE5ED}" presName="quadrant1" presStyleLbl="node1" presStyleIdx="0" presStyleCnt="4">
        <dgm:presLayoutVars>
          <dgm:chMax val="1"/>
          <dgm:bulletEnabled val="1"/>
        </dgm:presLayoutVars>
      </dgm:prSet>
      <dgm:spPr/>
      <dgm:t>
        <a:bodyPr/>
        <a:lstStyle/>
        <a:p>
          <a:endParaRPr lang="en-US"/>
        </a:p>
      </dgm:t>
    </dgm:pt>
    <dgm:pt modelId="{55FF724B-66D4-4F4A-889B-8C0A3DB155F8}" type="pres">
      <dgm:prSet presAssocID="{3D82F297-A4B5-481A-8601-872C82FDE5ED}" presName="quadrant2" presStyleLbl="node1" presStyleIdx="1" presStyleCnt="4">
        <dgm:presLayoutVars>
          <dgm:chMax val="1"/>
          <dgm:bulletEnabled val="1"/>
        </dgm:presLayoutVars>
      </dgm:prSet>
      <dgm:spPr/>
      <dgm:t>
        <a:bodyPr/>
        <a:lstStyle/>
        <a:p>
          <a:endParaRPr lang="en-US"/>
        </a:p>
      </dgm:t>
    </dgm:pt>
    <dgm:pt modelId="{1C873C53-001B-459F-85AD-75E1AEBC17AE}" type="pres">
      <dgm:prSet presAssocID="{3D82F297-A4B5-481A-8601-872C82FDE5ED}" presName="quadrant3" presStyleLbl="node1" presStyleIdx="2" presStyleCnt="4">
        <dgm:presLayoutVars>
          <dgm:chMax val="1"/>
          <dgm:bulletEnabled val="1"/>
        </dgm:presLayoutVars>
      </dgm:prSet>
      <dgm:spPr/>
      <dgm:t>
        <a:bodyPr/>
        <a:lstStyle/>
        <a:p>
          <a:endParaRPr lang="en-US"/>
        </a:p>
      </dgm:t>
    </dgm:pt>
    <dgm:pt modelId="{2D5C39F4-23B3-4FD9-BD47-A6E683367FDB}" type="pres">
      <dgm:prSet presAssocID="{3D82F297-A4B5-481A-8601-872C82FDE5ED}" presName="quadrant4" presStyleLbl="node1" presStyleIdx="3" presStyleCnt="4">
        <dgm:presLayoutVars>
          <dgm:chMax val="1"/>
          <dgm:bulletEnabled val="1"/>
        </dgm:presLayoutVars>
      </dgm:prSet>
      <dgm:spPr/>
      <dgm:t>
        <a:bodyPr/>
        <a:lstStyle/>
        <a:p>
          <a:endParaRPr lang="en-US"/>
        </a:p>
      </dgm:t>
    </dgm:pt>
    <dgm:pt modelId="{20110D7C-8DD5-47AF-9010-90FC4E1E3B0C}" type="pres">
      <dgm:prSet presAssocID="{3D82F297-A4B5-481A-8601-872C82FDE5ED}" presName="quadrantPlaceholder" presStyleCnt="0"/>
      <dgm:spPr/>
    </dgm:pt>
    <dgm:pt modelId="{9CBCD0BD-0721-4CCF-AD61-5DFCE4CEEE1D}" type="pres">
      <dgm:prSet presAssocID="{3D82F297-A4B5-481A-8601-872C82FDE5ED}" presName="center1" presStyleLbl="fgShp" presStyleIdx="0" presStyleCnt="2"/>
      <dgm:spPr/>
    </dgm:pt>
    <dgm:pt modelId="{D31F812B-9708-4F6F-BBB2-6433E32D8888}" type="pres">
      <dgm:prSet presAssocID="{3D82F297-A4B5-481A-8601-872C82FDE5ED}" presName="center2" presStyleLbl="fgShp" presStyleIdx="1" presStyleCnt="2"/>
      <dgm:spPr/>
    </dgm:pt>
  </dgm:ptLst>
  <dgm:cxnLst>
    <dgm:cxn modelId="{58A824D1-4200-44FA-8AB9-6C04BA42E314}" type="presOf" srcId="{369025B4-5536-4E02-B20E-0A5CF2E4A894}" destId="{79B7709D-A9AA-4862-ABAD-DEC9E6FFB671}" srcOrd="1" destOrd="2" presId="urn:microsoft.com/office/officeart/2005/8/layout/cycle4"/>
    <dgm:cxn modelId="{9378088F-07FA-4D14-B979-7BB7D0CC0CAB}" type="presOf" srcId="{A24FFBEC-CA83-44C9-AE4C-A83B779B8B74}" destId="{2CBC1AC4-33CC-4475-90AE-3ECD981D0D4C}" srcOrd="0" destOrd="0" presId="urn:microsoft.com/office/officeart/2005/8/layout/cycle4"/>
    <dgm:cxn modelId="{273182BD-E7E0-40D6-9818-A2020D597D26}" type="presOf" srcId="{D2E4C7E4-C6DF-4EE2-8037-3F64A33B8F75}" destId="{1F2601F6-FD87-411A-84FA-6139CE1BA8AF}" srcOrd="1" destOrd="0" presId="urn:microsoft.com/office/officeart/2005/8/layout/cycle4"/>
    <dgm:cxn modelId="{01DD3AB1-CFD4-49D3-B376-A4A694F6FC86}" type="presOf" srcId="{F25C886F-B866-4C88-8F1A-90938E4626C5}" destId="{2CBC1AC4-33CC-4475-90AE-3ECD981D0D4C}" srcOrd="0" destOrd="3" presId="urn:microsoft.com/office/officeart/2005/8/layout/cycle4"/>
    <dgm:cxn modelId="{DE39DCA9-0859-4CE7-8022-F8CE4F00C358}" srcId="{3CA5061B-D9A6-43A9-B2C7-721A9FEE1EF8}" destId="{F25C886F-B866-4C88-8F1A-90938E4626C5}" srcOrd="3" destOrd="0" parTransId="{F5898D87-4670-4BBA-83B4-8904B1DDA774}" sibTransId="{CBFB776E-7B11-4AE7-83FB-DDC2E2C947EF}"/>
    <dgm:cxn modelId="{0CED366C-65E5-4184-81C0-50EF259DA0C6}" type="presOf" srcId="{3215271D-3B60-417A-AAE9-A405DF5E90BD}" destId="{6BF19E2F-5007-4D83-A54A-DC5A298FE18B}" srcOrd="0" destOrd="0" presId="urn:microsoft.com/office/officeart/2005/8/layout/cycle4"/>
    <dgm:cxn modelId="{598044F4-9399-4579-87A8-1B1C5D12626A}" srcId="{3D82F297-A4B5-481A-8601-872C82FDE5ED}" destId="{CA870025-14B8-443D-98A4-64BE96256BA3}" srcOrd="1" destOrd="0" parTransId="{34800300-DDFD-42F9-A970-BBC569D8DAB4}" sibTransId="{5A2123A5-86D1-44F4-9A97-3C84B78DADC9}"/>
    <dgm:cxn modelId="{8F503A34-2362-426B-83AE-5DAF34BF5DD1}" srcId="{CA870025-14B8-443D-98A4-64BE96256BA3}" destId="{C4D5F072-D686-4157-8899-5DC36C1114A5}" srcOrd="0" destOrd="0" parTransId="{EBEC2CC3-CFEF-4B01-8EF2-FBEE12728ABD}" sibTransId="{5556CB7C-AB28-48D7-81A7-52664FEC4485}"/>
    <dgm:cxn modelId="{FA4933C2-6CB9-4C86-8259-6710312BE08B}" type="presOf" srcId="{03F9B15E-ED49-44BD-8C24-8705BAC60DC8}" destId="{2CBC1AC4-33CC-4475-90AE-3ECD981D0D4C}" srcOrd="0" destOrd="1" presId="urn:microsoft.com/office/officeart/2005/8/layout/cycle4"/>
    <dgm:cxn modelId="{1B0F70BC-F689-4C12-AAF6-925D793D1099}" type="presOf" srcId="{DBD207DF-4DFD-4DA6-B905-2E9D98AD47DE}" destId="{1C873C53-001B-459F-85AD-75E1AEBC17AE}" srcOrd="0" destOrd="0" presId="urn:microsoft.com/office/officeart/2005/8/layout/cycle4"/>
    <dgm:cxn modelId="{4506D511-6D0D-4495-BF28-6D9AB9DBCC55}" type="presOf" srcId="{C4D5F072-D686-4157-8899-5DC36C1114A5}" destId="{953B30CA-E998-4E92-A266-37776C291914}" srcOrd="1" destOrd="0" presId="urn:microsoft.com/office/officeart/2005/8/layout/cycle4"/>
    <dgm:cxn modelId="{0F1F44F9-CB51-4023-BEBB-3EEA9BDC4401}" type="presOf" srcId="{C4D5F072-D686-4157-8899-5DC36C1114A5}" destId="{04AE2E91-3BF4-4FFB-908E-8D520D8AA15D}" srcOrd="0" destOrd="0" presId="urn:microsoft.com/office/officeart/2005/8/layout/cycle4"/>
    <dgm:cxn modelId="{4F4B2B2A-47F4-4A4D-8D93-5E5D91908D3F}" type="presOf" srcId="{95C51F62-1E9A-49E5-8C0B-E419CBA84CB0}" destId="{1F2601F6-FD87-411A-84FA-6139CE1BA8AF}" srcOrd="1" destOrd="1" presId="urn:microsoft.com/office/officeart/2005/8/layout/cycle4"/>
    <dgm:cxn modelId="{55798374-351F-4658-9FE4-A09BA5C4803F}" type="presOf" srcId="{CA870025-14B8-443D-98A4-64BE96256BA3}" destId="{55FF724B-66D4-4F4A-889B-8C0A3DB155F8}" srcOrd="0" destOrd="0" presId="urn:microsoft.com/office/officeart/2005/8/layout/cycle4"/>
    <dgm:cxn modelId="{737C4C45-7927-4E6F-8199-A6FF690DF35A}" type="presOf" srcId="{A784C474-1E51-450A-8D68-5478729D58DC}" destId="{EE33E0D3-E474-43BD-AC30-443764D75222}" srcOrd="1" destOrd="2" presId="urn:microsoft.com/office/officeart/2005/8/layout/cycle4"/>
    <dgm:cxn modelId="{1D5438F7-0BAA-4B79-80EA-1AD1856FCD87}" type="presOf" srcId="{3D82F297-A4B5-481A-8601-872C82FDE5ED}" destId="{87B52938-C466-41E5-AC43-3D78A9AEFA59}" srcOrd="0" destOrd="0" presId="urn:microsoft.com/office/officeart/2005/8/layout/cycle4"/>
    <dgm:cxn modelId="{CD9E1F27-44B1-4663-9B4A-A8146DF72A4B}" srcId="{37F66AD7-2201-499C-92BE-6B8DAA840F9F}" destId="{369025B4-5536-4E02-B20E-0A5CF2E4A894}" srcOrd="2" destOrd="0" parTransId="{08E96607-93EB-4817-9D2D-2A94D7DDDE96}" sibTransId="{E24DDC5F-A81D-4BBC-9667-F125179E1E9F}"/>
    <dgm:cxn modelId="{30BB250E-C68A-45EC-8462-84B81CDEC3BC}" type="presOf" srcId="{369025B4-5536-4E02-B20E-0A5CF2E4A894}" destId="{6BF19E2F-5007-4D83-A54A-DC5A298FE18B}" srcOrd="0" destOrd="2" presId="urn:microsoft.com/office/officeart/2005/8/layout/cycle4"/>
    <dgm:cxn modelId="{B76978AF-B197-4412-9209-26DAA0690EA2}" type="presOf" srcId="{BD864A8B-4753-4E58-AD40-0B3DC4429C28}" destId="{04AE2E91-3BF4-4FFB-908E-8D520D8AA15D}" srcOrd="0" destOrd="1" presId="urn:microsoft.com/office/officeart/2005/8/layout/cycle4"/>
    <dgm:cxn modelId="{A7164AD0-2493-461F-86C3-53F9DBB82446}" srcId="{3CA5061B-D9A6-43A9-B2C7-721A9FEE1EF8}" destId="{03F9B15E-ED49-44BD-8C24-8705BAC60DC8}" srcOrd="1" destOrd="0" parTransId="{57914EF2-A00F-4445-86D2-A42939F972BB}" sibTransId="{A8AA96FA-FE57-4BE0-A3C0-00D18D1DFB90}"/>
    <dgm:cxn modelId="{56FCA1D5-FCB7-407B-8702-C32419E7DD4A}" srcId="{37F66AD7-2201-499C-92BE-6B8DAA840F9F}" destId="{3215271D-3B60-417A-AAE9-A405DF5E90BD}" srcOrd="0" destOrd="0" parTransId="{4EE5AD12-C49F-4108-8573-AF3C682567AF}" sibTransId="{EFAFE412-F4EE-4E22-A53A-1CB9AD6FDCBF}"/>
    <dgm:cxn modelId="{4C30A7A6-A73F-494A-A585-E43107BD35D8}" type="presOf" srcId="{11E934F5-BCCA-4A71-ADE9-A3FAC7709982}" destId="{EE33E0D3-E474-43BD-AC30-443764D75222}" srcOrd="1" destOrd="4" presId="urn:microsoft.com/office/officeart/2005/8/layout/cycle4"/>
    <dgm:cxn modelId="{DC72E988-99EF-4B7A-B50E-B93EFC047F20}" type="presOf" srcId="{3CA5061B-D9A6-43A9-B2C7-721A9FEE1EF8}" destId="{CD383C47-11D1-4CC0-8180-89AA95262785}" srcOrd="0" destOrd="0" presId="urn:microsoft.com/office/officeart/2005/8/layout/cycle4"/>
    <dgm:cxn modelId="{B53E1E60-0A58-488C-9450-18E8FAC5FA98}" type="presOf" srcId="{BD864A8B-4753-4E58-AD40-0B3DC4429C28}" destId="{953B30CA-E998-4E92-A266-37776C291914}" srcOrd="1" destOrd="1" presId="urn:microsoft.com/office/officeart/2005/8/layout/cycle4"/>
    <dgm:cxn modelId="{BADFE8FD-4D66-407F-8369-BDB426E23A6E}" srcId="{3CA5061B-D9A6-43A9-B2C7-721A9FEE1EF8}" destId="{11E934F5-BCCA-4A71-ADE9-A3FAC7709982}" srcOrd="4" destOrd="0" parTransId="{33FC0F6A-DAC4-4501-919E-9891F81E7563}" sibTransId="{1A9C8823-6059-49B1-907C-48AA8A413D59}"/>
    <dgm:cxn modelId="{7A1693C6-E838-43EB-AC74-49CB4C7BD2E9}" type="presOf" srcId="{A24FFBEC-CA83-44C9-AE4C-A83B779B8B74}" destId="{EE33E0D3-E474-43BD-AC30-443764D75222}" srcOrd="1" destOrd="0" presId="urn:microsoft.com/office/officeart/2005/8/layout/cycle4"/>
    <dgm:cxn modelId="{7EAEFAE7-9629-49DD-8DB8-473D35C4C0EC}" type="presOf" srcId="{95C51F62-1E9A-49E5-8C0B-E419CBA84CB0}" destId="{0D6487D6-9CFE-41F7-A134-FA0732736CBB}" srcOrd="0" destOrd="1" presId="urn:microsoft.com/office/officeart/2005/8/layout/cycle4"/>
    <dgm:cxn modelId="{585178DC-2AFE-492A-9D4A-15BB3BB09020}" srcId="{37F66AD7-2201-499C-92BE-6B8DAA840F9F}" destId="{93A2F136-9EEF-4E58-A667-095D4259F5F8}" srcOrd="1" destOrd="0" parTransId="{581F70E4-0D34-4E0C-8323-CA9F5ADFE03E}" sibTransId="{7AE48175-C89C-4A10-BBB9-E1B09E234CD1}"/>
    <dgm:cxn modelId="{5DCAFEE0-264D-4EFB-BC90-C530AE80C2E3}" type="presOf" srcId="{D2E4C7E4-C6DF-4EE2-8037-3F64A33B8F75}" destId="{0D6487D6-9CFE-41F7-A134-FA0732736CBB}" srcOrd="0" destOrd="0" presId="urn:microsoft.com/office/officeart/2005/8/layout/cycle4"/>
    <dgm:cxn modelId="{A01A0654-C6A3-45D6-91B3-A57CFE52BDE4}" type="presOf" srcId="{9A012164-7773-430D-81C2-9C4FB4C31224}" destId="{04AE2E91-3BF4-4FFB-908E-8D520D8AA15D}" srcOrd="0" destOrd="2" presId="urn:microsoft.com/office/officeart/2005/8/layout/cycle4"/>
    <dgm:cxn modelId="{2A318227-2AE8-4527-AB8E-F012BE99F2EF}" type="presOf" srcId="{11E934F5-BCCA-4A71-ADE9-A3FAC7709982}" destId="{2CBC1AC4-33CC-4475-90AE-3ECD981D0D4C}" srcOrd="0" destOrd="4" presId="urn:microsoft.com/office/officeart/2005/8/layout/cycle4"/>
    <dgm:cxn modelId="{C3595436-5A34-4B22-9F78-68874A349090}" type="presOf" srcId="{9A012164-7773-430D-81C2-9C4FB4C31224}" destId="{953B30CA-E998-4E92-A266-37776C291914}" srcOrd="1" destOrd="2" presId="urn:microsoft.com/office/officeart/2005/8/layout/cycle4"/>
    <dgm:cxn modelId="{B7E4DF58-6162-41A1-8193-4770BA9DF042}" srcId="{CA870025-14B8-443D-98A4-64BE96256BA3}" destId="{BD864A8B-4753-4E58-AD40-0B3DC4429C28}" srcOrd="1" destOrd="0" parTransId="{2E7239EC-994D-409C-95F9-C2A35C6082AE}" sibTransId="{E1D025E7-0FEE-4BC8-A396-F28BFA923C26}"/>
    <dgm:cxn modelId="{7E2E9533-4D9C-4970-9102-0B53650C96A5}" srcId="{3D82F297-A4B5-481A-8601-872C82FDE5ED}" destId="{3CA5061B-D9A6-43A9-B2C7-721A9FEE1EF8}" srcOrd="0" destOrd="0" parTransId="{CD809882-D392-4579-A1A5-1EAC4B207C74}" sibTransId="{6C33F92B-9833-48C5-8566-670968F5E2FD}"/>
    <dgm:cxn modelId="{0DE0B6E2-C7CB-4AEE-9387-552A3EFCB391}" srcId="{3D82F297-A4B5-481A-8601-872C82FDE5ED}" destId="{DBD207DF-4DFD-4DA6-B905-2E9D98AD47DE}" srcOrd="2" destOrd="0" parTransId="{E5482E2E-5CCC-4B8C-A9F6-35086CFB87A0}" sibTransId="{4C245B51-2B81-46D3-86F7-9E0E64825A44}"/>
    <dgm:cxn modelId="{FF0D3791-CB52-4870-8814-A116A3AB543F}" srcId="{3CA5061B-D9A6-43A9-B2C7-721A9FEE1EF8}" destId="{A784C474-1E51-450A-8D68-5478729D58DC}" srcOrd="2" destOrd="0" parTransId="{615DEE1F-A733-4F5A-8403-EC690E072220}" sibTransId="{336C5656-1AC1-4890-8EB1-1FA4BE8DBE2E}"/>
    <dgm:cxn modelId="{5AD435BC-E217-43A8-AE6C-47E119302E6D}" type="presOf" srcId="{03F9B15E-ED49-44BD-8C24-8705BAC60DC8}" destId="{EE33E0D3-E474-43BD-AC30-443764D75222}" srcOrd="1" destOrd="1" presId="urn:microsoft.com/office/officeart/2005/8/layout/cycle4"/>
    <dgm:cxn modelId="{B51762C0-0B68-41CC-A2A6-F6564162128F}" srcId="{3CA5061B-D9A6-43A9-B2C7-721A9FEE1EF8}" destId="{A24FFBEC-CA83-44C9-AE4C-A83B779B8B74}" srcOrd="0" destOrd="0" parTransId="{64F54C33-0775-4C57-9EA2-94308E984745}" sibTransId="{D5EFD0E8-D56E-4FDD-A8C2-593B066EA283}"/>
    <dgm:cxn modelId="{DC24CD8B-6A7B-4488-84BE-3A1A5DD59B04}" srcId="{3D82F297-A4B5-481A-8601-872C82FDE5ED}" destId="{37F66AD7-2201-499C-92BE-6B8DAA840F9F}" srcOrd="3" destOrd="0" parTransId="{26FE82E6-44D2-4E15-9654-296177FEE9AD}" sibTransId="{08C9E892-3C95-4F9E-A2CA-281C392602B6}"/>
    <dgm:cxn modelId="{B50F7CB3-2A45-4472-AF62-00BB4904CD94}" type="presOf" srcId="{3215271D-3B60-417A-AAE9-A405DF5E90BD}" destId="{79B7709D-A9AA-4862-ABAD-DEC9E6FFB671}" srcOrd="1" destOrd="0" presId="urn:microsoft.com/office/officeart/2005/8/layout/cycle4"/>
    <dgm:cxn modelId="{44BA215A-9339-45A6-9E91-BCDAB5D8FE26}" srcId="{DBD207DF-4DFD-4DA6-B905-2E9D98AD47DE}" destId="{D2E4C7E4-C6DF-4EE2-8037-3F64A33B8F75}" srcOrd="0" destOrd="0" parTransId="{065D633D-D954-4FB1-9B8A-9479633EBE14}" sibTransId="{8A98B179-0ECA-4935-8AB7-A5295CFAEFE4}"/>
    <dgm:cxn modelId="{F610B224-4406-4126-A7C6-68063010247F}" srcId="{DBD207DF-4DFD-4DA6-B905-2E9D98AD47DE}" destId="{95C51F62-1E9A-49E5-8C0B-E419CBA84CB0}" srcOrd="1" destOrd="0" parTransId="{FBB6E517-A0D0-4C28-A695-5359F6A3C127}" sibTransId="{206C7B9A-2CB1-48B6-A6FE-61AF8266F36E}"/>
    <dgm:cxn modelId="{5EF30C03-90F3-482D-ABF9-55D4355AC01F}" type="presOf" srcId="{F25C886F-B866-4C88-8F1A-90938E4626C5}" destId="{EE33E0D3-E474-43BD-AC30-443764D75222}" srcOrd="1" destOrd="3" presId="urn:microsoft.com/office/officeart/2005/8/layout/cycle4"/>
    <dgm:cxn modelId="{E3EBD62A-FBF9-4AA1-92B5-29A97816CE9E}" type="presOf" srcId="{37F66AD7-2201-499C-92BE-6B8DAA840F9F}" destId="{2D5C39F4-23B3-4FD9-BD47-A6E683367FDB}" srcOrd="0" destOrd="0" presId="urn:microsoft.com/office/officeart/2005/8/layout/cycle4"/>
    <dgm:cxn modelId="{78536AE7-76DB-48CF-8B6F-55D94214849C}" type="presOf" srcId="{A784C474-1E51-450A-8D68-5478729D58DC}" destId="{2CBC1AC4-33CC-4475-90AE-3ECD981D0D4C}" srcOrd="0" destOrd="2" presId="urn:microsoft.com/office/officeart/2005/8/layout/cycle4"/>
    <dgm:cxn modelId="{9F4DADB4-F960-4095-ACD4-96F304987030}" type="presOf" srcId="{93A2F136-9EEF-4E58-A667-095D4259F5F8}" destId="{79B7709D-A9AA-4862-ABAD-DEC9E6FFB671}" srcOrd="1" destOrd="1" presId="urn:microsoft.com/office/officeart/2005/8/layout/cycle4"/>
    <dgm:cxn modelId="{59E2B054-95A0-4780-9845-FADC44352682}" type="presOf" srcId="{93A2F136-9EEF-4E58-A667-095D4259F5F8}" destId="{6BF19E2F-5007-4D83-A54A-DC5A298FE18B}" srcOrd="0" destOrd="1" presId="urn:microsoft.com/office/officeart/2005/8/layout/cycle4"/>
    <dgm:cxn modelId="{F206FD01-7EED-4C9F-BD24-AEBEA32FC6A4}" srcId="{CA870025-14B8-443D-98A4-64BE96256BA3}" destId="{9A012164-7773-430D-81C2-9C4FB4C31224}" srcOrd="2" destOrd="0" parTransId="{65B90774-0A57-4A8D-B1DD-925039D3A9B2}" sibTransId="{647702DC-85DC-4AEB-9332-9849C48AA95B}"/>
    <dgm:cxn modelId="{5E712B47-9C88-41EB-A272-A81F0381FBE6}" type="presParOf" srcId="{87B52938-C466-41E5-AC43-3D78A9AEFA59}" destId="{B0C2084D-AC86-4F2F-AF55-223FE54121D7}" srcOrd="0" destOrd="0" presId="urn:microsoft.com/office/officeart/2005/8/layout/cycle4"/>
    <dgm:cxn modelId="{FE75E4CE-B250-4EE3-B766-09C638DBAC36}" type="presParOf" srcId="{B0C2084D-AC86-4F2F-AF55-223FE54121D7}" destId="{7B3EE013-A962-4101-9D8F-7F40C240814D}" srcOrd="0" destOrd="0" presId="urn:microsoft.com/office/officeart/2005/8/layout/cycle4"/>
    <dgm:cxn modelId="{6CCB98AF-1BFD-4D83-9D52-25C123046615}" type="presParOf" srcId="{7B3EE013-A962-4101-9D8F-7F40C240814D}" destId="{2CBC1AC4-33CC-4475-90AE-3ECD981D0D4C}" srcOrd="0" destOrd="0" presId="urn:microsoft.com/office/officeart/2005/8/layout/cycle4"/>
    <dgm:cxn modelId="{0F66702D-46C8-461C-B14E-04D16F225735}" type="presParOf" srcId="{7B3EE013-A962-4101-9D8F-7F40C240814D}" destId="{EE33E0D3-E474-43BD-AC30-443764D75222}" srcOrd="1" destOrd="0" presId="urn:microsoft.com/office/officeart/2005/8/layout/cycle4"/>
    <dgm:cxn modelId="{42C211B1-849F-4589-97A3-A5544632E3CB}" type="presParOf" srcId="{B0C2084D-AC86-4F2F-AF55-223FE54121D7}" destId="{1A415998-FCCE-46E6-BF26-E564F1BCF095}" srcOrd="1" destOrd="0" presId="urn:microsoft.com/office/officeart/2005/8/layout/cycle4"/>
    <dgm:cxn modelId="{ED656404-084F-41DB-907E-75180CD2F946}" type="presParOf" srcId="{1A415998-FCCE-46E6-BF26-E564F1BCF095}" destId="{04AE2E91-3BF4-4FFB-908E-8D520D8AA15D}" srcOrd="0" destOrd="0" presId="urn:microsoft.com/office/officeart/2005/8/layout/cycle4"/>
    <dgm:cxn modelId="{DFD84E73-0A57-4507-8A04-6A5A41E8D672}" type="presParOf" srcId="{1A415998-FCCE-46E6-BF26-E564F1BCF095}" destId="{953B30CA-E998-4E92-A266-37776C291914}" srcOrd="1" destOrd="0" presId="urn:microsoft.com/office/officeart/2005/8/layout/cycle4"/>
    <dgm:cxn modelId="{7BE79A0E-AE77-4EF8-8130-B5D013B329D6}" type="presParOf" srcId="{B0C2084D-AC86-4F2F-AF55-223FE54121D7}" destId="{0683E61B-D87E-4982-8A24-AFC1AF48B0C4}" srcOrd="2" destOrd="0" presId="urn:microsoft.com/office/officeart/2005/8/layout/cycle4"/>
    <dgm:cxn modelId="{93AE84E2-7720-4DDC-9AC9-EE2411AA1061}" type="presParOf" srcId="{0683E61B-D87E-4982-8A24-AFC1AF48B0C4}" destId="{0D6487D6-9CFE-41F7-A134-FA0732736CBB}" srcOrd="0" destOrd="0" presId="urn:microsoft.com/office/officeart/2005/8/layout/cycle4"/>
    <dgm:cxn modelId="{A390B44A-4A5E-4D6F-B197-4EFC5525A6BE}" type="presParOf" srcId="{0683E61B-D87E-4982-8A24-AFC1AF48B0C4}" destId="{1F2601F6-FD87-411A-84FA-6139CE1BA8AF}" srcOrd="1" destOrd="0" presId="urn:microsoft.com/office/officeart/2005/8/layout/cycle4"/>
    <dgm:cxn modelId="{53A87B3E-67D5-447D-8F3B-2889A5A3D154}" type="presParOf" srcId="{B0C2084D-AC86-4F2F-AF55-223FE54121D7}" destId="{160641E6-932A-44B8-B6BD-908A0A4A7845}" srcOrd="3" destOrd="0" presId="urn:microsoft.com/office/officeart/2005/8/layout/cycle4"/>
    <dgm:cxn modelId="{79CD0FF3-BDA1-44A3-8C88-2DBBE7A5BB2C}" type="presParOf" srcId="{160641E6-932A-44B8-B6BD-908A0A4A7845}" destId="{6BF19E2F-5007-4D83-A54A-DC5A298FE18B}" srcOrd="0" destOrd="0" presId="urn:microsoft.com/office/officeart/2005/8/layout/cycle4"/>
    <dgm:cxn modelId="{852AB616-DC73-45FD-80DA-3699637CCE1A}" type="presParOf" srcId="{160641E6-932A-44B8-B6BD-908A0A4A7845}" destId="{79B7709D-A9AA-4862-ABAD-DEC9E6FFB671}" srcOrd="1" destOrd="0" presId="urn:microsoft.com/office/officeart/2005/8/layout/cycle4"/>
    <dgm:cxn modelId="{FD779F8C-1531-4870-9655-E2D9374E9C66}" type="presParOf" srcId="{B0C2084D-AC86-4F2F-AF55-223FE54121D7}" destId="{8E5A0C49-7C38-413B-A985-5B51493A75A3}" srcOrd="4" destOrd="0" presId="urn:microsoft.com/office/officeart/2005/8/layout/cycle4"/>
    <dgm:cxn modelId="{928F28C0-CFFE-4202-9803-3DBB95DD9263}" type="presParOf" srcId="{87B52938-C466-41E5-AC43-3D78A9AEFA59}" destId="{E5A4D18C-56A8-4DB9-92C4-2277C82E4DEB}" srcOrd="1" destOrd="0" presId="urn:microsoft.com/office/officeart/2005/8/layout/cycle4"/>
    <dgm:cxn modelId="{4D8947B3-9E15-4B81-8190-434734CA7D7C}" type="presParOf" srcId="{E5A4D18C-56A8-4DB9-92C4-2277C82E4DEB}" destId="{CD383C47-11D1-4CC0-8180-89AA95262785}" srcOrd="0" destOrd="0" presId="urn:microsoft.com/office/officeart/2005/8/layout/cycle4"/>
    <dgm:cxn modelId="{54938FB4-CF0A-4169-9C02-3A970A2C736E}" type="presParOf" srcId="{E5A4D18C-56A8-4DB9-92C4-2277C82E4DEB}" destId="{55FF724B-66D4-4F4A-889B-8C0A3DB155F8}" srcOrd="1" destOrd="0" presId="urn:microsoft.com/office/officeart/2005/8/layout/cycle4"/>
    <dgm:cxn modelId="{DBC56D4C-0448-47EF-B573-11265DCA24CA}" type="presParOf" srcId="{E5A4D18C-56A8-4DB9-92C4-2277C82E4DEB}" destId="{1C873C53-001B-459F-85AD-75E1AEBC17AE}" srcOrd="2" destOrd="0" presId="urn:microsoft.com/office/officeart/2005/8/layout/cycle4"/>
    <dgm:cxn modelId="{D1BE9AC3-9AFE-4F48-B8E6-FC1F5298615D}" type="presParOf" srcId="{E5A4D18C-56A8-4DB9-92C4-2277C82E4DEB}" destId="{2D5C39F4-23B3-4FD9-BD47-A6E683367FDB}" srcOrd="3" destOrd="0" presId="urn:microsoft.com/office/officeart/2005/8/layout/cycle4"/>
    <dgm:cxn modelId="{1C107508-5B38-4D9F-9E0F-2DBD4AFBD6B7}" type="presParOf" srcId="{E5A4D18C-56A8-4DB9-92C4-2277C82E4DEB}" destId="{20110D7C-8DD5-47AF-9010-90FC4E1E3B0C}" srcOrd="4" destOrd="0" presId="urn:microsoft.com/office/officeart/2005/8/layout/cycle4"/>
    <dgm:cxn modelId="{090B3071-25E1-4C92-940B-1FD1DCA35924}" type="presParOf" srcId="{87B52938-C466-41E5-AC43-3D78A9AEFA59}" destId="{9CBCD0BD-0721-4CCF-AD61-5DFCE4CEEE1D}" srcOrd="2" destOrd="0" presId="urn:microsoft.com/office/officeart/2005/8/layout/cycle4"/>
    <dgm:cxn modelId="{D69A43B9-9F38-4B15-B622-068B3DD1D05A}" type="presParOf" srcId="{87B52938-C466-41E5-AC43-3D78A9AEFA59}" destId="{D31F812B-9708-4F6F-BBB2-6433E32D8888}"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6C6082-6E47-4B85-ADA9-04F6FD088335}"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D49C6AF9-8721-419F-A39E-04C15AD1F7E6}">
      <dgm:prSet phldrT="[Text]"/>
      <dgm:spPr>
        <a:xfrm>
          <a:off x="127903" y="79757"/>
          <a:ext cx="3272690" cy="159454"/>
        </a:xfrm>
      </dgm:spPr>
      <dgm:t>
        <a:bodyPr/>
        <a:lstStyle/>
        <a:p>
          <a:r>
            <a:rPr lang="en-US" dirty="0" smtClean="0">
              <a:solidFill>
                <a:schemeClr val="tx1"/>
              </a:solidFill>
              <a:latin typeface="Gill Sans Light"/>
              <a:ea typeface="+mn-ea"/>
              <a:cs typeface="+mn-cs"/>
            </a:rPr>
            <a:t>IBM Hyperledger Version 0.6 / 1.0 On Premise (RIL Environment)</a:t>
          </a:r>
          <a:endParaRPr lang="en-US" dirty="0">
            <a:solidFill>
              <a:schemeClr val="tx1"/>
            </a:solidFill>
            <a:latin typeface="Gill Sans Light"/>
            <a:ea typeface="+mn-ea"/>
            <a:cs typeface="+mn-cs"/>
          </a:endParaRPr>
        </a:p>
      </dgm:t>
    </dgm:pt>
    <dgm:pt modelId="{085E78B8-7D7B-4097-ABD8-620FFAC0C750}" type="parTrans" cxnId="{AB3E4E4B-5AAE-4C99-A025-0D77DAE8ED4F}">
      <dgm:prSet/>
      <dgm:spPr/>
      <dgm:t>
        <a:bodyPr/>
        <a:lstStyle/>
        <a:p>
          <a:endParaRPr lang="en-US">
            <a:solidFill>
              <a:schemeClr val="tx1"/>
            </a:solidFill>
          </a:endParaRPr>
        </a:p>
      </dgm:t>
    </dgm:pt>
    <dgm:pt modelId="{F77769EA-4C63-452A-8D80-8C02A1CA6ACE}" type="sibTrans" cxnId="{AB3E4E4B-5AAE-4C99-A025-0D77DAE8ED4F}">
      <dgm:prSet/>
      <dgm:spPr>
        <a:xfrm>
          <a:off x="-1709959" y="-265906"/>
          <a:ext cx="2046384" cy="2046384"/>
        </a:xfrm>
      </dgm:spPr>
      <dgm:t>
        <a:bodyPr/>
        <a:lstStyle/>
        <a:p>
          <a:endParaRPr lang="en-US">
            <a:solidFill>
              <a:schemeClr val="tx1"/>
            </a:solidFill>
          </a:endParaRPr>
        </a:p>
      </dgm:t>
    </dgm:pt>
    <dgm:pt modelId="{548C00A0-348F-43A2-BE7F-D02ABA4B02AF}">
      <dgm:prSet phldrT="[Text]"/>
      <dgm:spPr>
        <a:xfrm>
          <a:off x="259065" y="318908"/>
          <a:ext cx="3141528" cy="159454"/>
        </a:xfrm>
      </dgm:spPr>
      <dgm:t>
        <a:bodyPr/>
        <a:lstStyle/>
        <a:p>
          <a:r>
            <a:rPr lang="en-US" smtClean="0">
              <a:solidFill>
                <a:schemeClr val="tx1"/>
              </a:solidFill>
              <a:latin typeface="Gill Sans Light"/>
              <a:ea typeface="+mn-ea"/>
              <a:cs typeface="+mn-cs"/>
            </a:rPr>
            <a:t>Peer Nodes – 4 Default as Provided by IBM</a:t>
          </a:r>
          <a:endParaRPr lang="en-US" dirty="0">
            <a:solidFill>
              <a:schemeClr val="tx1"/>
            </a:solidFill>
            <a:latin typeface="Gill Sans Light"/>
            <a:ea typeface="+mn-ea"/>
            <a:cs typeface="+mn-cs"/>
          </a:endParaRPr>
        </a:p>
      </dgm:t>
    </dgm:pt>
    <dgm:pt modelId="{5294E493-80AB-4412-8F44-E83BE44D60CE}" type="parTrans" cxnId="{A12D1D0E-8B11-446B-AE78-8693A8856683}">
      <dgm:prSet/>
      <dgm:spPr/>
      <dgm:t>
        <a:bodyPr/>
        <a:lstStyle/>
        <a:p>
          <a:endParaRPr lang="en-US">
            <a:solidFill>
              <a:schemeClr val="tx1"/>
            </a:solidFill>
          </a:endParaRPr>
        </a:p>
      </dgm:t>
    </dgm:pt>
    <dgm:pt modelId="{72D3C855-DE57-4E2E-892C-A62A814627FC}" type="sibTrans" cxnId="{A12D1D0E-8B11-446B-AE78-8693A8856683}">
      <dgm:prSet/>
      <dgm:spPr/>
      <dgm:t>
        <a:bodyPr/>
        <a:lstStyle/>
        <a:p>
          <a:endParaRPr lang="en-US">
            <a:solidFill>
              <a:schemeClr val="tx1"/>
            </a:solidFill>
          </a:endParaRPr>
        </a:p>
      </dgm:t>
    </dgm:pt>
    <dgm:pt modelId="{811ED665-6A8B-46B9-B8D7-DEB7B9084FA8}">
      <dgm:prSet phldrT="[Text]"/>
      <dgm:spPr>
        <a:xfrm>
          <a:off x="319042" y="558059"/>
          <a:ext cx="3081551" cy="159454"/>
        </a:xfrm>
      </dgm:spPr>
      <dgm:t>
        <a:bodyPr/>
        <a:lstStyle/>
        <a:p>
          <a:r>
            <a:rPr lang="en-US" dirty="0" smtClean="0">
              <a:solidFill>
                <a:schemeClr val="tx1"/>
              </a:solidFill>
              <a:latin typeface="Gill Sans Light"/>
              <a:ea typeface="+mn-ea"/>
              <a:cs typeface="+mn-cs"/>
            </a:rPr>
            <a:t>Blockchain API Services over Http(s)</a:t>
          </a:r>
          <a:endParaRPr lang="en-US" dirty="0">
            <a:solidFill>
              <a:schemeClr val="tx1"/>
            </a:solidFill>
            <a:latin typeface="Gill Sans Light"/>
            <a:ea typeface="+mn-ea"/>
            <a:cs typeface="+mn-cs"/>
          </a:endParaRPr>
        </a:p>
      </dgm:t>
    </dgm:pt>
    <dgm:pt modelId="{10681E96-2C48-45E4-BC52-F3080A159EA3}" type="parTrans" cxnId="{09D71E7D-A51B-4978-AD70-A5BA046B81BD}">
      <dgm:prSet/>
      <dgm:spPr/>
      <dgm:t>
        <a:bodyPr/>
        <a:lstStyle/>
        <a:p>
          <a:endParaRPr lang="en-US">
            <a:solidFill>
              <a:schemeClr val="tx1"/>
            </a:solidFill>
          </a:endParaRPr>
        </a:p>
      </dgm:t>
    </dgm:pt>
    <dgm:pt modelId="{53496DFE-AA10-4B09-8514-9CEBA8C1453B}" type="sibTrans" cxnId="{09D71E7D-A51B-4978-AD70-A5BA046B81BD}">
      <dgm:prSet/>
      <dgm:spPr/>
      <dgm:t>
        <a:bodyPr/>
        <a:lstStyle/>
        <a:p>
          <a:endParaRPr lang="en-US">
            <a:solidFill>
              <a:schemeClr val="tx1"/>
            </a:solidFill>
          </a:endParaRPr>
        </a:p>
      </dgm:t>
    </dgm:pt>
    <dgm:pt modelId="{60939395-3836-45E6-B7CE-ECBB1849EF42}">
      <dgm:prSet phldrT="[Text]"/>
      <dgm:spPr>
        <a:xfrm>
          <a:off x="319042" y="797058"/>
          <a:ext cx="3081551" cy="159454"/>
        </a:xfrm>
      </dgm:spPr>
      <dgm:t>
        <a:bodyPr/>
        <a:lstStyle/>
        <a:p>
          <a:r>
            <a:rPr lang="en-US" smtClean="0">
              <a:solidFill>
                <a:schemeClr val="tx1"/>
              </a:solidFill>
              <a:latin typeface="Gill Sans Light"/>
              <a:ea typeface="+mn-ea"/>
              <a:cs typeface="+mn-cs"/>
            </a:rPr>
            <a:t>Smart Contracts using GO Language</a:t>
          </a:r>
          <a:endParaRPr lang="en-US" dirty="0">
            <a:solidFill>
              <a:schemeClr val="tx1"/>
            </a:solidFill>
            <a:latin typeface="Gill Sans Light"/>
            <a:ea typeface="+mn-ea"/>
            <a:cs typeface="+mn-cs"/>
          </a:endParaRPr>
        </a:p>
      </dgm:t>
    </dgm:pt>
    <dgm:pt modelId="{2C365E34-FAFC-4300-A350-5F2A2CD23CEF}" type="parTrans" cxnId="{752D3E04-8A6E-4684-B9E0-8ADEBE264BBC}">
      <dgm:prSet/>
      <dgm:spPr/>
      <dgm:t>
        <a:bodyPr/>
        <a:lstStyle/>
        <a:p>
          <a:endParaRPr lang="en-US">
            <a:solidFill>
              <a:schemeClr val="tx1"/>
            </a:solidFill>
          </a:endParaRPr>
        </a:p>
      </dgm:t>
    </dgm:pt>
    <dgm:pt modelId="{B54D855F-F104-4C33-917C-7D5CC8710BC8}" type="sibTrans" cxnId="{752D3E04-8A6E-4684-B9E0-8ADEBE264BBC}">
      <dgm:prSet/>
      <dgm:spPr/>
      <dgm:t>
        <a:bodyPr/>
        <a:lstStyle/>
        <a:p>
          <a:endParaRPr lang="en-US">
            <a:solidFill>
              <a:schemeClr val="tx1"/>
            </a:solidFill>
          </a:endParaRPr>
        </a:p>
      </dgm:t>
    </dgm:pt>
    <dgm:pt modelId="{E4A42A87-729B-40D3-83C0-3F2C52FCE450}">
      <dgm:prSet phldrT="[Text]"/>
      <dgm:spPr>
        <a:xfrm>
          <a:off x="259065" y="1036209"/>
          <a:ext cx="3141528" cy="159454"/>
        </a:xfrm>
      </dgm:spPr>
      <dgm:t>
        <a:bodyPr/>
        <a:lstStyle/>
        <a:p>
          <a:r>
            <a:rPr lang="en-US" smtClean="0">
              <a:solidFill>
                <a:schemeClr val="tx1"/>
              </a:solidFill>
              <a:latin typeface="Gill Sans Light"/>
              <a:ea typeface="+mn-ea"/>
              <a:cs typeface="+mn-cs"/>
            </a:rPr>
            <a:t>UI Development using HTML5</a:t>
          </a:r>
          <a:endParaRPr lang="en-US" dirty="0">
            <a:solidFill>
              <a:schemeClr val="tx1"/>
            </a:solidFill>
            <a:latin typeface="Gill Sans Light"/>
            <a:ea typeface="+mn-ea"/>
            <a:cs typeface="+mn-cs"/>
          </a:endParaRPr>
        </a:p>
      </dgm:t>
    </dgm:pt>
    <dgm:pt modelId="{87DAE1CF-4D20-4C31-B8E8-4197F9FCA5A5}" type="parTrans" cxnId="{EFF952FD-5DB6-4120-9819-E7E97DE0CE61}">
      <dgm:prSet/>
      <dgm:spPr/>
      <dgm:t>
        <a:bodyPr/>
        <a:lstStyle/>
        <a:p>
          <a:endParaRPr lang="en-US">
            <a:solidFill>
              <a:schemeClr val="tx1"/>
            </a:solidFill>
          </a:endParaRPr>
        </a:p>
      </dgm:t>
    </dgm:pt>
    <dgm:pt modelId="{B9D63FAE-1F77-4316-8F1E-904CB8F1A1B7}" type="sibTrans" cxnId="{EFF952FD-5DB6-4120-9819-E7E97DE0CE61}">
      <dgm:prSet/>
      <dgm:spPr/>
      <dgm:t>
        <a:bodyPr/>
        <a:lstStyle/>
        <a:p>
          <a:endParaRPr lang="en-US">
            <a:solidFill>
              <a:schemeClr val="tx1"/>
            </a:solidFill>
          </a:endParaRPr>
        </a:p>
      </dgm:t>
    </dgm:pt>
    <dgm:pt modelId="{15339788-1B57-4B13-9667-C91E7BBD9111}">
      <dgm:prSet phldrT="[Text]"/>
      <dgm:spPr>
        <a:xfrm>
          <a:off x="127903" y="1275360"/>
          <a:ext cx="3272690" cy="159454"/>
        </a:xfrm>
      </dgm:spPr>
      <dgm:t>
        <a:bodyPr/>
        <a:lstStyle/>
        <a:p>
          <a:r>
            <a:rPr lang="en-US" smtClean="0">
              <a:solidFill>
                <a:schemeClr val="tx1"/>
              </a:solidFill>
              <a:latin typeface="Gill Sans Light"/>
              <a:ea typeface="+mn-ea"/>
              <a:cs typeface="+mn-cs"/>
            </a:rPr>
            <a:t>UX Development using Photoshop</a:t>
          </a:r>
          <a:endParaRPr lang="en-US" dirty="0">
            <a:solidFill>
              <a:schemeClr val="tx1"/>
            </a:solidFill>
            <a:latin typeface="Gill Sans Light"/>
            <a:ea typeface="+mn-ea"/>
            <a:cs typeface="+mn-cs"/>
          </a:endParaRPr>
        </a:p>
      </dgm:t>
    </dgm:pt>
    <dgm:pt modelId="{E3C04DAD-0BB2-4F45-8A3A-F939B5B41847}" type="parTrans" cxnId="{C4C5450D-8C59-4127-BB9B-5ED2D53484E7}">
      <dgm:prSet/>
      <dgm:spPr/>
      <dgm:t>
        <a:bodyPr/>
        <a:lstStyle/>
        <a:p>
          <a:endParaRPr lang="en-US">
            <a:solidFill>
              <a:schemeClr val="tx1"/>
            </a:solidFill>
          </a:endParaRPr>
        </a:p>
      </dgm:t>
    </dgm:pt>
    <dgm:pt modelId="{7214AF54-4090-4F4A-A52A-D880E2CDDEF0}" type="sibTrans" cxnId="{C4C5450D-8C59-4127-BB9B-5ED2D53484E7}">
      <dgm:prSet/>
      <dgm:spPr/>
      <dgm:t>
        <a:bodyPr/>
        <a:lstStyle/>
        <a:p>
          <a:endParaRPr lang="en-US">
            <a:solidFill>
              <a:schemeClr val="tx1"/>
            </a:solidFill>
          </a:endParaRPr>
        </a:p>
      </dgm:t>
    </dgm:pt>
    <dgm:pt modelId="{0E878B5C-0183-40E5-9A8A-CD830405043A}" type="pres">
      <dgm:prSet presAssocID="{1D6C6082-6E47-4B85-ADA9-04F6FD088335}" presName="Name0" presStyleCnt="0">
        <dgm:presLayoutVars>
          <dgm:chMax val="7"/>
          <dgm:chPref val="7"/>
          <dgm:dir/>
        </dgm:presLayoutVars>
      </dgm:prSet>
      <dgm:spPr/>
      <dgm:t>
        <a:bodyPr/>
        <a:lstStyle/>
        <a:p>
          <a:endParaRPr lang="en-US"/>
        </a:p>
      </dgm:t>
    </dgm:pt>
    <dgm:pt modelId="{4F0511DC-D64C-44EF-B5A4-07921D34BC4F}" type="pres">
      <dgm:prSet presAssocID="{1D6C6082-6E47-4B85-ADA9-04F6FD088335}" presName="Name1" presStyleCnt="0"/>
      <dgm:spPr/>
      <dgm:t>
        <a:bodyPr/>
        <a:lstStyle/>
        <a:p>
          <a:endParaRPr lang="en-US"/>
        </a:p>
      </dgm:t>
    </dgm:pt>
    <dgm:pt modelId="{887386BD-184D-4AD0-9C8D-2E2D3EBDAF58}" type="pres">
      <dgm:prSet presAssocID="{1D6C6082-6E47-4B85-ADA9-04F6FD088335}" presName="cycle" presStyleCnt="0"/>
      <dgm:spPr/>
      <dgm:t>
        <a:bodyPr/>
        <a:lstStyle/>
        <a:p>
          <a:endParaRPr lang="en-US"/>
        </a:p>
      </dgm:t>
    </dgm:pt>
    <dgm:pt modelId="{94846114-B70E-4F23-AB36-3642F20CB3C8}" type="pres">
      <dgm:prSet presAssocID="{1D6C6082-6E47-4B85-ADA9-04F6FD088335}" presName="srcNode" presStyleLbl="node1" presStyleIdx="0" presStyleCnt="6"/>
      <dgm:spPr/>
      <dgm:t>
        <a:bodyPr/>
        <a:lstStyle/>
        <a:p>
          <a:endParaRPr lang="en-US"/>
        </a:p>
      </dgm:t>
    </dgm:pt>
    <dgm:pt modelId="{BD15E81B-C2A9-427B-AA0E-792996BBE0BC}" type="pres">
      <dgm:prSet presAssocID="{1D6C6082-6E47-4B85-ADA9-04F6FD088335}" presName="conn" presStyleLbl="parChTrans1D2" presStyleIdx="0" presStyleCnt="1"/>
      <dgm:spPr>
        <a:prstGeom prst="blockArc">
          <a:avLst>
            <a:gd name="adj1" fmla="val 18900000"/>
            <a:gd name="adj2" fmla="val 2700000"/>
            <a:gd name="adj3" fmla="val 1056"/>
          </a:avLst>
        </a:prstGeom>
      </dgm:spPr>
      <dgm:t>
        <a:bodyPr/>
        <a:lstStyle/>
        <a:p>
          <a:endParaRPr lang="en-US"/>
        </a:p>
      </dgm:t>
    </dgm:pt>
    <dgm:pt modelId="{4C3E2399-D255-46A0-89FC-42ADBE5F6EDA}" type="pres">
      <dgm:prSet presAssocID="{1D6C6082-6E47-4B85-ADA9-04F6FD088335}" presName="extraNode" presStyleLbl="node1" presStyleIdx="0" presStyleCnt="6"/>
      <dgm:spPr/>
      <dgm:t>
        <a:bodyPr/>
        <a:lstStyle/>
        <a:p>
          <a:endParaRPr lang="en-US"/>
        </a:p>
      </dgm:t>
    </dgm:pt>
    <dgm:pt modelId="{4D310808-EF66-4544-B190-BA69C8DB58CB}" type="pres">
      <dgm:prSet presAssocID="{1D6C6082-6E47-4B85-ADA9-04F6FD088335}" presName="dstNode" presStyleLbl="node1" presStyleIdx="0" presStyleCnt="6"/>
      <dgm:spPr/>
      <dgm:t>
        <a:bodyPr/>
        <a:lstStyle/>
        <a:p>
          <a:endParaRPr lang="en-US"/>
        </a:p>
      </dgm:t>
    </dgm:pt>
    <dgm:pt modelId="{F523D0A4-C31A-4D22-A951-0A42D90E96FD}" type="pres">
      <dgm:prSet presAssocID="{D49C6AF9-8721-419F-A39E-04C15AD1F7E6}" presName="text_1" presStyleLbl="node1" presStyleIdx="0" presStyleCnt="6">
        <dgm:presLayoutVars>
          <dgm:bulletEnabled val="1"/>
        </dgm:presLayoutVars>
      </dgm:prSet>
      <dgm:spPr>
        <a:prstGeom prst="rect">
          <a:avLst/>
        </a:prstGeom>
      </dgm:spPr>
      <dgm:t>
        <a:bodyPr/>
        <a:lstStyle/>
        <a:p>
          <a:endParaRPr lang="en-US"/>
        </a:p>
      </dgm:t>
    </dgm:pt>
    <dgm:pt modelId="{3BFC9B37-6BD1-42E2-A36F-943EB5E8D13C}" type="pres">
      <dgm:prSet presAssocID="{D49C6AF9-8721-419F-A39E-04C15AD1F7E6}" presName="accent_1" presStyleCnt="0"/>
      <dgm:spPr/>
      <dgm:t>
        <a:bodyPr/>
        <a:lstStyle/>
        <a:p>
          <a:endParaRPr lang="en-US"/>
        </a:p>
      </dgm:t>
    </dgm:pt>
    <dgm:pt modelId="{158572BB-54CA-4CC2-9294-0D780D0D7092}" type="pres">
      <dgm:prSet presAssocID="{D49C6AF9-8721-419F-A39E-04C15AD1F7E6}" presName="accentRepeatNode" presStyleLbl="solidFgAcc1" presStyleIdx="0" presStyleCnt="6"/>
      <dgm:spPr>
        <a:xfrm>
          <a:off x="28244" y="59825"/>
          <a:ext cx="199317" cy="199317"/>
        </a:xfrm>
        <a:prstGeom prst="ellipse">
          <a:avLst/>
        </a:prstGeom>
      </dgm:spPr>
      <dgm:t>
        <a:bodyPr/>
        <a:lstStyle/>
        <a:p>
          <a:endParaRPr lang="en-US"/>
        </a:p>
      </dgm:t>
    </dgm:pt>
    <dgm:pt modelId="{2385A33E-9D7E-4432-9C56-2CB445C71246}" type="pres">
      <dgm:prSet presAssocID="{548C00A0-348F-43A2-BE7F-D02ABA4B02AF}" presName="text_2" presStyleLbl="node1" presStyleIdx="1" presStyleCnt="6">
        <dgm:presLayoutVars>
          <dgm:bulletEnabled val="1"/>
        </dgm:presLayoutVars>
      </dgm:prSet>
      <dgm:spPr>
        <a:prstGeom prst="rect">
          <a:avLst/>
        </a:prstGeom>
      </dgm:spPr>
      <dgm:t>
        <a:bodyPr/>
        <a:lstStyle/>
        <a:p>
          <a:endParaRPr lang="en-US"/>
        </a:p>
      </dgm:t>
    </dgm:pt>
    <dgm:pt modelId="{7D61967C-A810-47D5-83C5-DD1ADECF4F73}" type="pres">
      <dgm:prSet presAssocID="{548C00A0-348F-43A2-BE7F-D02ABA4B02AF}" presName="accent_2" presStyleCnt="0"/>
      <dgm:spPr/>
      <dgm:t>
        <a:bodyPr/>
        <a:lstStyle/>
        <a:p>
          <a:endParaRPr lang="en-US"/>
        </a:p>
      </dgm:t>
    </dgm:pt>
    <dgm:pt modelId="{6782A42D-E728-42AC-95E4-8897359FC8B5}" type="pres">
      <dgm:prSet presAssocID="{548C00A0-348F-43A2-BE7F-D02ABA4B02AF}" presName="accentRepeatNode" presStyleLbl="solidFgAcc1" presStyleIdx="1" presStyleCnt="6"/>
      <dgm:spPr>
        <a:xfrm>
          <a:off x="159406" y="298976"/>
          <a:ext cx="199317" cy="199317"/>
        </a:xfrm>
        <a:prstGeom prst="ellipse">
          <a:avLst/>
        </a:prstGeom>
      </dgm:spPr>
      <dgm:t>
        <a:bodyPr/>
        <a:lstStyle/>
        <a:p>
          <a:endParaRPr lang="en-US"/>
        </a:p>
      </dgm:t>
    </dgm:pt>
    <dgm:pt modelId="{CDE6326D-922F-4B42-B5FE-34F8C82AF396}" type="pres">
      <dgm:prSet presAssocID="{811ED665-6A8B-46B9-B8D7-DEB7B9084FA8}" presName="text_3" presStyleLbl="node1" presStyleIdx="2" presStyleCnt="6">
        <dgm:presLayoutVars>
          <dgm:bulletEnabled val="1"/>
        </dgm:presLayoutVars>
      </dgm:prSet>
      <dgm:spPr>
        <a:prstGeom prst="rect">
          <a:avLst/>
        </a:prstGeom>
      </dgm:spPr>
      <dgm:t>
        <a:bodyPr/>
        <a:lstStyle/>
        <a:p>
          <a:endParaRPr lang="en-US"/>
        </a:p>
      </dgm:t>
    </dgm:pt>
    <dgm:pt modelId="{3A0B4612-A854-42AE-A53C-34C6017BFD76}" type="pres">
      <dgm:prSet presAssocID="{811ED665-6A8B-46B9-B8D7-DEB7B9084FA8}" presName="accent_3" presStyleCnt="0"/>
      <dgm:spPr/>
      <dgm:t>
        <a:bodyPr/>
        <a:lstStyle/>
        <a:p>
          <a:endParaRPr lang="en-US"/>
        </a:p>
      </dgm:t>
    </dgm:pt>
    <dgm:pt modelId="{6C7F6DC3-21AA-4F58-A596-2FDD1791DE9C}" type="pres">
      <dgm:prSet presAssocID="{811ED665-6A8B-46B9-B8D7-DEB7B9084FA8}" presName="accentRepeatNode" presStyleLbl="solidFgAcc1" presStyleIdx="2" presStyleCnt="6"/>
      <dgm:spPr>
        <a:xfrm>
          <a:off x="219383" y="538127"/>
          <a:ext cx="199317" cy="199317"/>
        </a:xfrm>
        <a:prstGeom prst="ellipse">
          <a:avLst/>
        </a:prstGeom>
      </dgm:spPr>
      <dgm:t>
        <a:bodyPr/>
        <a:lstStyle/>
        <a:p>
          <a:endParaRPr lang="en-US"/>
        </a:p>
      </dgm:t>
    </dgm:pt>
    <dgm:pt modelId="{688A7A82-A3B8-4885-90B1-5CC64F8950BB}" type="pres">
      <dgm:prSet presAssocID="{60939395-3836-45E6-B7CE-ECBB1849EF42}" presName="text_4" presStyleLbl="node1" presStyleIdx="3" presStyleCnt="6">
        <dgm:presLayoutVars>
          <dgm:bulletEnabled val="1"/>
        </dgm:presLayoutVars>
      </dgm:prSet>
      <dgm:spPr>
        <a:prstGeom prst="rect">
          <a:avLst/>
        </a:prstGeom>
      </dgm:spPr>
      <dgm:t>
        <a:bodyPr/>
        <a:lstStyle/>
        <a:p>
          <a:endParaRPr lang="en-US"/>
        </a:p>
      </dgm:t>
    </dgm:pt>
    <dgm:pt modelId="{59AD9CAC-AC18-4780-B1D9-8E86B1598D14}" type="pres">
      <dgm:prSet presAssocID="{60939395-3836-45E6-B7CE-ECBB1849EF42}" presName="accent_4" presStyleCnt="0"/>
      <dgm:spPr/>
      <dgm:t>
        <a:bodyPr/>
        <a:lstStyle/>
        <a:p>
          <a:endParaRPr lang="en-US"/>
        </a:p>
      </dgm:t>
    </dgm:pt>
    <dgm:pt modelId="{0F434624-05CC-421A-BDD6-94FF243B3DAF}" type="pres">
      <dgm:prSet presAssocID="{60939395-3836-45E6-B7CE-ECBB1849EF42}" presName="accentRepeatNode" presStyleLbl="solidFgAcc1" presStyleIdx="3" presStyleCnt="6"/>
      <dgm:spPr>
        <a:xfrm>
          <a:off x="219383" y="777126"/>
          <a:ext cx="199317" cy="199317"/>
        </a:xfrm>
        <a:prstGeom prst="ellipse">
          <a:avLst/>
        </a:prstGeom>
      </dgm:spPr>
      <dgm:t>
        <a:bodyPr/>
        <a:lstStyle/>
        <a:p>
          <a:endParaRPr lang="en-US"/>
        </a:p>
      </dgm:t>
    </dgm:pt>
    <dgm:pt modelId="{A2DD00BA-3179-4B41-811C-073FCCE413EC}" type="pres">
      <dgm:prSet presAssocID="{E4A42A87-729B-40D3-83C0-3F2C52FCE450}" presName="text_5" presStyleLbl="node1" presStyleIdx="4" presStyleCnt="6">
        <dgm:presLayoutVars>
          <dgm:bulletEnabled val="1"/>
        </dgm:presLayoutVars>
      </dgm:prSet>
      <dgm:spPr>
        <a:prstGeom prst="rect">
          <a:avLst/>
        </a:prstGeom>
      </dgm:spPr>
      <dgm:t>
        <a:bodyPr/>
        <a:lstStyle/>
        <a:p>
          <a:endParaRPr lang="en-US"/>
        </a:p>
      </dgm:t>
    </dgm:pt>
    <dgm:pt modelId="{17C176E4-1441-42F0-B0D3-17DC7972BA64}" type="pres">
      <dgm:prSet presAssocID="{E4A42A87-729B-40D3-83C0-3F2C52FCE450}" presName="accent_5" presStyleCnt="0"/>
      <dgm:spPr/>
      <dgm:t>
        <a:bodyPr/>
        <a:lstStyle/>
        <a:p>
          <a:endParaRPr lang="en-US"/>
        </a:p>
      </dgm:t>
    </dgm:pt>
    <dgm:pt modelId="{2EC2A51B-3095-4F4E-AE60-CEC7B21324A1}" type="pres">
      <dgm:prSet presAssocID="{E4A42A87-729B-40D3-83C0-3F2C52FCE450}" presName="accentRepeatNode" presStyleLbl="solidFgAcc1" presStyleIdx="4" presStyleCnt="6"/>
      <dgm:spPr>
        <a:xfrm>
          <a:off x="159406" y="1016277"/>
          <a:ext cx="199317" cy="199317"/>
        </a:xfrm>
        <a:prstGeom prst="ellipse">
          <a:avLst/>
        </a:prstGeom>
      </dgm:spPr>
      <dgm:t>
        <a:bodyPr/>
        <a:lstStyle/>
        <a:p>
          <a:endParaRPr lang="en-US"/>
        </a:p>
      </dgm:t>
    </dgm:pt>
    <dgm:pt modelId="{413BFF24-FF1D-4118-96EF-869AF9F1C9F0}" type="pres">
      <dgm:prSet presAssocID="{15339788-1B57-4B13-9667-C91E7BBD9111}" presName="text_6" presStyleLbl="node1" presStyleIdx="5" presStyleCnt="6">
        <dgm:presLayoutVars>
          <dgm:bulletEnabled val="1"/>
        </dgm:presLayoutVars>
      </dgm:prSet>
      <dgm:spPr>
        <a:prstGeom prst="rect">
          <a:avLst/>
        </a:prstGeom>
      </dgm:spPr>
      <dgm:t>
        <a:bodyPr/>
        <a:lstStyle/>
        <a:p>
          <a:endParaRPr lang="en-US"/>
        </a:p>
      </dgm:t>
    </dgm:pt>
    <dgm:pt modelId="{3C8A14D2-F36E-4EEE-8214-48C26517A55A}" type="pres">
      <dgm:prSet presAssocID="{15339788-1B57-4B13-9667-C91E7BBD9111}" presName="accent_6" presStyleCnt="0"/>
      <dgm:spPr/>
      <dgm:t>
        <a:bodyPr/>
        <a:lstStyle/>
        <a:p>
          <a:endParaRPr lang="en-US"/>
        </a:p>
      </dgm:t>
    </dgm:pt>
    <dgm:pt modelId="{2646F74B-4651-4011-9F92-1B9CA29F34D4}" type="pres">
      <dgm:prSet presAssocID="{15339788-1B57-4B13-9667-C91E7BBD9111}" presName="accentRepeatNode" presStyleLbl="solidFgAcc1" presStyleIdx="5" presStyleCnt="6"/>
      <dgm:spPr>
        <a:xfrm>
          <a:off x="28244" y="1255428"/>
          <a:ext cx="199317" cy="199317"/>
        </a:xfrm>
        <a:prstGeom prst="ellipse">
          <a:avLst/>
        </a:prstGeom>
      </dgm:spPr>
      <dgm:t>
        <a:bodyPr/>
        <a:lstStyle/>
        <a:p>
          <a:endParaRPr lang="en-US"/>
        </a:p>
      </dgm:t>
    </dgm:pt>
  </dgm:ptLst>
  <dgm:cxnLst>
    <dgm:cxn modelId="{0B73D96B-88FE-4134-94D3-34454B0E49A5}" type="presOf" srcId="{E4A42A87-729B-40D3-83C0-3F2C52FCE450}" destId="{A2DD00BA-3179-4B41-811C-073FCCE413EC}" srcOrd="0" destOrd="0" presId="urn:microsoft.com/office/officeart/2008/layout/VerticalCurvedList"/>
    <dgm:cxn modelId="{AB3E4E4B-5AAE-4C99-A025-0D77DAE8ED4F}" srcId="{1D6C6082-6E47-4B85-ADA9-04F6FD088335}" destId="{D49C6AF9-8721-419F-A39E-04C15AD1F7E6}" srcOrd="0" destOrd="0" parTransId="{085E78B8-7D7B-4097-ABD8-620FFAC0C750}" sibTransId="{F77769EA-4C63-452A-8D80-8C02A1CA6ACE}"/>
    <dgm:cxn modelId="{05CACBCA-E3C2-4F19-BEAD-29D179D73508}" type="presOf" srcId="{15339788-1B57-4B13-9667-C91E7BBD9111}" destId="{413BFF24-FF1D-4118-96EF-869AF9F1C9F0}" srcOrd="0" destOrd="0" presId="urn:microsoft.com/office/officeart/2008/layout/VerticalCurvedList"/>
    <dgm:cxn modelId="{A12D1D0E-8B11-446B-AE78-8693A8856683}" srcId="{1D6C6082-6E47-4B85-ADA9-04F6FD088335}" destId="{548C00A0-348F-43A2-BE7F-D02ABA4B02AF}" srcOrd="1" destOrd="0" parTransId="{5294E493-80AB-4412-8F44-E83BE44D60CE}" sibTransId="{72D3C855-DE57-4E2E-892C-A62A814627FC}"/>
    <dgm:cxn modelId="{B8AA44D3-437C-4EFF-915C-58FB5BD2BE59}" type="presOf" srcId="{60939395-3836-45E6-B7CE-ECBB1849EF42}" destId="{688A7A82-A3B8-4885-90B1-5CC64F8950BB}" srcOrd="0" destOrd="0" presId="urn:microsoft.com/office/officeart/2008/layout/VerticalCurvedList"/>
    <dgm:cxn modelId="{2F095330-9824-4267-B06E-F7DED548D22D}" type="presOf" srcId="{D49C6AF9-8721-419F-A39E-04C15AD1F7E6}" destId="{F523D0A4-C31A-4D22-A951-0A42D90E96FD}" srcOrd="0" destOrd="0" presId="urn:microsoft.com/office/officeart/2008/layout/VerticalCurvedList"/>
    <dgm:cxn modelId="{57952B74-6D6B-44B0-903F-184274019C33}" type="presOf" srcId="{548C00A0-348F-43A2-BE7F-D02ABA4B02AF}" destId="{2385A33E-9D7E-4432-9C56-2CB445C71246}" srcOrd="0" destOrd="0" presId="urn:microsoft.com/office/officeart/2008/layout/VerticalCurvedList"/>
    <dgm:cxn modelId="{752D3E04-8A6E-4684-B9E0-8ADEBE264BBC}" srcId="{1D6C6082-6E47-4B85-ADA9-04F6FD088335}" destId="{60939395-3836-45E6-B7CE-ECBB1849EF42}" srcOrd="3" destOrd="0" parTransId="{2C365E34-FAFC-4300-A350-5F2A2CD23CEF}" sibTransId="{B54D855F-F104-4C33-917C-7D5CC8710BC8}"/>
    <dgm:cxn modelId="{6649A876-F94C-4DA7-9A14-CAFEC416102B}" type="presOf" srcId="{F77769EA-4C63-452A-8D80-8C02A1CA6ACE}" destId="{BD15E81B-C2A9-427B-AA0E-792996BBE0BC}" srcOrd="0" destOrd="0" presId="urn:microsoft.com/office/officeart/2008/layout/VerticalCurvedList"/>
    <dgm:cxn modelId="{EFF952FD-5DB6-4120-9819-E7E97DE0CE61}" srcId="{1D6C6082-6E47-4B85-ADA9-04F6FD088335}" destId="{E4A42A87-729B-40D3-83C0-3F2C52FCE450}" srcOrd="4" destOrd="0" parTransId="{87DAE1CF-4D20-4C31-B8E8-4197F9FCA5A5}" sibTransId="{B9D63FAE-1F77-4316-8F1E-904CB8F1A1B7}"/>
    <dgm:cxn modelId="{CEEE8E9B-C156-439C-9012-7EF9BDF825D2}" type="presOf" srcId="{1D6C6082-6E47-4B85-ADA9-04F6FD088335}" destId="{0E878B5C-0183-40E5-9A8A-CD830405043A}" srcOrd="0" destOrd="0" presId="urn:microsoft.com/office/officeart/2008/layout/VerticalCurvedList"/>
    <dgm:cxn modelId="{09D71E7D-A51B-4978-AD70-A5BA046B81BD}" srcId="{1D6C6082-6E47-4B85-ADA9-04F6FD088335}" destId="{811ED665-6A8B-46B9-B8D7-DEB7B9084FA8}" srcOrd="2" destOrd="0" parTransId="{10681E96-2C48-45E4-BC52-F3080A159EA3}" sibTransId="{53496DFE-AA10-4B09-8514-9CEBA8C1453B}"/>
    <dgm:cxn modelId="{E7983F71-26A1-4793-9E71-514FE215439E}" type="presOf" srcId="{811ED665-6A8B-46B9-B8D7-DEB7B9084FA8}" destId="{CDE6326D-922F-4B42-B5FE-34F8C82AF396}" srcOrd="0" destOrd="0" presId="urn:microsoft.com/office/officeart/2008/layout/VerticalCurvedList"/>
    <dgm:cxn modelId="{C4C5450D-8C59-4127-BB9B-5ED2D53484E7}" srcId="{1D6C6082-6E47-4B85-ADA9-04F6FD088335}" destId="{15339788-1B57-4B13-9667-C91E7BBD9111}" srcOrd="5" destOrd="0" parTransId="{E3C04DAD-0BB2-4F45-8A3A-F939B5B41847}" sibTransId="{7214AF54-4090-4F4A-A52A-D880E2CDDEF0}"/>
    <dgm:cxn modelId="{5CA93313-856E-4EDD-A353-31E87F3B1A57}" type="presParOf" srcId="{0E878B5C-0183-40E5-9A8A-CD830405043A}" destId="{4F0511DC-D64C-44EF-B5A4-07921D34BC4F}" srcOrd="0" destOrd="0" presId="urn:microsoft.com/office/officeart/2008/layout/VerticalCurvedList"/>
    <dgm:cxn modelId="{BB837046-8B1E-4D0E-9E6A-BB5B2E3B0124}" type="presParOf" srcId="{4F0511DC-D64C-44EF-B5A4-07921D34BC4F}" destId="{887386BD-184D-4AD0-9C8D-2E2D3EBDAF58}" srcOrd="0" destOrd="0" presId="urn:microsoft.com/office/officeart/2008/layout/VerticalCurvedList"/>
    <dgm:cxn modelId="{F70B8C4C-BA53-4CAE-8A1C-2DB4AE591C62}" type="presParOf" srcId="{887386BD-184D-4AD0-9C8D-2E2D3EBDAF58}" destId="{94846114-B70E-4F23-AB36-3642F20CB3C8}" srcOrd="0" destOrd="0" presId="urn:microsoft.com/office/officeart/2008/layout/VerticalCurvedList"/>
    <dgm:cxn modelId="{F3178FD3-64F6-4F76-9A07-E07A9098729E}" type="presParOf" srcId="{887386BD-184D-4AD0-9C8D-2E2D3EBDAF58}" destId="{BD15E81B-C2A9-427B-AA0E-792996BBE0BC}" srcOrd="1" destOrd="0" presId="urn:microsoft.com/office/officeart/2008/layout/VerticalCurvedList"/>
    <dgm:cxn modelId="{EB1B3C88-CF00-4F90-8510-E3E71559BCC4}" type="presParOf" srcId="{887386BD-184D-4AD0-9C8D-2E2D3EBDAF58}" destId="{4C3E2399-D255-46A0-89FC-42ADBE5F6EDA}" srcOrd="2" destOrd="0" presId="urn:microsoft.com/office/officeart/2008/layout/VerticalCurvedList"/>
    <dgm:cxn modelId="{4215BDB9-B138-449E-A60E-6CCCDFAB75AB}" type="presParOf" srcId="{887386BD-184D-4AD0-9C8D-2E2D3EBDAF58}" destId="{4D310808-EF66-4544-B190-BA69C8DB58CB}" srcOrd="3" destOrd="0" presId="urn:microsoft.com/office/officeart/2008/layout/VerticalCurvedList"/>
    <dgm:cxn modelId="{62E6DE44-7BC2-446B-A25E-508746FF347B}" type="presParOf" srcId="{4F0511DC-D64C-44EF-B5A4-07921D34BC4F}" destId="{F523D0A4-C31A-4D22-A951-0A42D90E96FD}" srcOrd="1" destOrd="0" presId="urn:microsoft.com/office/officeart/2008/layout/VerticalCurvedList"/>
    <dgm:cxn modelId="{99C3876E-41A5-45CE-94FF-5812E063BCC3}" type="presParOf" srcId="{4F0511DC-D64C-44EF-B5A4-07921D34BC4F}" destId="{3BFC9B37-6BD1-42E2-A36F-943EB5E8D13C}" srcOrd="2" destOrd="0" presId="urn:microsoft.com/office/officeart/2008/layout/VerticalCurvedList"/>
    <dgm:cxn modelId="{8481C777-EBA0-40D9-A8BF-D2CC57D0F248}" type="presParOf" srcId="{3BFC9B37-6BD1-42E2-A36F-943EB5E8D13C}" destId="{158572BB-54CA-4CC2-9294-0D780D0D7092}" srcOrd="0" destOrd="0" presId="urn:microsoft.com/office/officeart/2008/layout/VerticalCurvedList"/>
    <dgm:cxn modelId="{8E6F9D65-4EC8-4F33-8B2A-71D941D0E018}" type="presParOf" srcId="{4F0511DC-D64C-44EF-B5A4-07921D34BC4F}" destId="{2385A33E-9D7E-4432-9C56-2CB445C71246}" srcOrd="3" destOrd="0" presId="urn:microsoft.com/office/officeart/2008/layout/VerticalCurvedList"/>
    <dgm:cxn modelId="{0F241424-C605-40C5-A1D4-31EF137660D0}" type="presParOf" srcId="{4F0511DC-D64C-44EF-B5A4-07921D34BC4F}" destId="{7D61967C-A810-47D5-83C5-DD1ADECF4F73}" srcOrd="4" destOrd="0" presId="urn:microsoft.com/office/officeart/2008/layout/VerticalCurvedList"/>
    <dgm:cxn modelId="{E245CB87-C119-4A91-969C-3F696F358D72}" type="presParOf" srcId="{7D61967C-A810-47D5-83C5-DD1ADECF4F73}" destId="{6782A42D-E728-42AC-95E4-8897359FC8B5}" srcOrd="0" destOrd="0" presId="urn:microsoft.com/office/officeart/2008/layout/VerticalCurvedList"/>
    <dgm:cxn modelId="{47BC3663-6819-4F72-BF93-A0B9DCE12419}" type="presParOf" srcId="{4F0511DC-D64C-44EF-B5A4-07921D34BC4F}" destId="{CDE6326D-922F-4B42-B5FE-34F8C82AF396}" srcOrd="5" destOrd="0" presId="urn:microsoft.com/office/officeart/2008/layout/VerticalCurvedList"/>
    <dgm:cxn modelId="{7629A0EB-C3E6-4168-9999-CC823073A5B9}" type="presParOf" srcId="{4F0511DC-D64C-44EF-B5A4-07921D34BC4F}" destId="{3A0B4612-A854-42AE-A53C-34C6017BFD76}" srcOrd="6" destOrd="0" presId="urn:microsoft.com/office/officeart/2008/layout/VerticalCurvedList"/>
    <dgm:cxn modelId="{A748EDD0-643D-483D-AD3C-EAEA172208A7}" type="presParOf" srcId="{3A0B4612-A854-42AE-A53C-34C6017BFD76}" destId="{6C7F6DC3-21AA-4F58-A596-2FDD1791DE9C}" srcOrd="0" destOrd="0" presId="urn:microsoft.com/office/officeart/2008/layout/VerticalCurvedList"/>
    <dgm:cxn modelId="{77EA23FB-6178-48FA-85DD-775F43C698FF}" type="presParOf" srcId="{4F0511DC-D64C-44EF-B5A4-07921D34BC4F}" destId="{688A7A82-A3B8-4885-90B1-5CC64F8950BB}" srcOrd="7" destOrd="0" presId="urn:microsoft.com/office/officeart/2008/layout/VerticalCurvedList"/>
    <dgm:cxn modelId="{ACABAD73-4895-4E3E-820B-B3649741FAE8}" type="presParOf" srcId="{4F0511DC-D64C-44EF-B5A4-07921D34BC4F}" destId="{59AD9CAC-AC18-4780-B1D9-8E86B1598D14}" srcOrd="8" destOrd="0" presId="urn:microsoft.com/office/officeart/2008/layout/VerticalCurvedList"/>
    <dgm:cxn modelId="{AA368939-2C9F-4245-B5E9-F3F3E31F2D73}" type="presParOf" srcId="{59AD9CAC-AC18-4780-B1D9-8E86B1598D14}" destId="{0F434624-05CC-421A-BDD6-94FF243B3DAF}" srcOrd="0" destOrd="0" presId="urn:microsoft.com/office/officeart/2008/layout/VerticalCurvedList"/>
    <dgm:cxn modelId="{DFF833E8-F368-413A-9EB2-2D40FC33C970}" type="presParOf" srcId="{4F0511DC-D64C-44EF-B5A4-07921D34BC4F}" destId="{A2DD00BA-3179-4B41-811C-073FCCE413EC}" srcOrd="9" destOrd="0" presId="urn:microsoft.com/office/officeart/2008/layout/VerticalCurvedList"/>
    <dgm:cxn modelId="{244BCC36-A66C-42F8-9C45-B3F901230C5A}" type="presParOf" srcId="{4F0511DC-D64C-44EF-B5A4-07921D34BC4F}" destId="{17C176E4-1441-42F0-B0D3-17DC7972BA64}" srcOrd="10" destOrd="0" presId="urn:microsoft.com/office/officeart/2008/layout/VerticalCurvedList"/>
    <dgm:cxn modelId="{5CB23E18-6464-48C7-A209-A8DBFE0D3A99}" type="presParOf" srcId="{17C176E4-1441-42F0-B0D3-17DC7972BA64}" destId="{2EC2A51B-3095-4F4E-AE60-CEC7B21324A1}" srcOrd="0" destOrd="0" presId="urn:microsoft.com/office/officeart/2008/layout/VerticalCurvedList"/>
    <dgm:cxn modelId="{955E7469-A6B3-45B3-803B-D5DFC739A6EF}" type="presParOf" srcId="{4F0511DC-D64C-44EF-B5A4-07921D34BC4F}" destId="{413BFF24-FF1D-4118-96EF-869AF9F1C9F0}" srcOrd="11" destOrd="0" presId="urn:microsoft.com/office/officeart/2008/layout/VerticalCurvedList"/>
    <dgm:cxn modelId="{6FB8CB67-0B04-4BE0-AB23-74D947FE10C7}" type="presParOf" srcId="{4F0511DC-D64C-44EF-B5A4-07921D34BC4F}" destId="{3C8A14D2-F36E-4EEE-8214-48C26517A55A}" srcOrd="12" destOrd="0" presId="urn:microsoft.com/office/officeart/2008/layout/VerticalCurvedList"/>
    <dgm:cxn modelId="{0979456D-43EB-445B-85C3-C3B00F090C7E}" type="presParOf" srcId="{3C8A14D2-F36E-4EEE-8214-48C26517A55A}" destId="{2646F74B-4651-4011-9F92-1B9CA29F34D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487D6-9CFE-41F7-A134-FA0732736CBB}">
      <dsp:nvSpPr>
        <dsp:cNvPr id="0" name=""/>
        <dsp:cNvSpPr/>
      </dsp:nvSpPr>
      <dsp:spPr>
        <a:xfrm>
          <a:off x="3863526" y="2801978"/>
          <a:ext cx="2035555" cy="131857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Hands On Production Grade Training</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endParaRPr lang="en-US" sz="1000" b="1" kern="1200" dirty="0">
            <a:latin typeface="Century Gothic" panose="020B0502020202020204" pitchFamily="34" charset="0"/>
          </a:endParaRPr>
        </a:p>
      </dsp:txBody>
      <dsp:txXfrm>
        <a:off x="4503158" y="3160588"/>
        <a:ext cx="1366958" cy="931003"/>
      </dsp:txXfrm>
    </dsp:sp>
    <dsp:sp modelId="{6BF19E2F-5007-4D83-A54A-DC5A298FE18B}">
      <dsp:nvSpPr>
        <dsp:cNvPr id="0" name=""/>
        <dsp:cNvSpPr/>
      </dsp:nvSpPr>
      <dsp:spPr>
        <a:xfrm>
          <a:off x="542357" y="2801978"/>
          <a:ext cx="2035555" cy="131857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Design Thinking</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Impact &amp; Maturity Assessment</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Rapid Deployment</a:t>
          </a:r>
          <a:endParaRPr lang="en-US" sz="1000" b="1" kern="1200" dirty="0">
            <a:latin typeface="Century Gothic" panose="020B0502020202020204" pitchFamily="34" charset="0"/>
          </a:endParaRPr>
        </a:p>
      </dsp:txBody>
      <dsp:txXfrm>
        <a:off x="571322" y="3160588"/>
        <a:ext cx="1366958" cy="931003"/>
      </dsp:txXfrm>
    </dsp:sp>
    <dsp:sp modelId="{04AE2E91-3BF4-4FFB-908E-8D520D8AA15D}">
      <dsp:nvSpPr>
        <dsp:cNvPr id="0" name=""/>
        <dsp:cNvSpPr/>
      </dsp:nvSpPr>
      <dsp:spPr>
        <a:xfrm>
          <a:off x="3863526" y="0"/>
          <a:ext cx="2035555" cy="131857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Consent Management</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Identity management</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Trade Finance</a:t>
          </a:r>
          <a:endParaRPr lang="en-US" sz="1000" b="1" kern="1200" dirty="0">
            <a:latin typeface="Century Gothic" panose="020B0502020202020204" pitchFamily="34" charset="0"/>
          </a:endParaRPr>
        </a:p>
      </dsp:txBody>
      <dsp:txXfrm>
        <a:off x="4503158" y="28965"/>
        <a:ext cx="1366958" cy="931003"/>
      </dsp:txXfrm>
    </dsp:sp>
    <dsp:sp modelId="{2CBC1AC4-33CC-4475-90AE-3ECD981D0D4C}">
      <dsp:nvSpPr>
        <dsp:cNvPr id="0" name=""/>
        <dsp:cNvSpPr/>
      </dsp:nvSpPr>
      <dsp:spPr>
        <a:xfrm>
          <a:off x="542357" y="0"/>
          <a:ext cx="2035555" cy="131857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a:lnSpc>
              <a:spcPct val="90000"/>
            </a:lnSpc>
            <a:spcBef>
              <a:spcPct val="0"/>
            </a:spcBef>
            <a:spcAft>
              <a:spcPct val="15000"/>
            </a:spcAft>
            <a:buChar char="••"/>
          </a:pPr>
          <a:r>
            <a:rPr lang="en-US" sz="1000" b="1" kern="1200" dirty="0" err="1" smtClean="0">
              <a:latin typeface="Century Gothic" panose="020B0502020202020204" pitchFamily="34" charset="0"/>
            </a:rPr>
            <a:t>Hyperledger</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Corda</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Block Apps</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Post Chain</a:t>
          </a:r>
          <a:endParaRPr lang="en-US" sz="1000" b="1" kern="1200" dirty="0">
            <a:latin typeface="Century Gothic" panose="020B0502020202020204" pitchFamily="34" charset="0"/>
          </a:endParaRPr>
        </a:p>
        <a:p>
          <a:pPr marL="57150" lvl="1" indent="-57150" algn="l" defTabSz="444500">
            <a:lnSpc>
              <a:spcPct val="90000"/>
            </a:lnSpc>
            <a:spcBef>
              <a:spcPct val="0"/>
            </a:spcBef>
            <a:spcAft>
              <a:spcPct val="15000"/>
            </a:spcAft>
            <a:buChar char="••"/>
          </a:pPr>
          <a:r>
            <a:rPr lang="en-US" sz="1000" b="1" kern="1200" dirty="0" smtClean="0">
              <a:latin typeface="Century Gothic" panose="020B0502020202020204" pitchFamily="34" charset="0"/>
            </a:rPr>
            <a:t>Quasar</a:t>
          </a:r>
          <a:endParaRPr lang="en-US" sz="1000" b="1" kern="1200" dirty="0">
            <a:latin typeface="Century Gothic" panose="020B0502020202020204" pitchFamily="34" charset="0"/>
          </a:endParaRPr>
        </a:p>
      </dsp:txBody>
      <dsp:txXfrm>
        <a:off x="571322" y="28965"/>
        <a:ext cx="1366958" cy="931003"/>
      </dsp:txXfrm>
    </dsp:sp>
    <dsp:sp modelId="{CD383C47-11D1-4CC0-8180-89AA95262785}">
      <dsp:nvSpPr>
        <dsp:cNvPr id="0" name=""/>
        <dsp:cNvSpPr/>
      </dsp:nvSpPr>
      <dsp:spPr>
        <a:xfrm>
          <a:off x="1395313" y="234871"/>
          <a:ext cx="1784201" cy="1784201"/>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panose="020B0502020202020204" pitchFamily="34" charset="0"/>
            </a:rPr>
            <a:t>Partnerships</a:t>
          </a:r>
          <a:endParaRPr lang="en-US" sz="1000" b="1" kern="1200" dirty="0">
            <a:latin typeface="Century Gothic" panose="020B0502020202020204" pitchFamily="34" charset="0"/>
          </a:endParaRPr>
        </a:p>
      </dsp:txBody>
      <dsp:txXfrm>
        <a:off x="1917893" y="757451"/>
        <a:ext cx="1261621" cy="1261621"/>
      </dsp:txXfrm>
    </dsp:sp>
    <dsp:sp modelId="{55FF724B-66D4-4F4A-889B-8C0A3DB155F8}">
      <dsp:nvSpPr>
        <dsp:cNvPr id="0" name=""/>
        <dsp:cNvSpPr/>
      </dsp:nvSpPr>
      <dsp:spPr>
        <a:xfrm rot="5400000">
          <a:off x="3261925" y="234871"/>
          <a:ext cx="1784201" cy="1784201"/>
        </a:xfrm>
        <a:prstGeom prst="pieWedg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panose="020B0502020202020204" pitchFamily="34" charset="0"/>
            </a:rPr>
            <a:t>Platform Competency</a:t>
          </a:r>
          <a:endParaRPr lang="en-US" sz="1000" b="1" kern="1200" dirty="0">
            <a:latin typeface="Century Gothic" panose="020B0502020202020204" pitchFamily="34" charset="0"/>
          </a:endParaRPr>
        </a:p>
      </dsp:txBody>
      <dsp:txXfrm rot="-5400000">
        <a:off x="3261925" y="757451"/>
        <a:ext cx="1261621" cy="1261621"/>
      </dsp:txXfrm>
    </dsp:sp>
    <dsp:sp modelId="{1C873C53-001B-459F-85AD-75E1AEBC17AE}">
      <dsp:nvSpPr>
        <dsp:cNvPr id="0" name=""/>
        <dsp:cNvSpPr/>
      </dsp:nvSpPr>
      <dsp:spPr>
        <a:xfrm rot="10800000">
          <a:off x="3261925" y="2101484"/>
          <a:ext cx="1784201" cy="1784201"/>
        </a:xfrm>
        <a:prstGeom prst="pieWedg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panose="020B0502020202020204" pitchFamily="34" charset="0"/>
            </a:rPr>
            <a:t>People Competency</a:t>
          </a:r>
          <a:endParaRPr lang="en-US" sz="1000" b="1" kern="1200" dirty="0">
            <a:latin typeface="Century Gothic" panose="020B0502020202020204" pitchFamily="34" charset="0"/>
          </a:endParaRPr>
        </a:p>
      </dsp:txBody>
      <dsp:txXfrm rot="10800000">
        <a:off x="3261925" y="2101484"/>
        <a:ext cx="1261621" cy="1261621"/>
      </dsp:txXfrm>
    </dsp:sp>
    <dsp:sp modelId="{2D5C39F4-23B3-4FD9-BD47-A6E683367FDB}">
      <dsp:nvSpPr>
        <dsp:cNvPr id="0" name=""/>
        <dsp:cNvSpPr/>
      </dsp:nvSpPr>
      <dsp:spPr>
        <a:xfrm rot="16200000">
          <a:off x="1395313" y="2101484"/>
          <a:ext cx="1784201" cy="1784201"/>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panose="020B0502020202020204" pitchFamily="34" charset="0"/>
            </a:rPr>
            <a:t>Blockchain As A Service</a:t>
          </a:r>
          <a:endParaRPr lang="en-US" sz="1000" b="1" kern="1200" dirty="0">
            <a:latin typeface="Century Gothic" panose="020B0502020202020204" pitchFamily="34" charset="0"/>
          </a:endParaRPr>
        </a:p>
      </dsp:txBody>
      <dsp:txXfrm rot="5400000">
        <a:off x="1917893" y="2101484"/>
        <a:ext cx="1261621" cy="1261621"/>
      </dsp:txXfrm>
    </dsp:sp>
    <dsp:sp modelId="{9CBCD0BD-0721-4CCF-AD61-5DFCE4CEEE1D}">
      <dsp:nvSpPr>
        <dsp:cNvPr id="0" name=""/>
        <dsp:cNvSpPr/>
      </dsp:nvSpPr>
      <dsp:spPr>
        <a:xfrm>
          <a:off x="2912708" y="1689428"/>
          <a:ext cx="616023" cy="535672"/>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1F812B-9708-4F6F-BBB2-6433E32D8888}">
      <dsp:nvSpPr>
        <dsp:cNvPr id="0" name=""/>
        <dsp:cNvSpPr/>
      </dsp:nvSpPr>
      <dsp:spPr>
        <a:xfrm rot="10800000">
          <a:off x="2912708" y="1895456"/>
          <a:ext cx="616023" cy="535672"/>
        </a:xfrm>
        <a:prstGeom prst="circular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537C3C-A511-4695-A2D5-8D5EBB18CE89}" type="datetimeFigureOut">
              <a:rPr lang="en-US" smtClean="0"/>
              <a:t>10/25/2018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1BF179-C15B-4065-B427-452918E62421}" type="slidenum">
              <a:rPr lang="en-US" smtClean="0"/>
              <a:t>‹#›</a:t>
            </a:fld>
            <a:endParaRPr lang="en-US"/>
          </a:p>
        </p:txBody>
      </p:sp>
    </p:spTree>
    <p:extLst>
      <p:ext uri="{BB962C8B-B14F-4D97-AF65-F5344CB8AC3E}">
        <p14:creationId xmlns:p14="http://schemas.microsoft.com/office/powerpoint/2010/main" val="1559709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54014B-7070-40DE-9179-9FC2FBEDFC8E}" type="datetimeFigureOut">
              <a:rPr lang="en-US"/>
              <a:pPr>
                <a:defRPr/>
              </a:pPr>
              <a:t>10/25/2018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C002942-9E23-44FC-9F91-B8D3DD73426D}" type="slidenum">
              <a:rPr lang="en-US"/>
              <a:pPr>
                <a:defRPr/>
              </a:pPr>
              <a:t>‹#›</a:t>
            </a:fld>
            <a:endParaRPr lang="en-US" dirty="0"/>
          </a:p>
        </p:txBody>
      </p:sp>
    </p:spTree>
    <p:extLst>
      <p:ext uri="{BB962C8B-B14F-4D97-AF65-F5344CB8AC3E}">
        <p14:creationId xmlns:p14="http://schemas.microsoft.com/office/powerpoint/2010/main" val="8692729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02942-9E23-44FC-9F91-B8D3DD73426D}" type="slidenum">
              <a:rPr lang="en-US">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211753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87086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C002942-9E23-44FC-9F91-B8D3DD73426D}" type="slidenum">
              <a:rPr lang="en-US" smtClean="0"/>
              <a:pPr>
                <a:defRPr/>
              </a:pPr>
              <a:t>24</a:t>
            </a:fld>
            <a:endParaRPr lang="en-US" dirty="0"/>
          </a:p>
        </p:txBody>
      </p:sp>
    </p:spTree>
    <p:extLst>
      <p:ext uri="{BB962C8B-B14F-4D97-AF65-F5344CB8AC3E}">
        <p14:creationId xmlns:p14="http://schemas.microsoft.com/office/powerpoint/2010/main" val="3762722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4" name="Picture 11" descr="Mahindra Logo.png"/>
          <p:cNvPicPr>
            <a:picLocks noChangeAspect="1"/>
          </p:cNvPicPr>
          <p:nvPr/>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1"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8"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rcRect/>
          <a:stretch>
            <a:fillRect/>
          </a:stretch>
        </p:blipFill>
        <p:spPr bwMode="gray">
          <a:xfrm>
            <a:off x="2622551" y="2717801"/>
            <a:ext cx="7198783" cy="149066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sp>
        <p:nvSpPr>
          <p:cNvPr id="20"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4" y="4053702"/>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4" y="2184400"/>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9000935" y="467286"/>
            <a:ext cx="2354355" cy="48800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0" y="197167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7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19" y="2200275"/>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19" y="1971676"/>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8"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8"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1"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8"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199"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7"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199"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7"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3" y="3369513"/>
            <a:ext cx="9006415" cy="1892826"/>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2485718" y="2717227"/>
            <a:ext cx="7470943" cy="14910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11" y="0"/>
            <a:ext cx="3553244" cy="1291960"/>
          </a:xfrm>
          <a:prstGeom prst="rect">
            <a:avLst/>
          </a:prstGeom>
          <a:noFill/>
          <a:ln w="9525">
            <a:noFill/>
            <a:miter lim="800000"/>
            <a:headEnd/>
            <a:tailEnd/>
          </a:ln>
        </p:spPr>
      </p:pic>
      <p:pic>
        <p:nvPicPr>
          <p:cNvPr id="5" name="Picture 4"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391764" y="473582"/>
            <a:ext cx="2150381" cy="595903"/>
          </a:xfrm>
          <a:prstGeom prst="rect">
            <a:avLst/>
          </a:prstGeom>
        </p:spPr>
      </p:pic>
    </p:spTree>
    <p:extLst>
      <p:ext uri="{BB962C8B-B14F-4D97-AF65-F5344CB8AC3E}">
        <p14:creationId xmlns:p14="http://schemas.microsoft.com/office/powerpoint/2010/main" val="220058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58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a:p>
        </p:txBody>
      </p:sp>
    </p:spTree>
    <p:extLst>
      <p:ext uri="{BB962C8B-B14F-4D97-AF65-F5344CB8AC3E}">
        <p14:creationId xmlns:p14="http://schemas.microsoft.com/office/powerpoint/2010/main" val="31094000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7" name="Picture 26" descr="ridge4.png"/>
          <p:cNvPicPr>
            <a:picLocks noChangeAspect="1"/>
          </p:cNvPicPr>
          <p:nvPr/>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1519676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276527" y="383889"/>
            <a:ext cx="2498167" cy="498575"/>
          </a:xfrm>
          <a:prstGeom prst="rect">
            <a:avLst/>
          </a:prstGeom>
        </p:spPr>
      </p:pic>
    </p:spTree>
    <p:extLst>
      <p:ext uri="{BB962C8B-B14F-4D97-AF65-F5344CB8AC3E}">
        <p14:creationId xmlns:p14="http://schemas.microsoft.com/office/powerpoint/2010/main" val="17263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8"/>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5" y="2184405"/>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a:t>Click to Edit Master Title Style</a:t>
            </a:r>
          </a:p>
        </p:txBody>
      </p:sp>
      <p:pic>
        <p:nvPicPr>
          <p:cNvPr id="12" name="Picture 11" descr="ridge4.png"/>
          <p:cNvPicPr>
            <a:picLocks noChangeAspect="1"/>
          </p:cNvPicPr>
          <p:nvPr/>
        </p:nvPicPr>
        <p:blipFill>
          <a:blip r:embed="rId2" cstate="email"/>
          <a:stretch>
            <a:fillRect/>
          </a:stretch>
        </p:blipFill>
        <p:spPr bwMode="ltGray">
          <a:xfrm>
            <a:off x="1072" y="11"/>
            <a:ext cx="5291765" cy="1443209"/>
          </a:xfrm>
          <a:prstGeom prst="rect">
            <a:avLst/>
          </a:prstGeom>
        </p:spPr>
      </p:pic>
      <p:pic>
        <p:nvPicPr>
          <p:cNvPr id="8"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9000937" y="467286"/>
            <a:ext cx="2354355" cy="488002"/>
          </a:xfrm>
          <a:prstGeom prst="rect">
            <a:avLst/>
          </a:prstGeom>
          <a:noFill/>
          <a:ln w="9525">
            <a:noFill/>
            <a:miter lim="800000"/>
            <a:headEnd/>
            <a:tailEnd/>
          </a:ln>
        </p:spPr>
      </p:pic>
    </p:spTree>
    <p:extLst>
      <p:ext uri="{BB962C8B-B14F-4D97-AF65-F5344CB8AC3E}">
        <p14:creationId xmlns:p14="http://schemas.microsoft.com/office/powerpoint/2010/main" val="7582750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7" y="719142"/>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8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Slide Number Placeholder 3"/>
          <p:cNvSpPr>
            <a:spLocks noGrp="1"/>
          </p:cNvSpPr>
          <p:nvPr>
            <p:ph type="sldNum" sz="quarter" idx="4"/>
          </p:nvPr>
        </p:nvSpPr>
        <p:spPr>
          <a:xfrm>
            <a:off x="9448800" y="6658435"/>
            <a:ext cx="2743200" cy="188153"/>
          </a:xfrm>
          <a:prstGeom prst="rect">
            <a:avLst/>
          </a:prstGeom>
        </p:spPr>
        <p:txBody>
          <a:bodyPr vert="horz" lIns="91440" tIns="45720" rIns="91440" bIns="45720" rtlCol="0" anchor="ctr"/>
          <a:lstStyle>
            <a:lvl1pPr algn="r">
              <a:defRPr sz="1200">
                <a:solidFill>
                  <a:schemeClr val="bg1"/>
                </a:solidFill>
              </a:defRPr>
            </a:lvl1pPr>
          </a:lstStyle>
          <a:p>
            <a:fld id="{D371B08D-6250-4A46-A172-5001E81D2CC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97717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7" y="719142"/>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8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p:ph type="body" sz="quarter" idx="13"/>
          </p:nvPr>
        </p:nvSpPr>
        <p:spPr bwMode="gray">
          <a:xfrm>
            <a:off x="641349" y="127046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09136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49" y="197168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18803136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9"/>
            <a:ext cx="5437716" cy="4162425"/>
          </a:xfrm>
        </p:spPr>
        <p:txBody>
          <a:bodyPr>
            <a:noAutofit/>
          </a:bodyPr>
          <a:lstStyle>
            <a:lvl1pPr marL="0" indent="0">
              <a:buNone/>
              <a:defRPr>
                <a:latin typeface="Arial" pitchFamily="34" charset="0"/>
                <a:cs typeface="Arial" pitchFamily="34" charset="0"/>
              </a:defRPr>
            </a:lvl1pPr>
          </a:lstStyle>
          <a:p>
            <a:r>
              <a:rPr lang="en-US" dirty="0"/>
              <a:t>Click icon to add picture</a:t>
            </a:r>
          </a:p>
        </p:txBody>
      </p:sp>
      <p:sp>
        <p:nvSpPr>
          <p:cNvPr id="18" name="Text Placeholder 4"/>
          <p:cNvSpPr>
            <a:spLocks noGrp="1"/>
          </p:cNvSpPr>
          <p:nvPr>
            <p:ph type="body" sz="quarter" idx="19" hasCustomPrompt="1"/>
          </p:nvPr>
        </p:nvSpPr>
        <p:spPr bwMode="gray">
          <a:xfrm>
            <a:off x="6451601" y="197168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6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86476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8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19" y="2200280"/>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p:nvPicPr>
        <p:blipFill>
          <a:blip r:embed="rId2" cstate="email"/>
          <a:stretch>
            <a:fillRect/>
          </a:stretch>
        </p:blipFill>
        <p:spPr bwMode="ltGray">
          <a:xfrm>
            <a:off x="1072" y="11"/>
            <a:ext cx="5291765" cy="1443209"/>
          </a:xfrm>
          <a:prstGeom prst="rect">
            <a:avLst/>
          </a:prstGeom>
        </p:spPr>
      </p:pic>
      <p:pic>
        <p:nvPicPr>
          <p:cNvPr id="12" name="Picture 11"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2963292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675"/>
            <a:ext cx="5469467" cy="4175125"/>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2" name="Subtitle 2"/>
          <p:cNvSpPr>
            <a:spLocks noGrp="1"/>
          </p:cNvSpPr>
          <p:nvPr>
            <p:ph type="subTitle" idx="1" hasCustomPrompt="1"/>
          </p:nvPr>
        </p:nvSpPr>
        <p:spPr bwMode="gray">
          <a:xfrm>
            <a:off x="6568017" y="429578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21" y="1971681"/>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27265121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51"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19"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8" name="Straight Connector 7"/>
          <p:cNvCxnSpPr/>
          <p:nvPr/>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49" y="127046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406286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51"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19" y="197168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33" name="Straight Connector 32"/>
          <p:cNvCxnSpPr/>
          <p:nvPr/>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51" y="420800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19" y="420800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a:off x="6364820"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6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62993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6" y="1971681"/>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8" y="1971686"/>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20"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23" y="1971681"/>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6"/>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5" name="Text Placeholder 4"/>
          <p:cNvSpPr>
            <a:spLocks noGrp="1"/>
          </p:cNvSpPr>
          <p:nvPr>
            <p:ph type="body" sz="quarter" idx="21" hasCustomPrompt="1"/>
          </p:nvPr>
        </p:nvSpPr>
        <p:spPr bwMode="gray">
          <a:xfrm>
            <a:off x="3251206" y="424180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8" y="4241812"/>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48" name="Text Placeholder 4"/>
          <p:cNvSpPr>
            <a:spLocks noGrp="1"/>
          </p:cNvSpPr>
          <p:nvPr>
            <p:ph type="body" sz="quarter" idx="23" hasCustomPrompt="1"/>
          </p:nvPr>
        </p:nvSpPr>
        <p:spPr bwMode="gray">
          <a:xfrm>
            <a:off x="8892123" y="4241807"/>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2"/>
            <a:ext cx="2305049" cy="1892299"/>
          </a:xfrm>
        </p:spPr>
        <p:txBody>
          <a:bodyPr rtlCol="0">
            <a:normAutofit/>
          </a:bodyPr>
          <a:lstStyle>
            <a:lvl1pPr>
              <a:buNone/>
              <a:defRPr>
                <a:latin typeface="Arial" pitchFamily="34" charset="0"/>
                <a:cs typeface="Arial" pitchFamily="34" charset="0"/>
              </a:defRPr>
            </a:lvl1pPr>
          </a:lstStyle>
          <a:p>
            <a:pPr lvl="0"/>
            <a:r>
              <a:rPr lang="en-US" noProof="0" dirty="0"/>
              <a:t>Click icon to add picture</a:t>
            </a:r>
          </a:p>
        </p:txBody>
      </p:sp>
      <p:sp>
        <p:nvSpPr>
          <p:cNvPr id="51" name="Text Placeholder 41"/>
          <p:cNvSpPr>
            <a:spLocks noGrp="1"/>
          </p:cNvSpPr>
          <p:nvPr>
            <p:ph type="body" sz="quarter" idx="25"/>
          </p:nvPr>
        </p:nvSpPr>
        <p:spPr bwMode="gray">
          <a:xfrm>
            <a:off x="641349" y="127046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3939095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6" y="1971675"/>
            <a:ext cx="10968567" cy="4162426"/>
          </a:xfrm>
        </p:spPr>
        <p:txBody>
          <a:bodyPr>
            <a:noAutofit/>
          </a:bodyPr>
          <a:lstStyle>
            <a:lvl1pPr marL="0" indent="0">
              <a:buNone/>
              <a:defRPr>
                <a:latin typeface="Arial" pitchFamily="34" charset="0"/>
                <a:cs typeface="Arial" pitchFamily="34" charset="0"/>
              </a:defRPr>
            </a:lvl1pPr>
          </a:lstStyle>
          <a:p>
            <a:r>
              <a:rPr lang="en-US" dirty="0"/>
              <a:t>Click icon to add table</a:t>
            </a:r>
          </a:p>
        </p:txBody>
      </p:sp>
      <p:sp>
        <p:nvSpPr>
          <p:cNvPr id="4"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49" y="127046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76343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6" y="1971679"/>
            <a:ext cx="10968567" cy="4162425"/>
          </a:xfrm>
        </p:spPr>
        <p:txBody>
          <a:bodyPr>
            <a:noAutofit/>
          </a:bodyPr>
          <a:lstStyle>
            <a:lvl1pPr marL="0" indent="0">
              <a:buNone/>
              <a:defRPr>
                <a:latin typeface="Arial" pitchFamily="34" charset="0"/>
                <a:cs typeface="Arial" pitchFamily="34" charset="0"/>
              </a:defRPr>
            </a:lvl1pPr>
          </a:lstStyle>
          <a:p>
            <a:r>
              <a:rPr lang="en-US" dirty="0"/>
              <a:t>Click icon to add chart</a:t>
            </a:r>
          </a:p>
        </p:txBody>
      </p:sp>
      <p:sp>
        <p:nvSpPr>
          <p:cNvPr id="4"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6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6266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p:nvSpPr>
        <p:spPr bwMode="gray">
          <a:xfrm>
            <a:off x="1822459" y="3369513"/>
            <a:ext cx="9006415" cy="1892826"/>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a:cs typeface="Arial" pitchFamily="34" charset="0"/>
              </a:rPr>
              <a:t>Disclaimer </a:t>
            </a:r>
          </a:p>
          <a:p>
            <a:pPr algn="just" fontAlgn="auto">
              <a:spcBef>
                <a:spcPts val="600"/>
              </a:spcBef>
              <a:spcAft>
                <a:spcPts val="0"/>
              </a:spcAft>
            </a:pPr>
            <a:r>
              <a:rPr lang="en-US" sz="900" dirty="0">
                <a:solidFill>
                  <a:srgbClr val="6D6E71"/>
                </a:solidFill>
                <a:latin typeface="Aria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8" y="214018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Click to edit Master text styles</a:t>
            </a:r>
          </a:p>
        </p:txBody>
      </p:sp>
      <p:sp>
        <p:nvSpPr>
          <p:cNvPr id="6" name="TextBox 20"/>
          <p:cNvSpPr txBox="1">
            <a:spLocks noChangeArrowheads="1"/>
          </p:cNvSpPr>
          <p:nvPr/>
        </p:nvSpPr>
        <p:spPr bwMode="gray">
          <a:xfrm>
            <a:off x="641351" y="662941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a:cs typeface="Arial" pitchFamily="34" charset="0"/>
              </a:rPr>
              <a:t>Copyright © 2016 Tech Mahindra. All rights reserved.</a:t>
            </a:r>
          </a:p>
        </p:txBody>
      </p:sp>
    </p:spTree>
    <p:extLst>
      <p:ext uri="{BB962C8B-B14F-4D97-AF65-F5344CB8AC3E}">
        <p14:creationId xmlns:p14="http://schemas.microsoft.com/office/powerpoint/2010/main" val="2986685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dirty="0">
              <a:solidFill>
                <a:prstClr val="black"/>
              </a:solidFill>
            </a:endParaRPr>
          </a:p>
        </p:txBody>
      </p:sp>
      <p:pic>
        <p:nvPicPr>
          <p:cNvPr id="4" name="Picture 3" descr="Mahindra Logo.png"/>
          <p:cNvPicPr>
            <a:picLocks noChangeAspect="1"/>
          </p:cNvPicPr>
          <p:nvPr/>
        </p:nvPicPr>
        <p:blipFill>
          <a:blip r:embed="rId2" cstate="email"/>
          <a:stretch>
            <a:fillRect/>
          </a:stretch>
        </p:blipFill>
        <p:spPr bwMode="gray">
          <a:xfrm>
            <a:off x="2485725" y="2717231"/>
            <a:ext cx="7470943" cy="1491023"/>
          </a:xfrm>
          <a:prstGeom prst="rect">
            <a:avLst/>
          </a:prstGeom>
        </p:spPr>
      </p:pic>
    </p:spTree>
    <p:extLst>
      <p:ext uri="{BB962C8B-B14F-4D97-AF65-F5344CB8AC3E}">
        <p14:creationId xmlns:p14="http://schemas.microsoft.com/office/powerpoint/2010/main" val="1061001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ridge4.png"/>
          <p:cNvPicPr>
            <a:picLocks noChangeAspect="1"/>
          </p:cNvPicPr>
          <p:nvPr userDrawn="1"/>
        </p:nvPicPr>
        <p:blipFill>
          <a:blip r:embed="rId2" cstate="email"/>
          <a:stretch>
            <a:fillRect/>
          </a:stretch>
        </p:blipFill>
        <p:spPr bwMode="ltGray">
          <a:xfrm>
            <a:off x="1077" y="1"/>
            <a:ext cx="4258695" cy="1161462"/>
          </a:xfrm>
          <a:prstGeom prst="rect">
            <a:avLst/>
          </a:prstGeom>
        </p:spPr>
      </p:pic>
      <p:pic>
        <p:nvPicPr>
          <p:cNvPr id="5" name="Picture 4" descr="Mahindra Logo.png"/>
          <p:cNvPicPr>
            <a:picLocks noChangeAspect="1"/>
          </p:cNvPicPr>
          <p:nvPr userDrawn="1"/>
        </p:nvPicPr>
        <p:blipFill>
          <a:blip r:embed="rId3" cstate="email"/>
          <a:stretch>
            <a:fillRect/>
          </a:stretch>
        </p:blipFill>
        <p:spPr bwMode="gray">
          <a:xfrm>
            <a:off x="9390750" y="402283"/>
            <a:ext cx="2075543" cy="414229"/>
          </a:xfrm>
          <a:prstGeom prst="rect">
            <a:avLst/>
          </a:prstGeom>
        </p:spPr>
      </p:pic>
    </p:spTree>
    <p:extLst>
      <p:ext uri="{BB962C8B-B14F-4D97-AF65-F5344CB8AC3E}">
        <p14:creationId xmlns:p14="http://schemas.microsoft.com/office/powerpoint/2010/main" val="17885192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2869045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276527" y="383889"/>
            <a:ext cx="2498167" cy="498575"/>
          </a:xfrm>
          <a:prstGeom prst="rect">
            <a:avLst/>
          </a:prstGeom>
        </p:spPr>
      </p:pic>
    </p:spTree>
    <p:extLst>
      <p:ext uri="{BB962C8B-B14F-4D97-AF65-F5344CB8AC3E}">
        <p14:creationId xmlns:p14="http://schemas.microsoft.com/office/powerpoint/2010/main" val="1306573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5" y="4053708"/>
            <a:ext cx="7349067" cy="276999"/>
          </a:xfrm>
        </p:spPr>
        <p:txBody>
          <a:bodyPr anchor="b" anchorCtr="0">
            <a:noAutofit/>
          </a:bodyPr>
          <a:lstStyle>
            <a:lvl1pPr marL="0" indent="0" algn="l">
              <a:buNone/>
              <a:defRPr b="1">
                <a:solidFill>
                  <a:schemeClr val="tx2"/>
                </a:solidFill>
                <a:latin typeface="BenchNine" panose="02000503000000000000" pitchFamily="2"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36285" y="2184406"/>
            <a:ext cx="7349067" cy="615553"/>
          </a:xfrm>
        </p:spPr>
        <p:txBody>
          <a:bodyPr wrap="square">
            <a:spAutoFit/>
          </a:bodyPr>
          <a:lstStyle>
            <a:lvl1pPr algn="l">
              <a:defRPr sz="4000" b="1">
                <a:solidFill>
                  <a:schemeClr val="bg2"/>
                </a:solidFill>
                <a:latin typeface="BenchNine" panose="02000503000000000000" pitchFamily="2" charset="0"/>
                <a:cs typeface="Arial" pitchFamily="34" charset="0"/>
              </a:defRPr>
            </a:lvl1pPr>
          </a:lstStyle>
          <a:p>
            <a:r>
              <a:rPr lang="en-US" dirty="0"/>
              <a:t>Click to Edit Master Title Style</a:t>
            </a:r>
          </a:p>
        </p:txBody>
      </p:sp>
      <p:pic>
        <p:nvPicPr>
          <p:cNvPr id="12" name="Picture 11" descr="ridge4.png"/>
          <p:cNvPicPr>
            <a:picLocks noChangeAspect="1"/>
          </p:cNvPicPr>
          <p:nvPr userDrawn="1"/>
        </p:nvPicPr>
        <p:blipFill>
          <a:blip r:embed="rId2" cstate="email"/>
          <a:stretch>
            <a:fillRect/>
          </a:stretch>
        </p:blipFill>
        <p:spPr bwMode="ltGray">
          <a:xfrm>
            <a:off x="1077" y="1"/>
            <a:ext cx="4258695" cy="1161462"/>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9390750" y="456713"/>
            <a:ext cx="2075543" cy="414229"/>
          </a:xfrm>
          <a:prstGeom prst="rect">
            <a:avLst/>
          </a:prstGeom>
        </p:spPr>
      </p:pic>
    </p:spTree>
    <p:extLst>
      <p:ext uri="{BB962C8B-B14F-4D97-AF65-F5344CB8AC3E}">
        <p14:creationId xmlns:p14="http://schemas.microsoft.com/office/powerpoint/2010/main" val="20252244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7" y="719142"/>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8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Slide Number Placeholder 3"/>
          <p:cNvSpPr>
            <a:spLocks noGrp="1"/>
          </p:cNvSpPr>
          <p:nvPr>
            <p:ph type="sldNum" sz="quarter" idx="4"/>
          </p:nvPr>
        </p:nvSpPr>
        <p:spPr>
          <a:xfrm>
            <a:off x="9448800" y="6658435"/>
            <a:ext cx="2743200" cy="188153"/>
          </a:xfrm>
          <a:prstGeom prst="rect">
            <a:avLst/>
          </a:prstGeom>
        </p:spPr>
        <p:txBody>
          <a:bodyPr vert="horz" lIns="91440" tIns="45720" rIns="91440" bIns="45720" rtlCol="0" anchor="ctr"/>
          <a:lstStyle>
            <a:lvl1pPr algn="r">
              <a:defRPr sz="1200">
                <a:solidFill>
                  <a:schemeClr val="bg1"/>
                </a:solidFill>
              </a:defRPr>
            </a:lvl1pPr>
          </a:lstStyle>
          <a:p>
            <a:fld id="{D371B08D-6250-4A46-A172-5001E81D2CC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144768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7" y="719142"/>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3" name="Text Placeholder 4"/>
          <p:cNvSpPr>
            <a:spLocks noGrp="1"/>
          </p:cNvSpPr>
          <p:nvPr>
            <p:ph type="body" sz="quarter" idx="10" hasCustomPrompt="1"/>
          </p:nvPr>
        </p:nvSpPr>
        <p:spPr bwMode="gray">
          <a:xfrm>
            <a:off x="641349" y="197168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1"/>
          <p:cNvSpPr>
            <a:spLocks noGrp="1"/>
          </p:cNvSpPr>
          <p:nvPr userDrawn="1">
            <p:ph type="body" sz="quarter" idx="13"/>
          </p:nvPr>
        </p:nvSpPr>
        <p:spPr bwMode="gray">
          <a:xfrm>
            <a:off x="641349" y="1270463"/>
            <a:ext cx="10966451"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31791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 name="Text Placeholder 4"/>
          <p:cNvSpPr>
            <a:spLocks noGrp="1"/>
          </p:cNvSpPr>
          <p:nvPr>
            <p:ph type="body" sz="quarter" idx="10" hasCustomPrompt="1"/>
          </p:nvPr>
        </p:nvSpPr>
        <p:spPr bwMode="gray">
          <a:xfrm>
            <a:off x="641349" y="197168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Tree>
    <p:extLst>
      <p:ext uri="{BB962C8B-B14F-4D97-AF65-F5344CB8AC3E}">
        <p14:creationId xmlns:p14="http://schemas.microsoft.com/office/powerpoint/2010/main" val="9214902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9"/>
            <a:ext cx="5437716" cy="4162425"/>
          </a:xfrm>
        </p:spPr>
        <p:txBody>
          <a:bodyPr>
            <a:noAutofit/>
          </a:bodyPr>
          <a:lstStyle>
            <a:lvl1pPr marL="0" indent="0">
              <a:buNone/>
              <a:defRPr>
                <a:latin typeface="BenchNine" panose="02000503000000000000" pitchFamily="2" charset="0"/>
                <a:cs typeface="Arial" pitchFamily="34" charset="0"/>
              </a:defRPr>
            </a:lvl1pPr>
          </a:lstStyle>
          <a:p>
            <a:r>
              <a:rPr lang="en-US"/>
              <a:t>Click icon to add picture</a:t>
            </a:r>
            <a:endParaRPr lang="en-US" dirty="0"/>
          </a:p>
        </p:txBody>
      </p:sp>
      <p:sp>
        <p:nvSpPr>
          <p:cNvPr id="18" name="Text Placeholder 4"/>
          <p:cNvSpPr>
            <a:spLocks noGrp="1"/>
          </p:cNvSpPr>
          <p:nvPr>
            <p:ph type="body" sz="quarter" idx="19" hasCustomPrompt="1"/>
          </p:nvPr>
        </p:nvSpPr>
        <p:spPr bwMode="gray">
          <a:xfrm>
            <a:off x="6451601" y="197168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63"/>
            <a:ext cx="10966451"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63360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8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8"/>
          <p:cNvSpPr>
            <a:spLocks noGrp="1"/>
          </p:cNvSpPr>
          <p:nvPr>
            <p:ph type="title" hasCustomPrompt="1"/>
          </p:nvPr>
        </p:nvSpPr>
        <p:spPr bwMode="gray">
          <a:xfrm>
            <a:off x="2453219" y="2200281"/>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stretch>
            <a:fillRect/>
          </a:stretch>
        </p:blipFill>
        <p:spPr bwMode="ltGray">
          <a:xfrm>
            <a:off x="1072" y="11"/>
            <a:ext cx="5291765"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1806373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3" y="1971675"/>
            <a:ext cx="5469467" cy="4175125"/>
          </a:xfrm>
        </p:spPr>
        <p:txBody>
          <a:bodyPr rtlCol="0">
            <a:normAutofit/>
          </a:bodyPr>
          <a:lstStyle>
            <a:lvl1pPr>
              <a:buNone/>
              <a:defRPr>
                <a:latin typeface="BenchNine" panose="02000503000000000000" pitchFamily="2" charset="0"/>
                <a:cs typeface="Arial" pitchFamily="34" charset="0"/>
              </a:defRPr>
            </a:lvl1pPr>
          </a:lstStyle>
          <a:p>
            <a:pPr lvl="0"/>
            <a:r>
              <a:rPr lang="en-US" noProof="0"/>
              <a:t>Click icon to add picture</a:t>
            </a:r>
            <a:endParaRPr lang="en-US" noProof="0" dirty="0"/>
          </a:p>
        </p:txBody>
      </p:sp>
      <p:sp>
        <p:nvSpPr>
          <p:cNvPr id="22" name="Subtitle 2"/>
          <p:cNvSpPr>
            <a:spLocks noGrp="1"/>
          </p:cNvSpPr>
          <p:nvPr>
            <p:ph type="subTitle" idx="1" hasCustomPrompt="1"/>
          </p:nvPr>
        </p:nvSpPr>
        <p:spPr bwMode="gray">
          <a:xfrm>
            <a:off x="6568017" y="429578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3" name="Title 8"/>
          <p:cNvSpPr>
            <a:spLocks noGrp="1"/>
          </p:cNvSpPr>
          <p:nvPr>
            <p:ph type="title" hasCustomPrompt="1"/>
          </p:nvPr>
        </p:nvSpPr>
        <p:spPr bwMode="gray">
          <a:xfrm>
            <a:off x="6568021" y="1971681"/>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a:t>Click to Edit Master Title Style</a:t>
            </a:r>
          </a:p>
        </p:txBody>
      </p:sp>
      <p:pic>
        <p:nvPicPr>
          <p:cNvPr id="11" name="Picture 10" descr="ridge4.png"/>
          <p:cNvPicPr>
            <a:picLocks noChangeAspect="1"/>
          </p:cNvPicPr>
          <p:nvPr userDrawn="1"/>
        </p:nvPicPr>
        <p:blipFill>
          <a:blip r:embed="rId2" cstate="email"/>
          <a:stretch>
            <a:fillRect/>
          </a:stretch>
        </p:blipFill>
        <p:spPr bwMode="ltGray">
          <a:xfrm>
            <a:off x="1072" y="1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30628415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4"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5" name="Text Placeholder 4"/>
          <p:cNvSpPr>
            <a:spLocks noGrp="1"/>
          </p:cNvSpPr>
          <p:nvPr>
            <p:ph type="body" sz="quarter" idx="12" hasCustomPrompt="1"/>
          </p:nvPr>
        </p:nvSpPr>
        <p:spPr bwMode="gray">
          <a:xfrm>
            <a:off x="641351"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6" name="Text Placeholder 4"/>
          <p:cNvSpPr>
            <a:spLocks noGrp="1"/>
          </p:cNvSpPr>
          <p:nvPr>
            <p:ph type="body" sz="quarter" idx="13" hasCustomPrompt="1"/>
          </p:nvPr>
        </p:nvSpPr>
        <p:spPr bwMode="gray">
          <a:xfrm>
            <a:off x="6364819"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8" name="Straight Connector 7"/>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5" name="Text Placeholder 41"/>
          <p:cNvSpPr>
            <a:spLocks noGrp="1"/>
          </p:cNvSpPr>
          <p:nvPr>
            <p:ph type="body" sz="quarter" idx="14"/>
          </p:nvPr>
        </p:nvSpPr>
        <p:spPr bwMode="gray">
          <a:xfrm>
            <a:off x="641349" y="1270463"/>
            <a:ext cx="10966451"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182277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18" name="Text Placeholder 4"/>
          <p:cNvSpPr>
            <a:spLocks noGrp="1"/>
          </p:cNvSpPr>
          <p:nvPr>
            <p:ph type="body" sz="quarter" idx="11" hasCustomPrompt="1"/>
          </p:nvPr>
        </p:nvSpPr>
        <p:spPr bwMode="gray">
          <a:xfrm>
            <a:off x="6364819"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1" name="Text Placeholder 4"/>
          <p:cNvSpPr>
            <a:spLocks noGrp="1"/>
          </p:cNvSpPr>
          <p:nvPr>
            <p:ph type="body" sz="quarter" idx="12" hasCustomPrompt="1"/>
          </p:nvPr>
        </p:nvSpPr>
        <p:spPr bwMode="gray">
          <a:xfrm>
            <a:off x="641351" y="197168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1</a:t>
            </a:r>
          </a:p>
        </p:txBody>
      </p:sp>
      <p:sp>
        <p:nvSpPr>
          <p:cNvPr id="32" name="Text Placeholder 4"/>
          <p:cNvSpPr>
            <a:spLocks noGrp="1"/>
          </p:cNvSpPr>
          <p:nvPr>
            <p:ph type="body" sz="quarter" idx="13" hasCustomPrompt="1"/>
          </p:nvPr>
        </p:nvSpPr>
        <p:spPr bwMode="gray">
          <a:xfrm>
            <a:off x="6364819" y="197168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a:t>Heading 2</a:t>
            </a:r>
          </a:p>
        </p:txBody>
      </p:sp>
      <p:cxnSp>
        <p:nvCxnSpPr>
          <p:cNvPr id="33" name="Straight Connector 32"/>
          <p:cNvCxnSpPr/>
          <p:nvPr userDrawn="1"/>
        </p:nvCxnSpPr>
        <p:spPr bwMode="gray">
          <a:xfrm>
            <a:off x="641352"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20"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6" name="Text Placeholder 4"/>
          <p:cNvSpPr>
            <a:spLocks noGrp="1"/>
          </p:cNvSpPr>
          <p:nvPr>
            <p:ph type="body" sz="quarter" idx="16" hasCustomPrompt="1"/>
          </p:nvPr>
        </p:nvSpPr>
        <p:spPr bwMode="gray">
          <a:xfrm>
            <a:off x="6364819"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a:t>Fifth level</a:t>
            </a:r>
          </a:p>
        </p:txBody>
      </p:sp>
      <p:sp>
        <p:nvSpPr>
          <p:cNvPr id="37" name="Text Placeholder 4"/>
          <p:cNvSpPr>
            <a:spLocks noGrp="1"/>
          </p:cNvSpPr>
          <p:nvPr>
            <p:ph type="body" sz="quarter" idx="17" hasCustomPrompt="1"/>
          </p:nvPr>
        </p:nvSpPr>
        <p:spPr bwMode="gray">
          <a:xfrm>
            <a:off x="641351" y="420800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3</a:t>
            </a:r>
          </a:p>
        </p:txBody>
      </p:sp>
      <p:sp>
        <p:nvSpPr>
          <p:cNvPr id="38" name="Text Placeholder 4"/>
          <p:cNvSpPr>
            <a:spLocks noGrp="1"/>
          </p:cNvSpPr>
          <p:nvPr>
            <p:ph type="body" sz="quarter" idx="18" hasCustomPrompt="1"/>
          </p:nvPr>
        </p:nvSpPr>
        <p:spPr bwMode="gray">
          <a:xfrm>
            <a:off x="6364819" y="420800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a:t>Heading 4</a:t>
            </a:r>
          </a:p>
        </p:txBody>
      </p:sp>
      <p:cxnSp>
        <p:nvCxnSpPr>
          <p:cNvPr id="39" name="Straight Connector 38"/>
          <p:cNvCxnSpPr/>
          <p:nvPr userDrawn="1"/>
        </p:nvCxnSpPr>
        <p:spPr bwMode="gray">
          <a:xfrm>
            <a:off x="641352"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20"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63"/>
            <a:ext cx="10966451"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21156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206" y="1971680"/>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buSzPct val="120000"/>
              <a:defRPr sz="1600">
                <a:latin typeface="BenchNine" panose="02000503000000000000" pitchFamily="2" charset="0"/>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1</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Picture Placeholder 22"/>
          <p:cNvSpPr>
            <a:spLocks noGrp="1"/>
          </p:cNvSpPr>
          <p:nvPr>
            <p:ph type="pic" sz="quarter" idx="13"/>
          </p:nvPr>
        </p:nvSpPr>
        <p:spPr bwMode="gray">
          <a:xfrm>
            <a:off x="641358" y="1971686"/>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42" name="Text Placeholder 4"/>
          <p:cNvSpPr>
            <a:spLocks noGrp="1"/>
          </p:cNvSpPr>
          <p:nvPr>
            <p:ph type="body" sz="quarter" idx="19" hasCustomPrompt="1"/>
          </p:nvPr>
        </p:nvSpPr>
        <p:spPr bwMode="gray">
          <a:xfrm>
            <a:off x="8892123" y="1971680"/>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3" name="Picture Placeholder 22"/>
          <p:cNvSpPr>
            <a:spLocks noGrp="1"/>
          </p:cNvSpPr>
          <p:nvPr>
            <p:ph type="pic" sz="quarter" idx="20"/>
          </p:nvPr>
        </p:nvSpPr>
        <p:spPr bwMode="gray">
          <a:xfrm>
            <a:off x="6282275" y="1971686"/>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hasCustomPrompt="1"/>
          </p:nvPr>
        </p:nvSpPr>
        <p:spPr bwMode="gray">
          <a:xfrm>
            <a:off x="3251206" y="424180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6" name="Picture Placeholder 22"/>
          <p:cNvSpPr>
            <a:spLocks noGrp="1"/>
          </p:cNvSpPr>
          <p:nvPr>
            <p:ph type="pic" sz="quarter" idx="22"/>
          </p:nvPr>
        </p:nvSpPr>
        <p:spPr bwMode="gray">
          <a:xfrm>
            <a:off x="641358" y="4241812"/>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hasCustomPrompt="1"/>
          </p:nvPr>
        </p:nvSpPr>
        <p:spPr bwMode="gray">
          <a:xfrm>
            <a:off x="8892123" y="424180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a:t>First level</a:t>
            </a:r>
          </a:p>
          <a:p>
            <a:pPr lvl="2"/>
            <a:r>
              <a:rPr lang="en-US" dirty="0"/>
              <a:t>Second level</a:t>
            </a:r>
          </a:p>
          <a:p>
            <a:pPr lvl="3"/>
            <a:r>
              <a:rPr lang="en-US" dirty="0"/>
              <a:t>Third level</a:t>
            </a:r>
          </a:p>
          <a:p>
            <a:pPr lvl="4"/>
            <a:r>
              <a:rPr lang="en-US" dirty="0"/>
              <a:t>Fourth level</a:t>
            </a:r>
          </a:p>
        </p:txBody>
      </p:sp>
      <p:sp>
        <p:nvSpPr>
          <p:cNvPr id="49" name="Picture Placeholder 22"/>
          <p:cNvSpPr>
            <a:spLocks noGrp="1"/>
          </p:cNvSpPr>
          <p:nvPr>
            <p:ph type="pic" sz="quarter" idx="24"/>
          </p:nvPr>
        </p:nvSpPr>
        <p:spPr bwMode="gray">
          <a:xfrm>
            <a:off x="6282275" y="4241812"/>
            <a:ext cx="2305049"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49" y="1270463"/>
            <a:ext cx="10966451" cy="283711"/>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22830325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6" y="1971675"/>
            <a:ext cx="10968567" cy="4162426"/>
          </a:xfrm>
        </p:spPr>
        <p:txBody>
          <a:bodyPr>
            <a:noAutofit/>
          </a:bodyPr>
          <a:lstStyle>
            <a:lvl1pPr marL="0" indent="0">
              <a:buNone/>
              <a:defRPr>
                <a:latin typeface="BenchNine" panose="02000503000000000000" pitchFamily="2" charset="0"/>
                <a:cs typeface="Arial" pitchFamily="34" charset="0"/>
              </a:defRPr>
            </a:lvl1pPr>
          </a:lstStyle>
          <a:p>
            <a:r>
              <a:rPr lang="en-US"/>
              <a:t>Click icon to add table</a:t>
            </a:r>
            <a:endParaRPr lang="en-US" dirty="0"/>
          </a:p>
        </p:txBody>
      </p:sp>
      <p:sp>
        <p:nvSpPr>
          <p:cNvPr id="4"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8" name="Text Placeholder 41"/>
          <p:cNvSpPr>
            <a:spLocks noGrp="1"/>
          </p:cNvSpPr>
          <p:nvPr>
            <p:ph type="body" sz="quarter" idx="13"/>
          </p:nvPr>
        </p:nvSpPr>
        <p:spPr bwMode="gray">
          <a:xfrm>
            <a:off x="641349" y="1270463"/>
            <a:ext cx="10966451" cy="283711"/>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a:t>Click to edit Master text styles</a:t>
            </a:r>
          </a:p>
        </p:txBody>
      </p:sp>
    </p:spTree>
    <p:extLst>
      <p:ext uri="{BB962C8B-B14F-4D97-AF65-F5344CB8AC3E}">
        <p14:creationId xmlns:p14="http://schemas.microsoft.com/office/powerpoint/2010/main" val="8487931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6" y="1971679"/>
            <a:ext cx="10968567" cy="4162425"/>
          </a:xfrm>
        </p:spPr>
        <p:txBody>
          <a:bodyPr>
            <a:noAutofit/>
          </a:bodyPr>
          <a:lstStyle>
            <a:lvl1pPr marL="0" indent="0">
              <a:buNone/>
              <a:defRPr>
                <a:latin typeface="BenchNine" panose="02000503000000000000" pitchFamily="2" charset="0"/>
                <a:cs typeface="Arial" pitchFamily="34" charset="0"/>
              </a:defRPr>
            </a:lvl1pPr>
          </a:lstStyle>
          <a:p>
            <a:r>
              <a:rPr lang="en-US"/>
              <a:t>Click icon to add chart</a:t>
            </a:r>
            <a:endParaRPr lang="en-US" dirty="0"/>
          </a:p>
        </p:txBody>
      </p:sp>
      <p:sp>
        <p:nvSpPr>
          <p:cNvPr id="4" name="Title 1"/>
          <p:cNvSpPr>
            <a:spLocks noGrp="1"/>
          </p:cNvSpPr>
          <p:nvPr>
            <p:ph type="title"/>
          </p:nvPr>
        </p:nvSpPr>
        <p:spPr bwMode="gray">
          <a:xfrm>
            <a:off x="641356"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a:t>Click to edit Master title style</a:t>
            </a:r>
            <a:endParaRPr lang="en-US" dirty="0"/>
          </a:p>
        </p:txBody>
      </p:sp>
      <p:sp>
        <p:nvSpPr>
          <p:cNvPr id="7" name="Text Placeholder 41"/>
          <p:cNvSpPr>
            <a:spLocks noGrp="1"/>
          </p:cNvSpPr>
          <p:nvPr>
            <p:ph type="body" sz="quarter" idx="13"/>
          </p:nvPr>
        </p:nvSpPr>
        <p:spPr bwMode="gray">
          <a:xfrm>
            <a:off x="641349" y="1270463"/>
            <a:ext cx="10966451"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287799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7"/>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dirty="0"/>
              <a:t>Click to edit master title style</a:t>
            </a:r>
          </a:p>
        </p:txBody>
      </p:sp>
      <p:sp>
        <p:nvSpPr>
          <p:cNvPr id="9" name="TextBox 8"/>
          <p:cNvSpPr txBox="1">
            <a:spLocks noChangeArrowheads="1"/>
          </p:cNvSpPr>
          <p:nvPr userDrawn="1"/>
        </p:nvSpPr>
        <p:spPr bwMode="gray">
          <a:xfrm>
            <a:off x="1822459" y="3369519"/>
            <a:ext cx="9006415" cy="2508379"/>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100" b="1" dirty="0">
                <a:solidFill>
                  <a:srgbClr val="6D6E71"/>
                </a:solidFill>
                <a:latin typeface="Oswald light" panose="02000303000000000000" pitchFamily="2" charset="0"/>
                <a:cs typeface="Arial" pitchFamily="34" charset="0"/>
              </a:rPr>
              <a:t>Disclaimer </a:t>
            </a:r>
          </a:p>
          <a:p>
            <a:pPr algn="just" fontAlgn="auto">
              <a:spcBef>
                <a:spcPts val="600"/>
              </a:spcBef>
              <a:spcAft>
                <a:spcPts val="0"/>
              </a:spcAft>
            </a:pPr>
            <a:r>
              <a:rPr lang="en-US" sz="1050" dirty="0">
                <a:solidFill>
                  <a:srgbClr val="6D6E71"/>
                </a:solidFill>
                <a:latin typeface="Oswald light" panose="02000303000000000000" pitchFamily="2" charset="0"/>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8" y="214018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BenchNine" panose="02000503000000000000" pitchFamily="2"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193113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dirty="0">
              <a:solidFill>
                <a:prstClr val="black"/>
              </a:solidFill>
              <a:latin typeface="BenchNine" panose="02000503000000000000" pitchFamily="2" charset="0"/>
            </a:endParaRPr>
          </a:p>
        </p:txBody>
      </p:sp>
      <p:pic>
        <p:nvPicPr>
          <p:cNvPr id="4" name="Picture 3" descr="Mahindra Logo.png"/>
          <p:cNvPicPr>
            <a:picLocks noChangeAspect="1"/>
          </p:cNvPicPr>
          <p:nvPr userDrawn="1"/>
        </p:nvPicPr>
        <p:blipFill>
          <a:blip r:embed="rId2" cstate="email"/>
          <a:stretch>
            <a:fillRect/>
          </a:stretch>
        </p:blipFill>
        <p:spPr bwMode="gray">
          <a:xfrm>
            <a:off x="2485725" y="2717231"/>
            <a:ext cx="7470943" cy="1491023"/>
          </a:xfrm>
          <a:prstGeom prst="rect">
            <a:avLst/>
          </a:prstGeom>
        </p:spPr>
      </p:pic>
    </p:spTree>
    <p:extLst>
      <p:ext uri="{BB962C8B-B14F-4D97-AF65-F5344CB8AC3E}">
        <p14:creationId xmlns:p14="http://schemas.microsoft.com/office/powerpoint/2010/main" val="1172240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6A89730-4BA7-4A6E-9ADF-70FD5E03A14E}"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9976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4" name="Picture 11" descr="Mahindra Logo.png"/>
          <p:cNvPicPr>
            <a:picLocks noChangeAspect="1"/>
          </p:cNvPicPr>
          <p:nvPr/>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extLst>
      <p:ext uri="{BB962C8B-B14F-4D97-AF65-F5344CB8AC3E}">
        <p14:creationId xmlns:p14="http://schemas.microsoft.com/office/powerpoint/2010/main" val="1045780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9000935" y="467286"/>
            <a:ext cx="2354355" cy="488002"/>
          </a:xfrm>
          <a:prstGeom prst="rect">
            <a:avLst/>
          </a:prstGeom>
          <a:noFill/>
          <a:ln w="9525">
            <a:noFill/>
            <a:miter lim="800000"/>
            <a:headEnd/>
            <a:tailEnd/>
          </a:ln>
        </p:spPr>
      </p:pic>
    </p:spTree>
    <p:extLst>
      <p:ext uri="{BB962C8B-B14F-4D97-AF65-F5344CB8AC3E}">
        <p14:creationId xmlns:p14="http://schemas.microsoft.com/office/powerpoint/2010/main" val="16926872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53217" y="4067176"/>
            <a:ext cx="73660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5"/>
            <a:ext cx="7366000" cy="615553"/>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461364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20433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365431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08384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53217" y="4067176"/>
            <a:ext cx="73660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5"/>
            <a:ext cx="7366000" cy="615553"/>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extLst>
      <p:ext uri="{BB962C8B-B14F-4D97-AF65-F5344CB8AC3E}">
        <p14:creationId xmlns:p14="http://schemas.microsoft.com/office/powerpoint/2010/main" val="2169164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2117" y="0"/>
            <a:ext cx="5291667"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8439151" y="476251"/>
            <a:ext cx="3170767"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7" y="4295776"/>
            <a:ext cx="5041899"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76"/>
            <a:ext cx="5041899"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7630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68222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1"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8"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61747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16158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26369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2117" y="0"/>
            <a:ext cx="5291667"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8439151" y="476251"/>
            <a:ext cx="3170767"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7" y="4295776"/>
            <a:ext cx="5041899"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76"/>
            <a:ext cx="5041899"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382385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defRPr/>
            </a:pPr>
            <a:r>
              <a:rPr lang="en-US" sz="900" dirty="0">
                <a:solidFill>
                  <a:srgbClr val="6D6E71"/>
                </a:solidFill>
                <a:latin typeface="Arial" pitchFamily="34" charset="0"/>
                <a:cs typeface="Arial" pitchFamily="34" charset="0"/>
              </a:rPr>
              <a:t>Tech Mahindra Limited,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rgbClr val="6D6E71"/>
                </a:solidFill>
                <a:latin typeface="Arial" pitchFamily="34" charset="0"/>
                <a:cs typeface="Arial" pitchFamily="34" charset="0"/>
              </a:rPr>
              <a:t>information purposes </a:t>
            </a:r>
            <a:r>
              <a:rPr lang="en-US" sz="900" dirty="0">
                <a:solidFill>
                  <a:srgbClr val="6D6E71"/>
                </a:solidFill>
                <a:latin typeface="Arial" pitchFamily="34" charset="0"/>
                <a:cs typeface="Arial" pitchFamily="34" charset="0"/>
              </a:rPr>
              <a:t>and private circulation only and do not constitute an offer to buy or sell any </a:t>
            </a:r>
            <a:r>
              <a:rPr lang="en-US" sz="900" dirty="0" smtClean="0">
                <a:solidFill>
                  <a:srgbClr val="6D6E71"/>
                </a:solidFill>
                <a:latin typeface="Arial" pitchFamily="34" charset="0"/>
                <a:cs typeface="Arial" pitchFamily="34" charset="0"/>
              </a:rPr>
              <a:t>services mentioned </a:t>
            </a:r>
            <a:r>
              <a:rPr lang="en-US" sz="900" dirty="0">
                <a:solidFill>
                  <a:srgbClr val="6D6E71"/>
                </a:solidFill>
                <a:latin typeface="Arial" pitchFamily="34" charset="0"/>
                <a:cs typeface="Arial" pitchFamily="34" charset="0"/>
              </a:rPr>
              <a:t>therein. They do not purport to be a complete description of the </a:t>
            </a:r>
            <a:r>
              <a:rPr lang="en-US" sz="900" dirty="0" smtClean="0">
                <a:solidFill>
                  <a:srgbClr val="6D6E71"/>
                </a:solidFill>
                <a:latin typeface="Arial" pitchFamily="34" charset="0"/>
                <a:cs typeface="Arial" pitchFamily="34" charset="0"/>
              </a:rPr>
              <a:t>market </a:t>
            </a:r>
            <a:r>
              <a:rPr lang="en-US" sz="900" dirty="0">
                <a:solidFill>
                  <a:srgbClr val="6D6E71"/>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rgbClr val="6D6E71"/>
                </a:solidFill>
                <a:latin typeface="Arial" pitchFamily="34" charset="0"/>
                <a:cs typeface="Arial" pitchFamily="34" charset="0"/>
              </a:rPr>
              <a:t>Individual </a:t>
            </a:r>
            <a:r>
              <a:rPr lang="en-US" sz="900" dirty="0">
                <a:solidFill>
                  <a:srgbClr val="6D6E71"/>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8562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pic>
        <p:nvPicPr>
          <p:cNvPr id="3" name="Picture 10" descr="Mahindra Logo.png"/>
          <p:cNvPicPr>
            <a:picLocks noChangeAspect="1"/>
          </p:cNvPicPr>
          <p:nvPr/>
        </p:nvPicPr>
        <p:blipFill>
          <a:blip r:embed="rId2"/>
          <a:srcRect/>
          <a:stretch>
            <a:fillRect/>
          </a:stretch>
        </p:blipFill>
        <p:spPr bwMode="gray">
          <a:xfrm>
            <a:off x="2622551" y="2717801"/>
            <a:ext cx="7198783" cy="1490663"/>
          </a:xfrm>
          <a:prstGeom prst="rect">
            <a:avLst/>
          </a:prstGeom>
          <a:noFill/>
          <a:ln w="9525">
            <a:noFill/>
            <a:miter lim="800000"/>
            <a:headEnd/>
            <a:tailEnd/>
          </a:ln>
        </p:spPr>
      </p:pic>
    </p:spTree>
    <p:extLst>
      <p:ext uri="{BB962C8B-B14F-4D97-AF65-F5344CB8AC3E}">
        <p14:creationId xmlns:p14="http://schemas.microsoft.com/office/powerpoint/2010/main" val="1799864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sp>
        <p:nvSpPr>
          <p:cNvPr id="20"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3103921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4" y="4053702"/>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4" y="2184400"/>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4239459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414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34994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15559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0" y="197167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491328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7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19" y="2200275"/>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1012414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19" y="1971676"/>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12803370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5391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8"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8"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641351"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6364818"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472669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199"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7"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199"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7"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3044026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549768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22619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822453" y="3369513"/>
            <a:ext cx="9006415" cy="1892826"/>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extLst>
      <p:ext uri="{BB962C8B-B14F-4D97-AF65-F5344CB8AC3E}">
        <p14:creationId xmlns:p14="http://schemas.microsoft.com/office/powerpoint/2010/main" val="31416209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2485718" y="2717227"/>
            <a:ext cx="7470943" cy="1491023"/>
          </a:xfrm>
          <a:prstGeom prst="rect">
            <a:avLst/>
          </a:prstGeom>
        </p:spPr>
      </p:pic>
    </p:spTree>
    <p:extLst>
      <p:ext uri="{BB962C8B-B14F-4D97-AF65-F5344CB8AC3E}">
        <p14:creationId xmlns:p14="http://schemas.microsoft.com/office/powerpoint/2010/main" val="3790290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1.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5"/>
          <a:srcRect/>
          <a:stretch>
            <a:fillRect/>
          </a:stretch>
        </p:blipFill>
        <p:spPr bwMode="ltGray">
          <a:xfrm>
            <a:off x="1" y="1"/>
            <a:ext cx="2545976" cy="694357"/>
          </a:xfrm>
          <a:prstGeom prst="rect">
            <a:avLst/>
          </a:prstGeom>
          <a:noFill/>
          <a:ln w="9525">
            <a:noFill/>
            <a:miter lim="800000"/>
            <a:headEnd/>
            <a:tailEnd/>
          </a:ln>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641351"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a:t>
            </a:r>
            <a:r>
              <a:rPr lang="en-US" sz="800">
                <a:solidFill>
                  <a:schemeClr val="tx2"/>
                </a:solidFill>
                <a:latin typeface="Arial" pitchFamily="34" charset="0"/>
                <a:cs typeface="Arial" pitchFamily="34" charset="0"/>
              </a:rPr>
              <a:t>© </a:t>
            </a:r>
            <a:r>
              <a:rPr lang="en-US" sz="800" smtClean="0">
                <a:solidFill>
                  <a:schemeClr val="tx2"/>
                </a:solidFill>
                <a:latin typeface="Arial" pitchFamily="34" charset="0"/>
                <a:cs typeface="Arial" pitchFamily="34" charset="0"/>
              </a:rPr>
              <a:t>2018 </a:t>
            </a:r>
            <a:r>
              <a:rPr lang="en-US" sz="800" dirty="0">
                <a:solidFill>
                  <a:schemeClr val="tx2"/>
                </a:solidFill>
                <a:latin typeface="Arial" pitchFamily="34" charset="0"/>
                <a:cs typeface="Arial" pitchFamily="34" charset="0"/>
              </a:rPr>
              <a:t>Tech Mahindra. All rights reserved.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8" r:id="rId3"/>
    <p:sldLayoutId id="2147483679" r:id="rId4"/>
    <p:sldLayoutId id="2147483680" r:id="rId5"/>
    <p:sldLayoutId id="2147483681" r:id="rId6"/>
    <p:sldLayoutId id="2147483687" r:id="rId7"/>
    <p:sldLayoutId id="2147483688" r:id="rId8"/>
    <p:sldLayoutId id="2147483689" r:id="rId9"/>
    <p:sldLayoutId id="2147483690" r:id="rId10"/>
    <p:sldLayoutId id="2147483682" r:id="rId11"/>
    <p:sldLayoutId id="2147483683" r:id="rId12"/>
    <p:sldLayoutId id="2147483684" r:id="rId13"/>
    <p:sldLayoutId id="2147483691" r:id="rId14"/>
    <p:sldLayoutId id="2147483692"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1" r:id="rId32"/>
    <p:sldLayoutId id="2147483748" r:id="rId33"/>
  </p:sldLayoutIdLst>
  <mc:AlternateContent xmlns:mc="http://schemas.openxmlformats.org/markup-compatibility/2006">
    <mc:Choice xmlns:p14="http://schemas.microsoft.com/office/powerpoint/2010/main" Requires="p14">
      <p:transition p14:dur="0"/>
    </mc:Choice>
    <mc:Fallback>
      <p:transition/>
    </mc:Fallback>
  </mc:AlternateContent>
  <p:hf hdr="0" ftr="0" dt="0"/>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9" y="711204"/>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a:t>First level</a:t>
            </a:r>
          </a:p>
          <a:p>
            <a:pPr lvl="3"/>
            <a:r>
              <a:rPr lang="en-US" dirty="0"/>
              <a:t>Second level</a:t>
            </a:r>
          </a:p>
          <a:p>
            <a:pPr lvl="4"/>
            <a:r>
              <a:rPr lang="en-US" dirty="0"/>
              <a:t>Third level</a:t>
            </a:r>
          </a:p>
          <a:p>
            <a:pPr lvl="5"/>
            <a:r>
              <a:rPr lang="en-US" dirty="0"/>
              <a:t>Fifth level</a:t>
            </a:r>
          </a:p>
        </p:txBody>
      </p:sp>
      <p:sp>
        <p:nvSpPr>
          <p:cNvPr id="7" name="TextBox 20"/>
          <p:cNvSpPr txBox="1">
            <a:spLocks noChangeArrowheads="1"/>
          </p:cNvSpPr>
          <p:nvPr userDrawn="1"/>
        </p:nvSpPr>
        <p:spPr bwMode="gray">
          <a:xfrm>
            <a:off x="114221" y="6677704"/>
            <a:ext cx="2781211"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1000" dirty="0">
                <a:solidFill>
                  <a:schemeClr val="tx1"/>
                </a:solidFill>
                <a:latin typeface="Calibri" panose="020F0502020204030204" pitchFamily="34" charset="0"/>
                <a:cs typeface="Calibri" panose="020F0502020204030204" pitchFamily="34" charset="0"/>
              </a:rPr>
              <a:t>Copyright © </a:t>
            </a:r>
            <a:r>
              <a:rPr lang="en-US" sz="1000" dirty="0" smtClean="0">
                <a:solidFill>
                  <a:schemeClr val="tx1"/>
                </a:solidFill>
                <a:latin typeface="Calibri" panose="020F0502020204030204" pitchFamily="34" charset="0"/>
                <a:cs typeface="Calibri" panose="020F0502020204030204" pitchFamily="34" charset="0"/>
              </a:rPr>
              <a:t>2018 </a:t>
            </a:r>
            <a:r>
              <a:rPr lang="en-US" sz="1000" dirty="0">
                <a:solidFill>
                  <a:schemeClr val="tx1"/>
                </a:solidFill>
                <a:latin typeface="Calibri" panose="020F0502020204030204" pitchFamily="34" charset="0"/>
                <a:cs typeface="Calibri" panose="020F0502020204030204" pitchFamily="34" charset="0"/>
              </a:rPr>
              <a:t>Tech Mahindra. All rights reserved.</a:t>
            </a:r>
          </a:p>
        </p:txBody>
      </p:sp>
      <p:sp>
        <p:nvSpPr>
          <p:cNvPr id="4" name="Slide Number Placeholder 3"/>
          <p:cNvSpPr>
            <a:spLocks noGrp="1"/>
          </p:cNvSpPr>
          <p:nvPr>
            <p:ph type="sldNum" sz="quarter" idx="4"/>
          </p:nvPr>
        </p:nvSpPr>
        <p:spPr>
          <a:xfrm>
            <a:off x="9448800" y="6658435"/>
            <a:ext cx="2743200" cy="188153"/>
          </a:xfrm>
          <a:prstGeom prst="rect">
            <a:avLst/>
          </a:prstGeom>
        </p:spPr>
        <p:txBody>
          <a:bodyPr vert="horz" lIns="91440" tIns="45720" rIns="91440" bIns="45720" rtlCol="0" anchor="ctr"/>
          <a:lstStyle>
            <a:lvl1pPr algn="r">
              <a:defRPr sz="1200">
                <a:solidFill>
                  <a:schemeClr val="bg1"/>
                </a:solidFill>
              </a:defRPr>
            </a:lvl1pPr>
          </a:lstStyle>
          <a:p>
            <a:fld id="{D371B08D-6250-4A46-A172-5001E81D2CC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3191071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mc:AlternateContent xmlns:mc="http://schemas.openxmlformats.org/markup-compatibility/2006">
    <mc:Choice xmlns:p14="http://schemas.microsoft.com/office/powerpoint/2010/main" Requires="p14">
      <p:transition p14:dur="0"/>
    </mc:Choice>
    <mc:Fallback>
      <p:transition/>
    </mc:Fallback>
  </mc:AlternateContent>
  <p:hf hdr="0" ftr="0" dt="0"/>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9" y="711204"/>
            <a:ext cx="10949516"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endParaRPr lang="en-US" dirty="0"/>
          </a:p>
        </p:txBody>
      </p:sp>
      <p:sp>
        <p:nvSpPr>
          <p:cNvPr id="3" name="Text Placeholder 2"/>
          <p:cNvSpPr>
            <a:spLocks noGrp="1"/>
          </p:cNvSpPr>
          <p:nvPr>
            <p:ph type="body" idx="1"/>
          </p:nvPr>
        </p:nvSpPr>
        <p:spPr>
          <a:xfrm>
            <a:off x="641351" y="1971675"/>
            <a:ext cx="10949516"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a:t>First level</a:t>
            </a:r>
          </a:p>
          <a:p>
            <a:pPr lvl="3"/>
            <a:r>
              <a:rPr lang="en-US" dirty="0"/>
              <a:t>Second level</a:t>
            </a:r>
          </a:p>
          <a:p>
            <a:pPr lvl="4"/>
            <a:r>
              <a:rPr lang="en-US" dirty="0"/>
              <a:t>Third level</a:t>
            </a:r>
          </a:p>
          <a:p>
            <a:pPr lvl="5"/>
            <a:r>
              <a:rPr lang="en-US" dirty="0"/>
              <a:t>Fifth level</a:t>
            </a:r>
          </a:p>
        </p:txBody>
      </p:sp>
      <p:sp>
        <p:nvSpPr>
          <p:cNvPr id="5" name="Slide Number Placeholder 5"/>
          <p:cNvSpPr txBox="1">
            <a:spLocks/>
          </p:cNvSpPr>
          <p:nvPr userDrawn="1"/>
        </p:nvSpPr>
        <p:spPr bwMode="auto">
          <a:xfrm>
            <a:off x="11588316" y="6605892"/>
            <a:ext cx="171521" cy="169277"/>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100">
                <a:solidFill>
                  <a:prstClr val="white"/>
                </a:solidFill>
                <a:latin typeface="BenchNine" panose="02000503000000000000" pitchFamily="2" charset="0"/>
                <a:cs typeface="Arial" pitchFamily="34" charset="0"/>
              </a:rPr>
              <a:pPr algn="r" fontAlgn="auto">
                <a:spcBef>
                  <a:spcPts val="0"/>
                </a:spcBef>
                <a:spcAft>
                  <a:spcPts val="0"/>
                </a:spcAft>
                <a:defRPr/>
              </a:pPr>
              <a:t>‹#›</a:t>
            </a:fld>
            <a:endParaRPr lang="en-US" sz="1100" dirty="0">
              <a:solidFill>
                <a:prstClr val="white"/>
              </a:solidFill>
              <a:latin typeface="BenchNine" panose="02000503000000000000" pitchFamily="2" charset="0"/>
              <a:cs typeface="Arial" pitchFamily="34" charset="0"/>
            </a:endParaRPr>
          </a:p>
        </p:txBody>
      </p:sp>
      <p:sp>
        <p:nvSpPr>
          <p:cNvPr id="9" name="TextBox 20"/>
          <p:cNvSpPr txBox="1">
            <a:spLocks noChangeArrowheads="1"/>
          </p:cNvSpPr>
          <p:nvPr userDrawn="1"/>
        </p:nvSpPr>
        <p:spPr bwMode="gray">
          <a:xfrm>
            <a:off x="114221" y="6677704"/>
            <a:ext cx="2781211"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1000" dirty="0">
                <a:solidFill>
                  <a:schemeClr val="tx1"/>
                </a:solidFill>
                <a:latin typeface="Calibri" panose="020F0502020204030204" pitchFamily="34" charset="0"/>
                <a:cs typeface="Calibri" panose="020F0502020204030204" pitchFamily="34" charset="0"/>
              </a:rPr>
              <a:t>Copyright © </a:t>
            </a:r>
            <a:r>
              <a:rPr lang="en-US" sz="1000" dirty="0" smtClean="0">
                <a:solidFill>
                  <a:schemeClr val="tx1"/>
                </a:solidFill>
                <a:latin typeface="Calibri" panose="020F0502020204030204" pitchFamily="34" charset="0"/>
                <a:cs typeface="Calibri" panose="020F0502020204030204" pitchFamily="34" charset="0"/>
              </a:rPr>
              <a:t>2018 </a:t>
            </a:r>
            <a:r>
              <a:rPr lang="en-US" sz="1000" dirty="0">
                <a:solidFill>
                  <a:schemeClr val="tx1"/>
                </a:solidFill>
                <a:latin typeface="Calibri" panose="020F0502020204030204" pitchFamily="34" charset="0"/>
                <a:cs typeface="Calibri" panose="020F0502020204030204" pitchFamily="34" charset="0"/>
              </a:rPr>
              <a:t>Tech Mahindra. All rights reserved.</a:t>
            </a:r>
          </a:p>
        </p:txBody>
      </p:sp>
    </p:spTree>
    <p:extLst>
      <p:ext uri="{BB962C8B-B14F-4D97-AF65-F5344CB8AC3E}">
        <p14:creationId xmlns:p14="http://schemas.microsoft.com/office/powerpoint/2010/main" val="63090066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mc:AlternateContent xmlns:mc="http://schemas.openxmlformats.org/markup-compatibility/2006">
    <mc:Choice xmlns:p14="http://schemas.microsoft.com/office/powerpoint/2010/main" Requires="p14">
      <p:transition p14:dur="0"/>
    </mc:Choice>
    <mc:Fallback>
      <p:transition/>
    </mc:Fallback>
  </mc:AlternateContent>
  <p:hf hdr="0" ftr="0" dt="0"/>
  <p:txStyles>
    <p:titleStyle>
      <a:lvl1pPr algn="l" defTabSz="914400" rtl="0" eaLnBrk="1" latinLnBrk="0" hangingPunct="1">
        <a:spcBef>
          <a:spcPct val="0"/>
        </a:spcBef>
        <a:buNone/>
        <a:defRPr lang="en-US" sz="3200" b="1" kern="1200" dirty="0" smtClean="0">
          <a:solidFill>
            <a:schemeClr val="tx2"/>
          </a:solidFill>
          <a:latin typeface="BenchNine" panose="02000503000000000000" pitchFamily="2"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BenchNine" panose="02000503000000000000" pitchFamily="2"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BenchNine" panose="02000503000000000000" pitchFamily="2"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BenchNine" panose="02000503000000000000" pitchFamily="2"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BenchNine" panose="02000503000000000000" pitchFamily="2"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BenchNine" panose="02000503000000000000" pitchFamily="2"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2"/>
          <a:srcRect/>
          <a:stretch>
            <a:fillRect/>
          </a:stretch>
        </p:blipFill>
        <p:spPr bwMode="ltGray">
          <a:xfrm>
            <a:off x="1" y="1"/>
            <a:ext cx="2545976" cy="694357"/>
          </a:xfrm>
          <a:prstGeom prst="rect">
            <a:avLst/>
          </a:prstGeom>
          <a:noFill/>
          <a:ln w="9525">
            <a:noFill/>
            <a:miter lim="800000"/>
            <a:headEnd/>
            <a:tailEnd/>
          </a:ln>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641351"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a:t>
            </a:r>
            <a:r>
              <a:rPr lang="en-US" sz="800" dirty="0" smtClean="0">
                <a:solidFill>
                  <a:srgbClr val="6D6E71"/>
                </a:solidFill>
                <a:latin typeface="Arial" pitchFamily="34" charset="0"/>
                <a:cs typeface="Arial" pitchFamily="34" charset="0"/>
              </a:rPr>
              <a:t>2017 </a:t>
            </a:r>
            <a:r>
              <a:rPr lang="en-US" sz="800" dirty="0">
                <a:solidFill>
                  <a:srgbClr val="6D6E71"/>
                </a:solidFill>
                <a:latin typeface="Arial" pitchFamily="34" charset="0"/>
                <a:cs typeface="Arial" pitchFamily="34" charset="0"/>
              </a:rPr>
              <a:t>Tech Mahindra. All rights reserved.</a:t>
            </a:r>
          </a:p>
        </p:txBody>
      </p:sp>
    </p:spTree>
    <p:extLst>
      <p:ext uri="{BB962C8B-B14F-4D97-AF65-F5344CB8AC3E}">
        <p14:creationId xmlns:p14="http://schemas.microsoft.com/office/powerpoint/2010/main" val="426094496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g"/><Relationship Id="rId2" Type="http://schemas.openxmlformats.org/officeDocument/2006/relationships/image" Target="../media/image43.jfif"/><Relationship Id="rId1" Type="http://schemas.openxmlformats.org/officeDocument/2006/relationships/slideLayout" Target="../slideLayouts/slideLayout32.xml"/><Relationship Id="rId6" Type="http://schemas.openxmlformats.org/officeDocument/2006/relationships/image" Target="../media/image46.emf"/><Relationship Id="rId5" Type="http://schemas.openxmlformats.org/officeDocument/2006/relationships/image" Target="../media/image1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jp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3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jpe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1.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49.png"/><Relationship Id="rId21" Type="http://schemas.openxmlformats.org/officeDocument/2006/relationships/image" Target="../media/image70.png"/><Relationship Id="rId34" Type="http://schemas.openxmlformats.org/officeDocument/2006/relationships/image" Target="../media/image83.jpg"/><Relationship Id="rId7" Type="http://schemas.openxmlformats.org/officeDocument/2006/relationships/image" Target="../media/image50.png"/><Relationship Id="rId12" Type="http://schemas.openxmlformats.org/officeDocument/2006/relationships/image" Target="../media/image57.png"/><Relationship Id="rId17" Type="http://schemas.openxmlformats.org/officeDocument/2006/relationships/image" Target="../media/image66.png"/><Relationship Id="rId25" Type="http://schemas.openxmlformats.org/officeDocument/2006/relationships/image" Target="../media/image74.jpeg"/><Relationship Id="rId33" Type="http://schemas.openxmlformats.org/officeDocument/2006/relationships/image" Target="../media/image82.png"/><Relationship Id="rId2" Type="http://schemas.openxmlformats.org/officeDocument/2006/relationships/notesSlide" Target="../notesSlides/notesSlide2.xml"/><Relationship Id="rId16" Type="http://schemas.openxmlformats.org/officeDocument/2006/relationships/image" Target="../media/image64.png"/><Relationship Id="rId20" Type="http://schemas.openxmlformats.org/officeDocument/2006/relationships/image" Target="../media/image69.jpeg"/><Relationship Id="rId29" Type="http://schemas.openxmlformats.org/officeDocument/2006/relationships/image" Target="../media/image78.png"/><Relationship Id="rId1" Type="http://schemas.openxmlformats.org/officeDocument/2006/relationships/slideLayout" Target="../slideLayouts/slideLayout32.xml"/><Relationship Id="rId6" Type="http://schemas.openxmlformats.org/officeDocument/2006/relationships/image" Target="../media/image48.png"/><Relationship Id="rId11" Type="http://schemas.openxmlformats.org/officeDocument/2006/relationships/image" Target="../media/image55.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1.png"/><Relationship Id="rId15" Type="http://schemas.openxmlformats.org/officeDocument/2006/relationships/image" Target="../media/image63.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4.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16.png"/><Relationship Id="rId9" Type="http://schemas.openxmlformats.org/officeDocument/2006/relationships/image" Target="../media/image53.jpg"/><Relationship Id="rId14" Type="http://schemas.openxmlformats.org/officeDocument/2006/relationships/image" Target="../media/image62.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jpg"/><Relationship Id="rId35"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1.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49.png"/><Relationship Id="rId21" Type="http://schemas.openxmlformats.org/officeDocument/2006/relationships/image" Target="../media/image70.png"/><Relationship Id="rId34" Type="http://schemas.openxmlformats.org/officeDocument/2006/relationships/image" Target="../media/image83.jpg"/><Relationship Id="rId7" Type="http://schemas.openxmlformats.org/officeDocument/2006/relationships/image" Target="../media/image50.png"/><Relationship Id="rId12" Type="http://schemas.openxmlformats.org/officeDocument/2006/relationships/image" Target="../media/image57.png"/><Relationship Id="rId17" Type="http://schemas.openxmlformats.org/officeDocument/2006/relationships/image" Target="../media/image66.png"/><Relationship Id="rId25" Type="http://schemas.openxmlformats.org/officeDocument/2006/relationships/image" Target="../media/image74.jpeg"/><Relationship Id="rId33" Type="http://schemas.openxmlformats.org/officeDocument/2006/relationships/image" Target="../media/image82.png"/><Relationship Id="rId2" Type="http://schemas.openxmlformats.org/officeDocument/2006/relationships/image" Target="../media/image85.emf"/><Relationship Id="rId16" Type="http://schemas.openxmlformats.org/officeDocument/2006/relationships/image" Target="../media/image64.png"/><Relationship Id="rId20" Type="http://schemas.openxmlformats.org/officeDocument/2006/relationships/image" Target="../media/image69.jpeg"/><Relationship Id="rId29" Type="http://schemas.openxmlformats.org/officeDocument/2006/relationships/image" Target="../media/image78.png"/><Relationship Id="rId1" Type="http://schemas.openxmlformats.org/officeDocument/2006/relationships/slideLayout" Target="../slideLayouts/slideLayout70.xml"/><Relationship Id="rId6" Type="http://schemas.openxmlformats.org/officeDocument/2006/relationships/image" Target="../media/image48.png"/><Relationship Id="rId11" Type="http://schemas.openxmlformats.org/officeDocument/2006/relationships/image" Target="../media/image55.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1.png"/><Relationship Id="rId15" Type="http://schemas.openxmlformats.org/officeDocument/2006/relationships/image" Target="../media/image63.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4.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16.png"/><Relationship Id="rId9" Type="http://schemas.openxmlformats.org/officeDocument/2006/relationships/image" Target="../media/image53.jpg"/><Relationship Id="rId14" Type="http://schemas.openxmlformats.org/officeDocument/2006/relationships/image" Target="../media/image62.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jpg"/><Relationship Id="rId35" Type="http://schemas.openxmlformats.org/officeDocument/2006/relationships/image" Target="../media/image8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54.xml"/><Relationship Id="rId5"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3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emf"/><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12" Type="http://schemas.openxmlformats.org/officeDocument/2006/relationships/image" Target="../media/image41.wmf"/><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11" Type="http://schemas.openxmlformats.org/officeDocument/2006/relationships/image" Target="../media/image40.wmf"/><Relationship Id="rId5" Type="http://schemas.openxmlformats.org/officeDocument/2006/relationships/diagramColors" Target="../diagrams/colors1.xml"/><Relationship Id="rId10" Type="http://schemas.openxmlformats.org/officeDocument/2006/relationships/image" Target="../media/image39.wmf"/><Relationship Id="rId4" Type="http://schemas.openxmlformats.org/officeDocument/2006/relationships/diagramQuickStyle" Target="../diagrams/quickStyle1.xml"/><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p:cNvSpPr/>
          <p:nvPr/>
        </p:nvSpPr>
        <p:spPr>
          <a:xfrm>
            <a:off x="0" y="5713738"/>
            <a:ext cx="12192000" cy="1172457"/>
          </a:xfrm>
          <a:prstGeom prst="rect">
            <a:avLst/>
          </a:prstGeom>
          <a:solidFill>
            <a:schemeClr val="tx1">
              <a:lumMod val="85000"/>
              <a:lumOff val="15000"/>
            </a:schemeClr>
          </a:solidFill>
          <a:ln>
            <a:solidFill>
              <a:schemeClr val="tx1">
                <a:lumMod val="95000"/>
                <a:lumOff val="5000"/>
              </a:schemeClr>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1"/>
          <p:cNvSpPr>
            <a:spLocks noChangeArrowheads="1"/>
          </p:cNvSpPr>
          <p:nvPr/>
        </p:nvSpPr>
        <p:spPr bwMode="auto">
          <a:xfrm>
            <a:off x="0" y="5745038"/>
            <a:ext cx="12192000" cy="114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694" tIns="57346" rIns="114694" bIns="57346">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1239838"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1239838"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1239838"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1239838"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1214413" fontAlgn="base">
              <a:spcBef>
                <a:spcPct val="0"/>
              </a:spcBef>
              <a:spcAft>
                <a:spcPct val="0"/>
              </a:spcAft>
              <a:defRPr/>
            </a:pPr>
            <a:r>
              <a:rPr lang="en-US" altLang="en-US" sz="4263" b="1" dirty="0" smtClean="0">
                <a:solidFill>
                  <a:prstClr val="white"/>
                </a:solidFill>
                <a:latin typeface="Century Gothic" panose="020B0502020202020204" pitchFamily="34" charset="0"/>
                <a:cs typeface="Helvetica" panose="020B0604020202020204" pitchFamily="34" charset="0"/>
              </a:rPr>
              <a:t>Blockchain Design Studio</a:t>
            </a:r>
          </a:p>
          <a:p>
            <a:pPr defTabSz="1214413" fontAlgn="base">
              <a:spcBef>
                <a:spcPct val="0"/>
              </a:spcBef>
              <a:spcAft>
                <a:spcPct val="0"/>
              </a:spcAft>
              <a:defRPr/>
            </a:pPr>
            <a:r>
              <a:rPr lang="en-US" altLang="en-US" b="1" dirty="0" smtClean="0">
                <a:solidFill>
                  <a:prstClr val="white"/>
                </a:solidFill>
                <a:latin typeface="Century Gothic" panose="020B0502020202020204" pitchFamily="34" charset="0"/>
                <a:cs typeface="Helvetica" panose="020B0604020202020204" pitchFamily="34" charset="0"/>
              </a:rPr>
              <a:t>Tech Mahindra’s Blockchain Business Unit  </a:t>
            </a:r>
            <a:r>
              <a:rPr lang="en-US" altLang="en-US" b="1" dirty="0" smtClean="0">
                <a:solidFill>
                  <a:prstClr val="white"/>
                </a:solidFill>
                <a:latin typeface="Century Gothic" panose="020B0502020202020204" pitchFamily="34" charset="0"/>
                <a:cs typeface="Helvetica" panose="020B0604020202020204" pitchFamily="34" charset="0"/>
              </a:rPr>
              <a:t>|</a:t>
            </a:r>
            <a:endParaRPr lang="en-US" altLang="en-US" sz="1865" dirty="0">
              <a:solidFill>
                <a:prstClr val="black"/>
              </a:solidFill>
              <a:latin typeface="Century Gothic" panose="020B0502020202020204" pitchFamily="34" charset="0"/>
              <a:cs typeface="Helvetica" panose="020B0604020202020204" pitchFamily="34" charset="0"/>
            </a:endParaRPr>
          </a:p>
        </p:txBody>
      </p:sp>
    </p:spTree>
    <p:extLst>
      <p:ext uri="{BB962C8B-B14F-4D97-AF65-F5344CB8AC3E}">
        <p14:creationId xmlns:p14="http://schemas.microsoft.com/office/powerpoint/2010/main" val="36886926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8586" y="230068"/>
            <a:ext cx="4334841" cy="461665"/>
          </a:xfrm>
          <a:prstGeom prst="rect">
            <a:avLst/>
          </a:prstGeom>
          <a:noFill/>
        </p:spPr>
        <p:txBody>
          <a:bodyPr wrap="none" rtlCol="0">
            <a:spAutoFit/>
          </a:bodyPr>
          <a:lstStyle/>
          <a:p>
            <a:pPr algn="ctr"/>
            <a:r>
              <a:rPr lang="en-US" sz="2400" b="1" dirty="0" smtClean="0">
                <a:latin typeface="Century Gothic" pitchFamily="34" charset="0"/>
              </a:rPr>
              <a:t>Tech M Blockchain in News </a:t>
            </a:r>
            <a:endParaRPr lang="en-US" sz="2400" b="1" dirty="0">
              <a:latin typeface="Century Gothic" pitchFamily="34" charset="0"/>
            </a:endParaRPr>
          </a:p>
        </p:txBody>
      </p:sp>
      <p:sp>
        <p:nvSpPr>
          <p:cNvPr id="9" name="Rectangle 8"/>
          <p:cNvSpPr/>
          <p:nvPr/>
        </p:nvSpPr>
        <p:spPr>
          <a:xfrm>
            <a:off x="4392586" y="1524712"/>
            <a:ext cx="7741681" cy="473765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just"/>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565" y="2013945"/>
            <a:ext cx="1187441" cy="37592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85" y="2879102"/>
            <a:ext cx="1295229" cy="43915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331" y="3905101"/>
            <a:ext cx="1231675" cy="357772"/>
          </a:xfrm>
          <a:prstGeom prst="rect">
            <a:avLst/>
          </a:prstGeom>
        </p:spPr>
      </p:pic>
      <p:pic>
        <p:nvPicPr>
          <p:cNvPr id="14" name="Picture 11" descr="Mahindra Logo.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
        <p:nvSpPr>
          <p:cNvPr id="15" name="TextBox 5"/>
          <p:cNvSpPr txBox="1"/>
          <p:nvPr/>
        </p:nvSpPr>
        <p:spPr>
          <a:xfrm>
            <a:off x="1010402" y="1070978"/>
            <a:ext cx="2190426" cy="55399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buClr>
                <a:schemeClr val="tx2"/>
              </a:buClr>
            </a:pPr>
            <a:r>
              <a:rPr lang="en-US" b="1" dirty="0" smtClean="0">
                <a:solidFill>
                  <a:schemeClr val="bg2"/>
                </a:solidFill>
                <a:latin typeface="Century Gothic" panose="020B0502020202020204" pitchFamily="34" charset="0"/>
              </a:rPr>
              <a:t>Honor Award to our Implementation!</a:t>
            </a:r>
          </a:p>
        </p:txBody>
      </p:sp>
      <p:pic>
        <p:nvPicPr>
          <p:cNvPr id="16" name="Picture 15"/>
          <p:cNvPicPr>
            <a:picLocks noChangeAspect="1"/>
          </p:cNvPicPr>
          <p:nvPr/>
        </p:nvPicPr>
        <p:blipFill>
          <a:blip r:embed="rId6"/>
          <a:stretch>
            <a:fillRect/>
          </a:stretch>
        </p:blipFill>
        <p:spPr>
          <a:xfrm>
            <a:off x="443886" y="1687938"/>
            <a:ext cx="3323459" cy="4434325"/>
          </a:xfrm>
          <a:prstGeom prst="rect">
            <a:avLst/>
          </a:prstGeom>
        </p:spPr>
      </p:pic>
      <p:sp>
        <p:nvSpPr>
          <p:cNvPr id="3" name="TextBox 2"/>
          <p:cNvSpPr txBox="1"/>
          <p:nvPr/>
        </p:nvSpPr>
        <p:spPr>
          <a:xfrm>
            <a:off x="6488045" y="2109574"/>
            <a:ext cx="5416149"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just">
              <a:buClr>
                <a:schemeClr val="tx2"/>
              </a:buClr>
            </a:pPr>
            <a:r>
              <a:rPr lang="en-US" sz="1200" dirty="0" smtClean="0">
                <a:latin typeface="Century Gothic" panose="020B0502020202020204" pitchFamily="34" charset="0"/>
              </a:rPr>
              <a:t>Research Paper: Blockchain Disrupting Financial Services </a:t>
            </a:r>
          </a:p>
        </p:txBody>
      </p:sp>
      <p:sp>
        <p:nvSpPr>
          <p:cNvPr id="17" name="TextBox 16"/>
          <p:cNvSpPr txBox="1"/>
          <p:nvPr/>
        </p:nvSpPr>
        <p:spPr>
          <a:xfrm>
            <a:off x="6510528" y="2827675"/>
            <a:ext cx="537118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just">
              <a:buClr>
                <a:schemeClr val="tx2"/>
              </a:buClr>
            </a:pPr>
            <a:r>
              <a:rPr lang="en-US" sz="1200" dirty="0" smtClean="0">
                <a:latin typeface="Century Gothic" panose="020B0502020202020204" pitchFamily="34" charset="0"/>
              </a:rPr>
              <a:t>Rated “High Potential” Candidate in Blockchain Enterprise Services report 2017</a:t>
            </a:r>
          </a:p>
        </p:txBody>
      </p:sp>
      <p:sp>
        <p:nvSpPr>
          <p:cNvPr id="19" name="TextBox 18"/>
          <p:cNvSpPr txBox="1"/>
          <p:nvPr/>
        </p:nvSpPr>
        <p:spPr>
          <a:xfrm>
            <a:off x="6510528" y="3893541"/>
            <a:ext cx="537118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just">
              <a:buClr>
                <a:schemeClr val="tx2"/>
              </a:buClr>
            </a:pPr>
            <a:r>
              <a:rPr lang="en-US" sz="1200" dirty="0" smtClean="0">
                <a:latin typeface="Century Gothic" panose="020B0502020202020204" pitchFamily="34" charset="0"/>
              </a:rPr>
              <a:t>Featured in ‘Vendor Landscape Guide’ Blockchain </a:t>
            </a:r>
            <a:r>
              <a:rPr lang="en-US" sz="1200" dirty="0">
                <a:latin typeface="Century Gothic" panose="020B0502020202020204" pitchFamily="34" charset="0"/>
              </a:rPr>
              <a:t>Technology Providers In Asia Pacific</a:t>
            </a:r>
            <a:endParaRPr lang="en-US" sz="1200" dirty="0" smtClean="0">
              <a:latin typeface="Century Gothic" panose="020B0502020202020204" pitchFamily="34" charset="0"/>
            </a:endParaRP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194" y="4849717"/>
            <a:ext cx="1150620" cy="575310"/>
          </a:xfrm>
          <a:prstGeom prst="rect">
            <a:avLst/>
          </a:prstGeom>
        </p:spPr>
      </p:pic>
      <p:sp>
        <p:nvSpPr>
          <p:cNvPr id="20" name="TextBox 19"/>
          <p:cNvSpPr txBox="1"/>
          <p:nvPr/>
        </p:nvSpPr>
        <p:spPr>
          <a:xfrm>
            <a:off x="6510528" y="4982830"/>
            <a:ext cx="539378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just">
              <a:buClr>
                <a:schemeClr val="tx2"/>
              </a:buClr>
            </a:pPr>
            <a:r>
              <a:rPr lang="en-US" sz="1200" dirty="0" smtClean="0">
                <a:latin typeface="Century Gothic" panose="020B0502020202020204" pitchFamily="34" charset="0"/>
              </a:rPr>
              <a:t>Featured in ‘Vendor Landscape Guide’ Blockchain </a:t>
            </a:r>
            <a:r>
              <a:rPr lang="en-US" sz="1200" dirty="0">
                <a:latin typeface="Century Gothic" panose="020B0502020202020204" pitchFamily="34" charset="0"/>
              </a:rPr>
              <a:t>Technology Providers In Asia Pacific</a:t>
            </a:r>
            <a:endParaRPr lang="en-US" sz="1200" dirty="0" smtClean="0">
              <a:latin typeface="Century Gothic" panose="020B0502020202020204" pitchFamily="34" charset="0"/>
            </a:endParaRPr>
          </a:p>
        </p:txBody>
      </p:sp>
      <p:sp>
        <p:nvSpPr>
          <p:cNvPr id="21" name="Rectangle 20"/>
          <p:cNvSpPr>
            <a:spLocks noChangeAspect="1" noChangeArrowheads="1"/>
          </p:cNvSpPr>
          <p:nvPr/>
        </p:nvSpPr>
        <p:spPr bwMode="auto">
          <a:xfrm>
            <a:off x="6421179" y="1224867"/>
            <a:ext cx="3684494" cy="246221"/>
          </a:xfrm>
          <a:prstGeom prst="rect">
            <a:avLst/>
          </a:prstGeom>
          <a:noFill/>
          <a:ln w="12700" algn="ctr">
            <a:noFill/>
            <a:miter lim="800000"/>
            <a:headEnd/>
            <a:tailEnd/>
          </a:ln>
          <a:effectLst/>
        </p:spPr>
        <p:txBody>
          <a:bodyPr wrap="square"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sz="1600" b="1" dirty="0" smtClean="0">
                <a:solidFill>
                  <a:schemeClr val="tx1">
                    <a:lumMod val="95000"/>
                    <a:lumOff val="5000"/>
                  </a:schemeClr>
                </a:solidFill>
                <a:latin typeface="Century Gothic" panose="020B0502020202020204" pitchFamily="34" charset="0"/>
                <a:cs typeface="Arial" charset="0"/>
              </a:rPr>
              <a:t>Market Research Agencies</a:t>
            </a:r>
            <a:endParaRPr lang="en-GB" sz="1600" b="1" dirty="0">
              <a:solidFill>
                <a:schemeClr val="tx1">
                  <a:lumMod val="95000"/>
                  <a:lumOff val="5000"/>
                </a:schemeClr>
              </a:solidFill>
              <a:latin typeface="Century Gothic" panose="020B0502020202020204" pitchFamily="34" charset="0"/>
              <a:cs typeface="Arial" charset="0"/>
            </a:endParaRPr>
          </a:p>
        </p:txBody>
      </p:sp>
    </p:spTree>
    <p:extLst>
      <p:ext uri="{BB962C8B-B14F-4D97-AF65-F5344CB8AC3E}">
        <p14:creationId xmlns:p14="http://schemas.microsoft.com/office/powerpoint/2010/main" val="15073398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0320" y="2169488"/>
            <a:ext cx="854067" cy="854067"/>
          </a:xfrm>
          <a:prstGeom prst="rect">
            <a:avLst/>
          </a:prstGeom>
        </p:spPr>
      </p:pic>
      <p:pic>
        <p:nvPicPr>
          <p:cNvPr id="3" name="Picture 2"/>
          <p:cNvPicPr>
            <a:picLocks noChangeAspect="1"/>
          </p:cNvPicPr>
          <p:nvPr/>
        </p:nvPicPr>
        <p:blipFill>
          <a:blip r:embed="rId3"/>
          <a:stretch>
            <a:fillRect/>
          </a:stretch>
        </p:blipFill>
        <p:spPr>
          <a:xfrm>
            <a:off x="5370534" y="2169488"/>
            <a:ext cx="1545579" cy="865524"/>
          </a:xfrm>
          <a:prstGeom prst="rect">
            <a:avLst/>
          </a:prstGeom>
        </p:spPr>
      </p:pic>
      <p:pic>
        <p:nvPicPr>
          <p:cNvPr id="4" name="Picture 3"/>
          <p:cNvPicPr>
            <a:picLocks noChangeAspect="1"/>
          </p:cNvPicPr>
          <p:nvPr/>
        </p:nvPicPr>
        <p:blipFill>
          <a:blip r:embed="rId4"/>
          <a:stretch>
            <a:fillRect/>
          </a:stretch>
        </p:blipFill>
        <p:spPr>
          <a:xfrm>
            <a:off x="5801828" y="3757105"/>
            <a:ext cx="801624" cy="8016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613" y="5313986"/>
            <a:ext cx="1792210" cy="1101183"/>
          </a:xfrm>
          <a:prstGeom prst="rect">
            <a:avLst/>
          </a:prstGeom>
        </p:spPr>
      </p:pic>
      <p:pic>
        <p:nvPicPr>
          <p:cNvPr id="6" name="Picture 6" descr="Image result for cor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3422" y="2770589"/>
            <a:ext cx="1304739" cy="579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942" y="3294825"/>
            <a:ext cx="909697" cy="909697"/>
          </a:xfrm>
          <a:prstGeom prst="rect">
            <a:avLst/>
          </a:prstGeom>
        </p:spPr>
      </p:pic>
      <p:sp>
        <p:nvSpPr>
          <p:cNvPr id="8" name="TextBox 7"/>
          <p:cNvSpPr txBox="1"/>
          <p:nvPr/>
        </p:nvSpPr>
        <p:spPr>
          <a:xfrm>
            <a:off x="10265955" y="4040556"/>
            <a:ext cx="9017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dirty="0" smtClean="0">
                <a:latin typeface="Century Gothic" panose="020B0502020202020204" pitchFamily="34" charset="0"/>
                <a:cs typeface="Calibri" panose="020F0502020204030204" pitchFamily="34" charset="0"/>
              </a:rPr>
              <a:t>IOV 42 </a:t>
            </a:r>
          </a:p>
        </p:txBody>
      </p:sp>
      <p:sp>
        <p:nvSpPr>
          <p:cNvPr id="9" name="TextBox 8"/>
          <p:cNvSpPr txBox="1"/>
          <p:nvPr/>
        </p:nvSpPr>
        <p:spPr>
          <a:xfrm>
            <a:off x="504790" y="2757705"/>
            <a:ext cx="122512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dirty="0" err="1" smtClean="0">
                <a:latin typeface="Century Gothic" panose="020B0502020202020204" pitchFamily="34" charset="0"/>
                <a:cs typeface="Calibri" panose="020F0502020204030204" pitchFamily="34" charset="0"/>
              </a:rPr>
              <a:t>ChromaWay</a:t>
            </a:r>
            <a:endParaRPr lang="en-US" sz="1400" dirty="0" smtClean="0">
              <a:latin typeface="Century Gothic" panose="020B0502020202020204" pitchFamily="34" charset="0"/>
              <a:cs typeface="Calibri" panose="020F0502020204030204" pitchFamily="34" charset="0"/>
            </a:endParaRPr>
          </a:p>
        </p:txBody>
      </p:sp>
      <p:sp>
        <p:nvSpPr>
          <p:cNvPr id="10" name="TextBox 9"/>
          <p:cNvSpPr txBox="1"/>
          <p:nvPr/>
        </p:nvSpPr>
        <p:spPr>
          <a:xfrm>
            <a:off x="5751764" y="4565086"/>
            <a:ext cx="9017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dirty="0" smtClean="0">
                <a:latin typeface="Century Gothic" panose="020B0502020202020204" pitchFamily="34" charset="0"/>
                <a:cs typeface="Calibri" panose="020F0502020204030204" pitchFamily="34" charset="0"/>
              </a:rPr>
              <a:t>BlockApps</a:t>
            </a:r>
          </a:p>
        </p:txBody>
      </p:sp>
      <p:pic>
        <p:nvPicPr>
          <p:cNvPr id="11" name="Picture 2" descr="Image result for adjoint blockcha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9324" y="4347421"/>
            <a:ext cx="1361458" cy="3333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radeIX"/>
          <p:cNvPicPr>
            <a:picLocks noChangeAspect="1" noChangeArrowheads="1"/>
          </p:cNvPicPr>
          <p:nvPr/>
        </p:nvPicPr>
        <p:blipFill>
          <a:blip r:embed="rId9">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2587021" y="5267011"/>
            <a:ext cx="1789881" cy="444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0032" y="3322266"/>
            <a:ext cx="1383860" cy="349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1"/>
          <a:stretch>
            <a:fillRect/>
          </a:stretch>
        </p:blipFill>
        <p:spPr>
          <a:xfrm>
            <a:off x="2909466" y="2186849"/>
            <a:ext cx="1021175" cy="1021175"/>
          </a:xfrm>
          <a:prstGeom prst="rect">
            <a:avLst/>
          </a:prstGeom>
        </p:spPr>
      </p:pic>
      <p:pic>
        <p:nvPicPr>
          <p:cNvPr id="15" name="Picture 14"/>
          <p:cNvPicPr>
            <a:picLocks noChangeAspect="1"/>
          </p:cNvPicPr>
          <p:nvPr/>
        </p:nvPicPr>
        <p:blipFill>
          <a:blip r:embed="rId12"/>
          <a:stretch>
            <a:fillRect/>
          </a:stretch>
        </p:blipFill>
        <p:spPr>
          <a:xfrm>
            <a:off x="779024" y="4870111"/>
            <a:ext cx="609388" cy="609388"/>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14933" y="5213333"/>
            <a:ext cx="1007522" cy="813214"/>
          </a:xfrm>
          <a:prstGeom prst="rect">
            <a:avLst/>
          </a:prstGeom>
        </p:spPr>
      </p:pic>
      <p:pic>
        <p:nvPicPr>
          <p:cNvPr id="17" name="Picture 4" descr="Image result for guardti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661" y="2852246"/>
            <a:ext cx="1346502" cy="134650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04790" y="1760817"/>
            <a:ext cx="122512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cs typeface="Calibri" panose="020F0502020204030204" pitchFamily="34" charset="0"/>
              </a:rPr>
              <a:t>Public Sector </a:t>
            </a:r>
          </a:p>
        </p:txBody>
      </p:sp>
      <p:sp>
        <p:nvSpPr>
          <p:cNvPr id="19" name="TextBox 18"/>
          <p:cNvSpPr txBox="1"/>
          <p:nvPr/>
        </p:nvSpPr>
        <p:spPr>
          <a:xfrm>
            <a:off x="2869398" y="1766772"/>
            <a:ext cx="122512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cs typeface="Calibri" panose="020F0502020204030204" pitchFamily="34" charset="0"/>
              </a:rPr>
              <a:t>BFSI</a:t>
            </a:r>
          </a:p>
        </p:txBody>
      </p:sp>
      <p:sp>
        <p:nvSpPr>
          <p:cNvPr id="20" name="TextBox 19"/>
          <p:cNvSpPr txBox="1"/>
          <p:nvPr/>
        </p:nvSpPr>
        <p:spPr>
          <a:xfrm>
            <a:off x="5538971" y="1760817"/>
            <a:ext cx="13943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cs typeface="Calibri" panose="020F0502020204030204" pitchFamily="34" charset="0"/>
              </a:rPr>
              <a:t>Manufacturing</a:t>
            </a:r>
          </a:p>
        </p:txBody>
      </p:sp>
      <p:pic>
        <p:nvPicPr>
          <p:cNvPr id="21" name="Picture 12"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8937" y="3231847"/>
            <a:ext cx="1867407" cy="4711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87021" y="6071519"/>
            <a:ext cx="1828800" cy="453542"/>
          </a:xfrm>
          <a:prstGeom prst="rect">
            <a:avLst/>
          </a:prstGeom>
        </p:spPr>
      </p:pic>
      <p:sp>
        <p:nvSpPr>
          <p:cNvPr id="23" name="TextBox 22"/>
          <p:cNvSpPr txBox="1"/>
          <p:nvPr/>
        </p:nvSpPr>
        <p:spPr>
          <a:xfrm>
            <a:off x="8021614" y="1760817"/>
            <a:ext cx="13943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cs typeface="Calibri" panose="020F0502020204030204" pitchFamily="34" charset="0"/>
              </a:rPr>
              <a:t>HLS</a:t>
            </a:r>
          </a:p>
        </p:txBody>
      </p:sp>
      <p:pic>
        <p:nvPicPr>
          <p:cNvPr id="24" name="Picture 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87208" y="2404243"/>
            <a:ext cx="1063162" cy="1063162"/>
          </a:xfrm>
          <a:prstGeom prst="rect">
            <a:avLst/>
          </a:prstGeom>
        </p:spPr>
      </p:pic>
      <p:sp>
        <p:nvSpPr>
          <p:cNvPr id="25" name="TextBox 24"/>
          <p:cNvSpPr txBox="1"/>
          <p:nvPr/>
        </p:nvSpPr>
        <p:spPr>
          <a:xfrm>
            <a:off x="10003535" y="1760817"/>
            <a:ext cx="13943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cs typeface="Calibri" panose="020F0502020204030204" pitchFamily="34" charset="0"/>
              </a:rPr>
              <a:t>Protocol</a:t>
            </a:r>
          </a:p>
        </p:txBody>
      </p:sp>
      <p:pic>
        <p:nvPicPr>
          <p:cNvPr id="26" name="Picture 2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31092" y="2197567"/>
            <a:ext cx="2173218" cy="467242"/>
          </a:xfrm>
          <a:prstGeom prst="rect">
            <a:avLst/>
          </a:prstGeom>
        </p:spPr>
      </p:pic>
      <p:sp>
        <p:nvSpPr>
          <p:cNvPr id="27" name="Parallelogram 26"/>
          <p:cNvSpPr/>
          <p:nvPr/>
        </p:nvSpPr>
        <p:spPr>
          <a:xfrm>
            <a:off x="552741" y="928885"/>
            <a:ext cx="11351569" cy="574429"/>
          </a:xfrm>
          <a:prstGeom prst="parallelogram">
            <a:avLst/>
          </a:prstGeom>
          <a:solidFill>
            <a:schemeClr val="accent6">
              <a:lumMod val="60000"/>
              <a:lumOff val="40000"/>
            </a:schemeClr>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99" b="1" dirty="0" smtClean="0">
                <a:solidFill>
                  <a:schemeClr val="bg1"/>
                </a:solidFill>
                <a:latin typeface="Century Gothic" panose="020B0502020202020204" pitchFamily="34" charset="0"/>
              </a:rPr>
              <a:t>Tech M has a large portfolio of niche partners at both application level and protocol level</a:t>
            </a:r>
            <a:endParaRPr lang="en-US" sz="1599" b="1" dirty="0">
              <a:solidFill>
                <a:schemeClr val="bg1"/>
              </a:solidFill>
              <a:latin typeface="Century Gothic" panose="020B0502020202020204" pitchFamily="34" charset="0"/>
            </a:endParaRPr>
          </a:p>
        </p:txBody>
      </p:sp>
      <p:pic>
        <p:nvPicPr>
          <p:cNvPr id="28" name="Picture 27"/>
          <p:cNvPicPr>
            <a:picLocks noChangeAspect="1"/>
          </p:cNvPicPr>
          <p:nvPr/>
        </p:nvPicPr>
        <p:blipFill>
          <a:blip r:embed="rId2"/>
          <a:stretch>
            <a:fillRect/>
          </a:stretch>
        </p:blipFill>
        <p:spPr>
          <a:xfrm>
            <a:off x="10330134" y="4281894"/>
            <a:ext cx="854067" cy="854067"/>
          </a:xfrm>
          <a:prstGeom prst="rect">
            <a:avLst/>
          </a:prstGeom>
        </p:spPr>
      </p:pic>
      <p:sp>
        <p:nvSpPr>
          <p:cNvPr id="29" name="TextBox 28"/>
          <p:cNvSpPr txBox="1"/>
          <p:nvPr/>
        </p:nvSpPr>
        <p:spPr>
          <a:xfrm>
            <a:off x="10144604" y="4870111"/>
            <a:ext cx="122512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dirty="0" err="1" smtClean="0">
                <a:latin typeface="Century Gothic" panose="020B0502020202020204" pitchFamily="34" charset="0"/>
                <a:cs typeface="Calibri" panose="020F0502020204030204" pitchFamily="34" charset="0"/>
              </a:rPr>
              <a:t>ChromaWay</a:t>
            </a:r>
            <a:endParaRPr lang="en-US" sz="1400" dirty="0" smtClean="0">
              <a:latin typeface="Century Gothic" panose="020B0502020202020204" pitchFamily="34" charset="0"/>
              <a:cs typeface="Calibri" panose="020F0502020204030204" pitchFamily="34" charset="0"/>
            </a:endParaRPr>
          </a:p>
        </p:txBody>
      </p:sp>
      <p:sp>
        <p:nvSpPr>
          <p:cNvPr id="30" name="TextBox 29"/>
          <p:cNvSpPr txBox="1"/>
          <p:nvPr/>
        </p:nvSpPr>
        <p:spPr>
          <a:xfrm>
            <a:off x="3904812" y="233215"/>
            <a:ext cx="4458265" cy="461661"/>
          </a:xfrm>
          <a:prstGeom prst="rect">
            <a:avLst/>
          </a:prstGeom>
          <a:noFill/>
        </p:spPr>
        <p:txBody>
          <a:bodyPr wrap="none" lIns="91436" tIns="45718" rIns="91436" bIns="45718" rtlCol="0">
            <a:spAutoFit/>
          </a:bodyPr>
          <a:lstStyle/>
          <a:p>
            <a:pPr algn="ctr"/>
            <a:r>
              <a:rPr lang="en-US" sz="2400" b="1" dirty="0" smtClean="0">
                <a:latin typeface="Century Gothic" pitchFamily="34" charset="0"/>
              </a:rPr>
              <a:t>Indicative List of Our Partners</a:t>
            </a:r>
            <a:endParaRPr lang="en-US" sz="2400" b="1" dirty="0">
              <a:latin typeface="Century Gothic" pitchFamily="34" charset="0"/>
            </a:endParaRPr>
          </a:p>
        </p:txBody>
      </p:sp>
      <p:pic>
        <p:nvPicPr>
          <p:cNvPr id="1026" name="Picture 2"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5464" y="4820637"/>
            <a:ext cx="1461362" cy="822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Zebi"/>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505" y="3921422"/>
            <a:ext cx="1917065" cy="6507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verny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77022" y="3789387"/>
            <a:ext cx="1528725" cy="3899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1"/>
          <a:stretch>
            <a:fillRect/>
          </a:stretch>
        </p:blipFill>
        <p:spPr>
          <a:xfrm>
            <a:off x="5354416" y="5898204"/>
            <a:ext cx="1838509" cy="365509"/>
          </a:xfrm>
          <a:prstGeom prst="rect">
            <a:avLst/>
          </a:prstGeom>
        </p:spPr>
      </p:pic>
      <p:pic>
        <p:nvPicPr>
          <p:cNvPr id="35" name="Picture 11" descr="Mahindra Logo.png"/>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449486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3"/>
          <a:stretch>
            <a:fillRect/>
          </a:stretch>
        </p:blipFill>
        <p:spPr>
          <a:xfrm>
            <a:off x="2318307" y="2693120"/>
            <a:ext cx="1011636" cy="598500"/>
          </a:xfrm>
          <a:prstGeom prst="rect">
            <a:avLst/>
          </a:prstGeom>
        </p:spPr>
      </p:pic>
      <p:sp>
        <p:nvSpPr>
          <p:cNvPr id="4" name="Rounded Rectangle 3"/>
          <p:cNvSpPr/>
          <p:nvPr/>
        </p:nvSpPr>
        <p:spPr>
          <a:xfrm>
            <a:off x="221160" y="2143466"/>
            <a:ext cx="4327394" cy="3701539"/>
          </a:xfrm>
          <a:prstGeom prst="roundRect">
            <a:avLst/>
          </a:prstGeom>
          <a:noFill/>
          <a:ln>
            <a:solidFill>
              <a:schemeClr val="tx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7" name="Parallelogram 26"/>
          <p:cNvSpPr/>
          <p:nvPr/>
        </p:nvSpPr>
        <p:spPr>
          <a:xfrm>
            <a:off x="552741" y="928885"/>
            <a:ext cx="11351569" cy="574429"/>
          </a:xfrm>
          <a:prstGeom prst="parallelogram">
            <a:avLst/>
          </a:prstGeom>
          <a:solidFill>
            <a:schemeClr val="accent5">
              <a:lumMod val="75000"/>
            </a:schemeClr>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99" b="1" dirty="0" smtClean="0">
                <a:solidFill>
                  <a:prstClr val="white"/>
                </a:solidFill>
                <a:latin typeface="Century Gothic" panose="020B0502020202020204" pitchFamily="34" charset="0"/>
              </a:rPr>
              <a:t>Tech M has a large portfolio of niche partners at both application level and protocol level</a:t>
            </a:r>
            <a:endParaRPr lang="en-US" sz="1599" b="1" dirty="0">
              <a:solidFill>
                <a:prstClr val="white"/>
              </a:solidFill>
              <a:latin typeface="Century Gothic" panose="020B0502020202020204" pitchFamily="34" charset="0"/>
            </a:endParaRPr>
          </a:p>
        </p:txBody>
      </p:sp>
      <p:sp>
        <p:nvSpPr>
          <p:cNvPr id="30" name="TextBox 29"/>
          <p:cNvSpPr txBox="1"/>
          <p:nvPr/>
        </p:nvSpPr>
        <p:spPr>
          <a:xfrm>
            <a:off x="3559374" y="233215"/>
            <a:ext cx="5149158" cy="461661"/>
          </a:xfrm>
          <a:prstGeom prst="rect">
            <a:avLst/>
          </a:prstGeom>
          <a:noFill/>
        </p:spPr>
        <p:txBody>
          <a:bodyPr wrap="none" lIns="91436" tIns="45718" rIns="91436" bIns="45718" rtlCol="0">
            <a:spAutoFit/>
          </a:bodyPr>
          <a:lstStyle/>
          <a:p>
            <a:pPr algn="ctr"/>
            <a:r>
              <a:rPr lang="en-US" sz="2400" b="1" dirty="0" smtClean="0">
                <a:solidFill>
                  <a:prstClr val="black"/>
                </a:solidFill>
                <a:latin typeface="Century Gothic" pitchFamily="34" charset="0"/>
              </a:rPr>
              <a:t>Tapping Innovation in Blockchain</a:t>
            </a:r>
            <a:endParaRPr lang="en-US" sz="2400" b="1" dirty="0">
              <a:solidFill>
                <a:prstClr val="black"/>
              </a:solidFill>
              <a:latin typeface="Century Gothic" pitchFamily="34" charset="0"/>
            </a:endParaRPr>
          </a:p>
        </p:txBody>
      </p:sp>
      <p:pic>
        <p:nvPicPr>
          <p:cNvPr id="35" name="Picture 11" descr="Mahindra Logo.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725" y="2789628"/>
            <a:ext cx="1094270" cy="710309"/>
          </a:xfrm>
          <a:prstGeom prst="rect">
            <a:avLst/>
          </a:prstGeom>
        </p:spPr>
      </p:pic>
      <p:pic>
        <p:nvPicPr>
          <p:cNvPr id="39" name="Picture 38"/>
          <p:cNvPicPr>
            <a:picLocks noChangeAspect="1"/>
          </p:cNvPicPr>
          <p:nvPr/>
        </p:nvPicPr>
        <p:blipFill>
          <a:blip r:embed="rId6"/>
          <a:stretch>
            <a:fillRect/>
          </a:stretch>
        </p:blipFill>
        <p:spPr>
          <a:xfrm>
            <a:off x="563583" y="2233595"/>
            <a:ext cx="567191" cy="599213"/>
          </a:xfrm>
          <a:prstGeom prst="rect">
            <a:avLst/>
          </a:prstGeom>
        </p:spPr>
      </p:pic>
      <p:pic>
        <p:nvPicPr>
          <p:cNvPr id="41" name="Picture 40"/>
          <p:cNvPicPr>
            <a:picLocks noChangeAspect="1"/>
          </p:cNvPicPr>
          <p:nvPr/>
        </p:nvPicPr>
        <p:blipFill>
          <a:blip r:embed="rId7"/>
          <a:stretch>
            <a:fillRect/>
          </a:stretch>
        </p:blipFill>
        <p:spPr>
          <a:xfrm>
            <a:off x="3559374" y="4002822"/>
            <a:ext cx="657750" cy="694885"/>
          </a:xfrm>
          <a:prstGeom prst="rect">
            <a:avLst/>
          </a:prstGeom>
        </p:spPr>
      </p:pic>
      <p:pic>
        <p:nvPicPr>
          <p:cNvPr id="42" name="Picture 6" descr="Image result for cor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3674" y="2650166"/>
            <a:ext cx="1070567" cy="5025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1924" y="3105192"/>
            <a:ext cx="746426" cy="788568"/>
          </a:xfrm>
          <a:prstGeom prst="rect">
            <a:avLst/>
          </a:prstGeom>
        </p:spPr>
      </p:pic>
      <p:sp>
        <p:nvSpPr>
          <p:cNvPr id="44" name="TextBox 43"/>
          <p:cNvSpPr txBox="1"/>
          <p:nvPr/>
        </p:nvSpPr>
        <p:spPr>
          <a:xfrm>
            <a:off x="5533190" y="3751033"/>
            <a:ext cx="739906"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IOV 42 </a:t>
            </a:r>
          </a:p>
        </p:txBody>
      </p:sp>
      <p:sp>
        <p:nvSpPr>
          <p:cNvPr id="45" name="TextBox 44"/>
          <p:cNvSpPr txBox="1"/>
          <p:nvPr/>
        </p:nvSpPr>
        <p:spPr>
          <a:xfrm>
            <a:off x="422023" y="2631164"/>
            <a:ext cx="1005243"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ChromaWay</a:t>
            </a:r>
          </a:p>
        </p:txBody>
      </p:sp>
      <p:sp>
        <p:nvSpPr>
          <p:cNvPr id="46" name="TextBox 45"/>
          <p:cNvSpPr txBox="1"/>
          <p:nvPr/>
        </p:nvSpPr>
        <p:spPr>
          <a:xfrm>
            <a:off x="3528465" y="4683421"/>
            <a:ext cx="739906"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BlockApps</a:t>
            </a:r>
          </a:p>
        </p:txBody>
      </p:sp>
      <p:pic>
        <p:nvPicPr>
          <p:cNvPr id="47" name="Picture 2" descr="Image result for adjoint blockcha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408" y="4002822"/>
            <a:ext cx="884384" cy="2287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TradeIX"/>
          <p:cNvPicPr>
            <a:picLocks noChangeAspect="1" noChangeArrowheads="1"/>
          </p:cNvPicPr>
          <p:nvPr/>
        </p:nvPicPr>
        <p:blipFill>
          <a:blip r:embed="rId11">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3098917" y="3664238"/>
            <a:ext cx="1263123" cy="33176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12"/>
          <a:stretch>
            <a:fillRect/>
          </a:stretch>
        </p:blipFill>
        <p:spPr>
          <a:xfrm>
            <a:off x="1690213" y="2166967"/>
            <a:ext cx="738945" cy="623478"/>
          </a:xfrm>
          <a:prstGeom prst="rect">
            <a:avLst/>
          </a:prstGeom>
        </p:spPr>
      </p:pic>
      <p:sp>
        <p:nvSpPr>
          <p:cNvPr id="53" name="TextBox 52"/>
          <p:cNvSpPr txBox="1"/>
          <p:nvPr/>
        </p:nvSpPr>
        <p:spPr>
          <a:xfrm>
            <a:off x="1526292" y="1812417"/>
            <a:ext cx="1572625"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Start Up Connect</a:t>
            </a:r>
          </a:p>
        </p:txBody>
      </p:sp>
      <p:pic>
        <p:nvPicPr>
          <p:cNvPr id="57" name="Picture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4720" y="3592568"/>
            <a:ext cx="1331867" cy="348950"/>
          </a:xfrm>
          <a:prstGeom prst="rect">
            <a:avLst/>
          </a:prstGeom>
        </p:spPr>
      </p:pic>
      <p:pic>
        <p:nvPicPr>
          <p:cNvPr id="59" name="Picture 5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874" y="5021284"/>
            <a:ext cx="571753" cy="604033"/>
          </a:xfrm>
          <a:prstGeom prst="rect">
            <a:avLst/>
          </a:prstGeom>
        </p:spPr>
      </p:pic>
      <p:sp>
        <p:nvSpPr>
          <p:cNvPr id="60" name="TextBox 59"/>
          <p:cNvSpPr txBox="1"/>
          <p:nvPr/>
        </p:nvSpPr>
        <p:spPr>
          <a:xfrm>
            <a:off x="5123776" y="1791278"/>
            <a:ext cx="1558734"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Protocol Partners</a:t>
            </a:r>
          </a:p>
        </p:txBody>
      </p:sp>
      <p:pic>
        <p:nvPicPr>
          <p:cNvPr id="61" name="Picture 6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4322" y="2153444"/>
            <a:ext cx="1783173" cy="405027"/>
          </a:xfrm>
          <a:prstGeom prst="rect">
            <a:avLst/>
          </a:prstGeom>
        </p:spPr>
      </p:pic>
      <p:pic>
        <p:nvPicPr>
          <p:cNvPr id="62" name="Picture 61"/>
          <p:cNvPicPr>
            <a:picLocks noChangeAspect="1"/>
          </p:cNvPicPr>
          <p:nvPr/>
        </p:nvPicPr>
        <p:blipFill>
          <a:blip r:embed="rId6"/>
          <a:stretch>
            <a:fillRect/>
          </a:stretch>
        </p:blipFill>
        <p:spPr>
          <a:xfrm>
            <a:off x="5578678" y="3863829"/>
            <a:ext cx="700781" cy="740345"/>
          </a:xfrm>
          <a:prstGeom prst="rect">
            <a:avLst/>
          </a:prstGeom>
        </p:spPr>
      </p:pic>
      <p:sp>
        <p:nvSpPr>
          <p:cNvPr id="63" name="TextBox 62"/>
          <p:cNvSpPr txBox="1"/>
          <p:nvPr/>
        </p:nvSpPr>
        <p:spPr>
          <a:xfrm>
            <a:off x="5433618" y="4470129"/>
            <a:ext cx="1005243"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ChromaWay</a:t>
            </a:r>
          </a:p>
        </p:txBody>
      </p:sp>
      <p:pic>
        <p:nvPicPr>
          <p:cNvPr id="64"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7869" y="4189862"/>
            <a:ext cx="1045519" cy="62130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evernym"/>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783" y="3428833"/>
            <a:ext cx="961118" cy="25902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18"/>
          <a:stretch>
            <a:fillRect/>
          </a:stretch>
        </p:blipFill>
        <p:spPr>
          <a:xfrm>
            <a:off x="1497928" y="4918729"/>
            <a:ext cx="1330425" cy="279431"/>
          </a:xfrm>
          <a:prstGeom prst="rect">
            <a:avLst/>
          </a:prstGeom>
        </p:spPr>
      </p:pic>
      <p:pic>
        <p:nvPicPr>
          <p:cNvPr id="69" name="Picture 68"/>
          <p:cNvPicPr>
            <a:picLocks noChangeAspect="1"/>
          </p:cNvPicPr>
          <p:nvPr/>
        </p:nvPicPr>
        <p:blipFill rotWithShape="1">
          <a:blip r:embed="rId19"/>
          <a:srcRect l="35336" t="41665" r="35216" b="48074"/>
          <a:stretch/>
        </p:blipFill>
        <p:spPr>
          <a:xfrm>
            <a:off x="5314401" y="4810263"/>
            <a:ext cx="1240895" cy="25684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65693" y="5058444"/>
            <a:ext cx="1044651" cy="1214252"/>
          </a:xfrm>
          <a:prstGeom prst="rect">
            <a:avLst/>
          </a:prstGeom>
        </p:spPr>
      </p:pic>
      <p:pic>
        <p:nvPicPr>
          <p:cNvPr id="71" name="Picture 7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58061" y="4955175"/>
            <a:ext cx="1007099" cy="683973"/>
          </a:xfrm>
          <a:prstGeom prst="rect">
            <a:avLst/>
          </a:prstGeom>
        </p:spPr>
      </p:pic>
      <p:pic>
        <p:nvPicPr>
          <p:cNvPr id="72" name="Picture 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57690" y="5226511"/>
            <a:ext cx="1007099" cy="449683"/>
          </a:xfrm>
          <a:prstGeom prst="rect">
            <a:avLst/>
          </a:prstGeom>
        </p:spPr>
      </p:pic>
      <p:pic>
        <p:nvPicPr>
          <p:cNvPr id="73" name="Picture 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57260" y="2209814"/>
            <a:ext cx="1419689" cy="477458"/>
          </a:xfrm>
          <a:prstGeom prst="rect">
            <a:avLst/>
          </a:prstGeom>
        </p:spPr>
      </p:pic>
      <p:pic>
        <p:nvPicPr>
          <p:cNvPr id="75" name="Picture 7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1177" y="4468292"/>
            <a:ext cx="887029" cy="349119"/>
          </a:xfrm>
          <a:prstGeom prst="rect">
            <a:avLst/>
          </a:prstGeom>
        </p:spPr>
      </p:pic>
      <p:pic>
        <p:nvPicPr>
          <p:cNvPr id="2050" name="Picture 2" descr="Image result for oracle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93517" y="3042825"/>
            <a:ext cx="1460663" cy="52865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18906" y="2406618"/>
            <a:ext cx="983410" cy="487095"/>
          </a:xfrm>
          <a:prstGeom prst="rect">
            <a:avLst/>
          </a:prstGeom>
        </p:spPr>
      </p:pic>
      <p:pic>
        <p:nvPicPr>
          <p:cNvPr id="79" name="Picture 7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918906" y="3734142"/>
            <a:ext cx="809887" cy="537360"/>
          </a:xfrm>
          <a:prstGeom prst="rect">
            <a:avLst/>
          </a:prstGeom>
        </p:spPr>
      </p:pic>
      <p:pic>
        <p:nvPicPr>
          <p:cNvPr id="84" name="Picture 8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32316" y="6053600"/>
            <a:ext cx="1306944" cy="438191"/>
          </a:xfrm>
          <a:prstGeom prst="rect">
            <a:avLst/>
          </a:prstGeom>
        </p:spPr>
      </p:pic>
      <p:sp>
        <p:nvSpPr>
          <p:cNvPr id="2" name="TextBox 1"/>
          <p:cNvSpPr txBox="1"/>
          <p:nvPr/>
        </p:nvSpPr>
        <p:spPr>
          <a:xfrm>
            <a:off x="457026" y="5963381"/>
            <a:ext cx="3905014"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600" i="1" dirty="0" smtClean="0">
                <a:solidFill>
                  <a:prstClr val="black"/>
                </a:solidFill>
                <a:latin typeface="Century Gothic" panose="020B0502020202020204" pitchFamily="34" charset="0"/>
              </a:rPr>
              <a:t>We enable start ups and partners to success at our client environments</a:t>
            </a:r>
          </a:p>
        </p:txBody>
      </p:sp>
      <p:sp>
        <p:nvSpPr>
          <p:cNvPr id="82" name="TextBox 81"/>
          <p:cNvSpPr txBox="1"/>
          <p:nvPr/>
        </p:nvSpPr>
        <p:spPr>
          <a:xfrm>
            <a:off x="7238527" y="1791278"/>
            <a:ext cx="21104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Product Partners</a:t>
            </a:r>
          </a:p>
        </p:txBody>
      </p:sp>
      <p:sp>
        <p:nvSpPr>
          <p:cNvPr id="85" name="TextBox 84"/>
          <p:cNvSpPr txBox="1"/>
          <p:nvPr/>
        </p:nvSpPr>
        <p:spPr>
          <a:xfrm>
            <a:off x="9628625" y="1786618"/>
            <a:ext cx="21104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Consortiums</a:t>
            </a:r>
          </a:p>
        </p:txBody>
      </p:sp>
      <p:pic>
        <p:nvPicPr>
          <p:cNvPr id="5" name="Picture 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91893" y="2285366"/>
            <a:ext cx="874490" cy="669073"/>
          </a:xfrm>
          <a:prstGeom prst="rect">
            <a:avLst/>
          </a:prstGeom>
        </p:spPr>
      </p:pic>
      <p:pic>
        <p:nvPicPr>
          <p:cNvPr id="6" name="Picture 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957569" y="2988159"/>
            <a:ext cx="1486283" cy="1048139"/>
          </a:xfrm>
          <a:prstGeom prst="rect">
            <a:avLst/>
          </a:prstGeom>
        </p:spPr>
      </p:pic>
      <p:pic>
        <p:nvPicPr>
          <p:cNvPr id="7" name="Picture 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756084" y="4153945"/>
            <a:ext cx="2020290" cy="317186"/>
          </a:xfrm>
          <a:prstGeom prst="rect">
            <a:avLst/>
          </a:prstGeom>
        </p:spPr>
      </p:pic>
      <p:pic>
        <p:nvPicPr>
          <p:cNvPr id="8" name="Picture 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201014" y="4472129"/>
            <a:ext cx="999392" cy="999392"/>
          </a:xfrm>
          <a:prstGeom prst="rect">
            <a:avLst/>
          </a:prstGeom>
        </p:spPr>
      </p:pic>
      <p:pic>
        <p:nvPicPr>
          <p:cNvPr id="9" name="Picture 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711277" y="5337248"/>
            <a:ext cx="1945145" cy="694947"/>
          </a:xfrm>
          <a:prstGeom prst="rect">
            <a:avLst/>
          </a:prstGeom>
        </p:spPr>
      </p:pic>
      <p:pic>
        <p:nvPicPr>
          <p:cNvPr id="10" name="Picture 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336455" y="6172372"/>
            <a:ext cx="863951" cy="413170"/>
          </a:xfrm>
          <a:prstGeom prst="rect">
            <a:avLst/>
          </a:prstGeom>
        </p:spPr>
      </p:pic>
      <p:pic>
        <p:nvPicPr>
          <p:cNvPr id="11" name="Picture 10"/>
          <p:cNvPicPr>
            <a:picLocks noChangeAspect="1"/>
          </p:cNvPicPr>
          <p:nvPr/>
        </p:nvPicPr>
        <p:blipFill>
          <a:blip r:embed="rId35"/>
          <a:stretch>
            <a:fillRect/>
          </a:stretch>
        </p:blipFill>
        <p:spPr>
          <a:xfrm>
            <a:off x="3633519" y="2795003"/>
            <a:ext cx="633830" cy="633830"/>
          </a:xfrm>
          <a:prstGeom prst="rect">
            <a:avLst/>
          </a:prstGeom>
        </p:spPr>
      </p:pic>
    </p:spTree>
    <p:extLst>
      <p:ext uri="{BB962C8B-B14F-4D97-AF65-F5344CB8AC3E}">
        <p14:creationId xmlns:p14="http://schemas.microsoft.com/office/powerpoint/2010/main" val="2026968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162300" y="516817"/>
            <a:ext cx="5791200" cy="461665"/>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3000" dirty="0" err="1" smtClean="0">
                <a:solidFill>
                  <a:schemeClr val="tx1"/>
                </a:solidFill>
                <a:latin typeface="Oswald light" panose="02000303000000000000" pitchFamily="2" charset="0"/>
              </a:rPr>
              <a:t>Blockchain</a:t>
            </a:r>
            <a:r>
              <a:rPr lang="en-US" sz="3000" dirty="0" smtClean="0">
                <a:solidFill>
                  <a:schemeClr val="tx1"/>
                </a:solidFill>
                <a:latin typeface="Oswald light" panose="02000303000000000000" pitchFamily="2" charset="0"/>
              </a:rPr>
              <a:t> Design Studio</a:t>
            </a:r>
            <a:endParaRPr lang="en-US" sz="3000" dirty="0">
              <a:solidFill>
                <a:schemeClr val="tx1"/>
              </a:solidFill>
              <a:latin typeface="Oswald light" panose="02000303000000000000" pitchFamily="2" charset="0"/>
            </a:endParaRPr>
          </a:p>
        </p:txBody>
      </p:sp>
      <p:pic>
        <p:nvPicPr>
          <p:cNvPr id="53" name="Picture 52"/>
          <p:cNvPicPr>
            <a:picLocks noChangeAspect="1"/>
          </p:cNvPicPr>
          <p:nvPr/>
        </p:nvPicPr>
        <p:blipFill>
          <a:blip r:embed="rId2"/>
          <a:stretch>
            <a:fillRect/>
          </a:stretch>
        </p:blipFill>
        <p:spPr>
          <a:xfrm>
            <a:off x="1471626" y="134837"/>
            <a:ext cx="1631975" cy="968305"/>
          </a:xfrm>
          <a:prstGeom prst="rect">
            <a:avLst/>
          </a:prstGeom>
        </p:spPr>
      </p:pic>
      <p:pic>
        <p:nvPicPr>
          <p:cNvPr id="113" name="Picture 112"/>
          <p:cNvPicPr>
            <a:picLocks noChangeAspect="1"/>
          </p:cNvPicPr>
          <p:nvPr/>
        </p:nvPicPr>
        <p:blipFill>
          <a:blip r:embed="rId3"/>
          <a:stretch>
            <a:fillRect/>
          </a:stretch>
        </p:blipFill>
        <p:spPr>
          <a:xfrm>
            <a:off x="2318307" y="2693120"/>
            <a:ext cx="1011636" cy="598500"/>
          </a:xfrm>
          <a:prstGeom prst="rect">
            <a:avLst/>
          </a:prstGeom>
        </p:spPr>
      </p:pic>
      <p:sp>
        <p:nvSpPr>
          <p:cNvPr id="114" name="Rounded Rectangle 113"/>
          <p:cNvSpPr/>
          <p:nvPr/>
        </p:nvSpPr>
        <p:spPr>
          <a:xfrm>
            <a:off x="221160" y="2219666"/>
            <a:ext cx="4327394" cy="3701539"/>
          </a:xfrm>
          <a:prstGeom prst="roundRect">
            <a:avLst/>
          </a:prstGeom>
          <a:noFill/>
          <a:ln>
            <a:solidFill>
              <a:schemeClr val="tx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15" name="Parallelogram 114"/>
          <p:cNvSpPr/>
          <p:nvPr/>
        </p:nvSpPr>
        <p:spPr>
          <a:xfrm>
            <a:off x="125911" y="1195585"/>
            <a:ext cx="11970839" cy="574429"/>
          </a:xfrm>
          <a:prstGeom prst="parallelogram">
            <a:avLst/>
          </a:prstGeom>
          <a:solidFill>
            <a:schemeClr val="accent5">
              <a:lumMod val="75000"/>
            </a:schemeClr>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99" b="1" dirty="0" err="1" smtClean="0">
                <a:solidFill>
                  <a:prstClr val="white"/>
                </a:solidFill>
                <a:latin typeface="Century Gothic" panose="020B0502020202020204" pitchFamily="34" charset="0"/>
              </a:rPr>
              <a:t>Blockchain</a:t>
            </a:r>
            <a:r>
              <a:rPr lang="en-US" sz="1599" b="1" dirty="0" smtClean="0">
                <a:solidFill>
                  <a:prstClr val="white"/>
                </a:solidFill>
                <a:latin typeface="Century Gothic" panose="020B0502020202020204" pitchFamily="34" charset="0"/>
              </a:rPr>
              <a:t> Research and Development wing with expertize, experience and association in below:</a:t>
            </a:r>
            <a:endParaRPr lang="en-US" sz="1599" b="1" dirty="0">
              <a:solidFill>
                <a:prstClr val="white"/>
              </a:solidFill>
              <a:latin typeface="Century Gothic" panose="020B0502020202020204" pitchFamily="34" charset="0"/>
            </a:endParaRPr>
          </a:p>
        </p:txBody>
      </p:sp>
      <p:pic>
        <p:nvPicPr>
          <p:cNvPr id="116" name="Picture 11" descr="Mahindra Logo.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pic>
        <p:nvPicPr>
          <p:cNvPr id="117" name="Picture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725" y="2789628"/>
            <a:ext cx="1094270" cy="710309"/>
          </a:xfrm>
          <a:prstGeom prst="rect">
            <a:avLst/>
          </a:prstGeom>
        </p:spPr>
      </p:pic>
      <p:pic>
        <p:nvPicPr>
          <p:cNvPr id="118" name="Picture 117"/>
          <p:cNvPicPr>
            <a:picLocks noChangeAspect="1"/>
          </p:cNvPicPr>
          <p:nvPr/>
        </p:nvPicPr>
        <p:blipFill>
          <a:blip r:embed="rId6"/>
          <a:stretch>
            <a:fillRect/>
          </a:stretch>
        </p:blipFill>
        <p:spPr>
          <a:xfrm>
            <a:off x="563583" y="2233595"/>
            <a:ext cx="567191" cy="599213"/>
          </a:xfrm>
          <a:prstGeom prst="rect">
            <a:avLst/>
          </a:prstGeom>
        </p:spPr>
      </p:pic>
      <p:pic>
        <p:nvPicPr>
          <p:cNvPr id="119" name="Picture 118"/>
          <p:cNvPicPr>
            <a:picLocks noChangeAspect="1"/>
          </p:cNvPicPr>
          <p:nvPr/>
        </p:nvPicPr>
        <p:blipFill>
          <a:blip r:embed="rId7"/>
          <a:stretch>
            <a:fillRect/>
          </a:stretch>
        </p:blipFill>
        <p:spPr>
          <a:xfrm>
            <a:off x="3559374" y="4002822"/>
            <a:ext cx="657750" cy="694885"/>
          </a:xfrm>
          <a:prstGeom prst="rect">
            <a:avLst/>
          </a:prstGeom>
        </p:spPr>
      </p:pic>
      <p:pic>
        <p:nvPicPr>
          <p:cNvPr id="120" name="Picture 6" descr="Image result for cor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3674" y="2650166"/>
            <a:ext cx="1070567" cy="50254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1924" y="3105192"/>
            <a:ext cx="746426" cy="788568"/>
          </a:xfrm>
          <a:prstGeom prst="rect">
            <a:avLst/>
          </a:prstGeom>
        </p:spPr>
      </p:pic>
      <p:sp>
        <p:nvSpPr>
          <p:cNvPr id="122" name="TextBox 121"/>
          <p:cNvSpPr txBox="1"/>
          <p:nvPr/>
        </p:nvSpPr>
        <p:spPr>
          <a:xfrm>
            <a:off x="5533190" y="3751033"/>
            <a:ext cx="739906"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IOV 42 </a:t>
            </a:r>
          </a:p>
        </p:txBody>
      </p:sp>
      <p:sp>
        <p:nvSpPr>
          <p:cNvPr id="123" name="TextBox 122"/>
          <p:cNvSpPr txBox="1"/>
          <p:nvPr/>
        </p:nvSpPr>
        <p:spPr>
          <a:xfrm>
            <a:off x="422023" y="2631164"/>
            <a:ext cx="1005243"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ChromaWay</a:t>
            </a:r>
          </a:p>
        </p:txBody>
      </p:sp>
      <p:sp>
        <p:nvSpPr>
          <p:cNvPr id="124" name="TextBox 123"/>
          <p:cNvSpPr txBox="1"/>
          <p:nvPr/>
        </p:nvSpPr>
        <p:spPr>
          <a:xfrm>
            <a:off x="3528465" y="4683421"/>
            <a:ext cx="739906"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BlockApps</a:t>
            </a:r>
          </a:p>
        </p:txBody>
      </p:sp>
      <p:pic>
        <p:nvPicPr>
          <p:cNvPr id="125" name="Picture 2" descr="Image result for adjoint blockcha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408" y="4002822"/>
            <a:ext cx="884384" cy="228737"/>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 descr="TradeIX"/>
          <p:cNvPicPr>
            <a:picLocks noChangeAspect="1" noChangeArrowheads="1"/>
          </p:cNvPicPr>
          <p:nvPr/>
        </p:nvPicPr>
        <p:blipFill>
          <a:blip r:embed="rId11">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3098917" y="3664238"/>
            <a:ext cx="1263123" cy="33176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6"/>
          <p:cNvPicPr>
            <a:picLocks noChangeAspect="1"/>
          </p:cNvPicPr>
          <p:nvPr/>
        </p:nvPicPr>
        <p:blipFill>
          <a:blip r:embed="rId12"/>
          <a:stretch>
            <a:fillRect/>
          </a:stretch>
        </p:blipFill>
        <p:spPr>
          <a:xfrm>
            <a:off x="1690213" y="2166967"/>
            <a:ext cx="738945" cy="623478"/>
          </a:xfrm>
          <a:prstGeom prst="rect">
            <a:avLst/>
          </a:prstGeom>
        </p:spPr>
      </p:pic>
      <p:sp>
        <p:nvSpPr>
          <p:cNvPr id="128" name="TextBox 127"/>
          <p:cNvSpPr txBox="1"/>
          <p:nvPr/>
        </p:nvSpPr>
        <p:spPr>
          <a:xfrm>
            <a:off x="1526292" y="1812417"/>
            <a:ext cx="1572625"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Start Up Connect</a:t>
            </a:r>
          </a:p>
        </p:txBody>
      </p:sp>
      <p:pic>
        <p:nvPicPr>
          <p:cNvPr id="129" name="Picture 1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4720" y="3592568"/>
            <a:ext cx="1331867" cy="348950"/>
          </a:xfrm>
          <a:prstGeom prst="rect">
            <a:avLst/>
          </a:prstGeom>
        </p:spPr>
      </p:pic>
      <p:pic>
        <p:nvPicPr>
          <p:cNvPr id="130" name="Picture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874" y="5021284"/>
            <a:ext cx="571753" cy="604033"/>
          </a:xfrm>
          <a:prstGeom prst="rect">
            <a:avLst/>
          </a:prstGeom>
        </p:spPr>
      </p:pic>
      <p:sp>
        <p:nvSpPr>
          <p:cNvPr id="131" name="TextBox 130"/>
          <p:cNvSpPr txBox="1"/>
          <p:nvPr/>
        </p:nvSpPr>
        <p:spPr>
          <a:xfrm>
            <a:off x="5123776" y="1791278"/>
            <a:ext cx="1558734"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Protocol Partners</a:t>
            </a:r>
          </a:p>
        </p:txBody>
      </p:sp>
      <p:pic>
        <p:nvPicPr>
          <p:cNvPr id="132" name="Picture 1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4322" y="2153444"/>
            <a:ext cx="1783173" cy="405027"/>
          </a:xfrm>
          <a:prstGeom prst="rect">
            <a:avLst/>
          </a:prstGeom>
        </p:spPr>
      </p:pic>
      <p:pic>
        <p:nvPicPr>
          <p:cNvPr id="133" name="Picture 132"/>
          <p:cNvPicPr>
            <a:picLocks noChangeAspect="1"/>
          </p:cNvPicPr>
          <p:nvPr/>
        </p:nvPicPr>
        <p:blipFill>
          <a:blip r:embed="rId6"/>
          <a:stretch>
            <a:fillRect/>
          </a:stretch>
        </p:blipFill>
        <p:spPr>
          <a:xfrm>
            <a:off x="5578678" y="3863829"/>
            <a:ext cx="700781" cy="740345"/>
          </a:xfrm>
          <a:prstGeom prst="rect">
            <a:avLst/>
          </a:prstGeom>
        </p:spPr>
      </p:pic>
      <p:sp>
        <p:nvSpPr>
          <p:cNvPr id="134" name="TextBox 133"/>
          <p:cNvSpPr txBox="1"/>
          <p:nvPr/>
        </p:nvSpPr>
        <p:spPr>
          <a:xfrm>
            <a:off x="5433618" y="4470129"/>
            <a:ext cx="1005243" cy="1277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800" dirty="0" smtClean="0">
                <a:solidFill>
                  <a:prstClr val="black"/>
                </a:solidFill>
                <a:latin typeface="Century Gothic" panose="020B0502020202020204" pitchFamily="34" charset="0"/>
                <a:cs typeface="Calibri" panose="020F0502020204030204" pitchFamily="34" charset="0"/>
              </a:rPr>
              <a:t>ChromaWay</a:t>
            </a:r>
          </a:p>
        </p:txBody>
      </p:sp>
      <p:pic>
        <p:nvPicPr>
          <p:cNvPr id="135"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7869" y="4189862"/>
            <a:ext cx="1045519" cy="6213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Image result for evernym"/>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783" y="3428833"/>
            <a:ext cx="961118" cy="25902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p:cNvPicPr>
            <a:picLocks noChangeAspect="1"/>
          </p:cNvPicPr>
          <p:nvPr/>
        </p:nvPicPr>
        <p:blipFill>
          <a:blip r:embed="rId18"/>
          <a:stretch>
            <a:fillRect/>
          </a:stretch>
        </p:blipFill>
        <p:spPr>
          <a:xfrm>
            <a:off x="1497928" y="4918729"/>
            <a:ext cx="1330425" cy="279431"/>
          </a:xfrm>
          <a:prstGeom prst="rect">
            <a:avLst/>
          </a:prstGeom>
        </p:spPr>
      </p:pic>
      <p:pic>
        <p:nvPicPr>
          <p:cNvPr id="138" name="Picture 137"/>
          <p:cNvPicPr>
            <a:picLocks noChangeAspect="1"/>
          </p:cNvPicPr>
          <p:nvPr/>
        </p:nvPicPr>
        <p:blipFill rotWithShape="1">
          <a:blip r:embed="rId19"/>
          <a:srcRect l="35336" t="41665" r="35216" b="48074"/>
          <a:stretch/>
        </p:blipFill>
        <p:spPr>
          <a:xfrm>
            <a:off x="5314401" y="4810263"/>
            <a:ext cx="1240895" cy="256840"/>
          </a:xfrm>
          <a:prstGeom prst="rect">
            <a:avLst/>
          </a:prstGeom>
        </p:spPr>
      </p:pic>
      <p:pic>
        <p:nvPicPr>
          <p:cNvPr id="139" name="Picture 1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65693" y="5058444"/>
            <a:ext cx="1044651" cy="1214252"/>
          </a:xfrm>
          <a:prstGeom prst="rect">
            <a:avLst/>
          </a:prstGeom>
        </p:spPr>
      </p:pic>
      <p:pic>
        <p:nvPicPr>
          <p:cNvPr id="140" name="Picture 1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58061" y="4955175"/>
            <a:ext cx="1007099" cy="683973"/>
          </a:xfrm>
          <a:prstGeom prst="rect">
            <a:avLst/>
          </a:prstGeom>
        </p:spPr>
      </p:pic>
      <p:pic>
        <p:nvPicPr>
          <p:cNvPr id="141" name="Picture 1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57690" y="5226511"/>
            <a:ext cx="1007099" cy="449683"/>
          </a:xfrm>
          <a:prstGeom prst="rect">
            <a:avLst/>
          </a:prstGeom>
        </p:spPr>
      </p:pic>
      <p:pic>
        <p:nvPicPr>
          <p:cNvPr id="142" name="Picture 14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57260" y="2209814"/>
            <a:ext cx="1419689" cy="477458"/>
          </a:xfrm>
          <a:prstGeom prst="rect">
            <a:avLst/>
          </a:prstGeom>
        </p:spPr>
      </p:pic>
      <p:pic>
        <p:nvPicPr>
          <p:cNvPr id="143" name="Picture 14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1177" y="4468292"/>
            <a:ext cx="887029" cy="349119"/>
          </a:xfrm>
          <a:prstGeom prst="rect">
            <a:avLst/>
          </a:prstGeom>
        </p:spPr>
      </p:pic>
      <p:pic>
        <p:nvPicPr>
          <p:cNvPr id="144" name="Picture 2" descr="Image result for oracle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93517" y="3042825"/>
            <a:ext cx="1460663" cy="52865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18906" y="2406618"/>
            <a:ext cx="983410" cy="487095"/>
          </a:xfrm>
          <a:prstGeom prst="rect">
            <a:avLst/>
          </a:prstGeom>
        </p:spPr>
      </p:pic>
      <p:pic>
        <p:nvPicPr>
          <p:cNvPr id="146" name="Picture 14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918906" y="3734142"/>
            <a:ext cx="809887" cy="537360"/>
          </a:xfrm>
          <a:prstGeom prst="rect">
            <a:avLst/>
          </a:prstGeom>
        </p:spPr>
      </p:pic>
      <p:pic>
        <p:nvPicPr>
          <p:cNvPr id="147" name="Picture 14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32316" y="6053600"/>
            <a:ext cx="1306944" cy="438191"/>
          </a:xfrm>
          <a:prstGeom prst="rect">
            <a:avLst/>
          </a:prstGeom>
        </p:spPr>
      </p:pic>
      <p:sp>
        <p:nvSpPr>
          <p:cNvPr id="149" name="TextBox 148"/>
          <p:cNvSpPr txBox="1"/>
          <p:nvPr/>
        </p:nvSpPr>
        <p:spPr>
          <a:xfrm>
            <a:off x="7238527" y="1791278"/>
            <a:ext cx="21104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Product Partners</a:t>
            </a:r>
          </a:p>
        </p:txBody>
      </p:sp>
      <p:sp>
        <p:nvSpPr>
          <p:cNvPr id="150" name="TextBox 149"/>
          <p:cNvSpPr txBox="1"/>
          <p:nvPr/>
        </p:nvSpPr>
        <p:spPr>
          <a:xfrm>
            <a:off x="9628625" y="1786618"/>
            <a:ext cx="2110451"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rgbClr val="6D6E71"/>
              </a:buClr>
            </a:pPr>
            <a:r>
              <a:rPr lang="en-US" sz="1400" b="1" dirty="0" smtClean="0">
                <a:solidFill>
                  <a:srgbClr val="E31837"/>
                </a:solidFill>
                <a:latin typeface="Century Gothic" panose="020B0502020202020204" pitchFamily="34" charset="0"/>
                <a:cs typeface="Calibri" panose="020F0502020204030204" pitchFamily="34" charset="0"/>
              </a:rPr>
              <a:t>Consortiums</a:t>
            </a:r>
          </a:p>
        </p:txBody>
      </p:sp>
      <p:pic>
        <p:nvPicPr>
          <p:cNvPr id="151" name="Picture 15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91893" y="2285366"/>
            <a:ext cx="874490" cy="669073"/>
          </a:xfrm>
          <a:prstGeom prst="rect">
            <a:avLst/>
          </a:prstGeom>
        </p:spPr>
      </p:pic>
      <p:pic>
        <p:nvPicPr>
          <p:cNvPr id="152" name="Picture 15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957569" y="2988159"/>
            <a:ext cx="1486283" cy="1048139"/>
          </a:xfrm>
          <a:prstGeom prst="rect">
            <a:avLst/>
          </a:prstGeom>
        </p:spPr>
      </p:pic>
      <p:pic>
        <p:nvPicPr>
          <p:cNvPr id="153" name="Picture 15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756084" y="4153945"/>
            <a:ext cx="2020290" cy="317186"/>
          </a:xfrm>
          <a:prstGeom prst="rect">
            <a:avLst/>
          </a:prstGeom>
        </p:spPr>
      </p:pic>
      <p:pic>
        <p:nvPicPr>
          <p:cNvPr id="154" name="Picture 15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201014" y="4472129"/>
            <a:ext cx="999392" cy="999392"/>
          </a:xfrm>
          <a:prstGeom prst="rect">
            <a:avLst/>
          </a:prstGeom>
        </p:spPr>
      </p:pic>
      <p:pic>
        <p:nvPicPr>
          <p:cNvPr id="155" name="Picture 15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711277" y="5337248"/>
            <a:ext cx="1945145" cy="694947"/>
          </a:xfrm>
          <a:prstGeom prst="rect">
            <a:avLst/>
          </a:prstGeom>
        </p:spPr>
      </p:pic>
      <p:pic>
        <p:nvPicPr>
          <p:cNvPr id="156" name="Picture 15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336455" y="6172372"/>
            <a:ext cx="863951" cy="413170"/>
          </a:xfrm>
          <a:prstGeom prst="rect">
            <a:avLst/>
          </a:prstGeom>
        </p:spPr>
      </p:pic>
      <p:pic>
        <p:nvPicPr>
          <p:cNvPr id="157" name="Picture 156"/>
          <p:cNvPicPr>
            <a:picLocks noChangeAspect="1"/>
          </p:cNvPicPr>
          <p:nvPr/>
        </p:nvPicPr>
        <p:blipFill>
          <a:blip r:embed="rId35"/>
          <a:stretch>
            <a:fillRect/>
          </a:stretch>
        </p:blipFill>
        <p:spPr>
          <a:xfrm>
            <a:off x="3633519" y="2795003"/>
            <a:ext cx="633830" cy="633830"/>
          </a:xfrm>
          <a:prstGeom prst="rect">
            <a:avLst/>
          </a:prstGeom>
        </p:spPr>
      </p:pic>
    </p:spTree>
    <p:extLst>
      <p:ext uri="{BB962C8B-B14F-4D97-AF65-F5344CB8AC3E}">
        <p14:creationId xmlns:p14="http://schemas.microsoft.com/office/powerpoint/2010/main" val="2390484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49" y="152469"/>
            <a:ext cx="10966449" cy="369332"/>
          </a:xfrm>
        </p:spPr>
        <p:txBody>
          <a:bodyPr/>
          <a:lstStyle/>
          <a:p>
            <a:pPr algn="ctr"/>
            <a:r>
              <a:rPr lang="en-US" sz="2400" dirty="0" smtClean="0">
                <a:solidFill>
                  <a:schemeClr val="tx1"/>
                </a:solidFill>
                <a:latin typeface="Century Gothic" panose="020B0502020202020204" pitchFamily="34" charset="0"/>
              </a:rPr>
              <a:t>Various Client Arrangements</a:t>
            </a:r>
            <a:endParaRPr lang="en-US" sz="2400" dirty="0">
              <a:solidFill>
                <a:schemeClr val="tx1"/>
              </a:solidFill>
              <a:latin typeface="Century Gothic" panose="020B0502020202020204" pitchFamily="34" charset="0"/>
            </a:endParaRPr>
          </a:p>
        </p:txBody>
      </p:sp>
      <p:grpSp>
        <p:nvGrpSpPr>
          <p:cNvPr id="4" name="Group 3"/>
          <p:cNvGrpSpPr/>
          <p:nvPr/>
        </p:nvGrpSpPr>
        <p:grpSpPr>
          <a:xfrm>
            <a:off x="849985" y="2214684"/>
            <a:ext cx="10547398" cy="3778789"/>
            <a:chOff x="179512" y="1125543"/>
            <a:chExt cx="8712968" cy="3667999"/>
          </a:xfrm>
        </p:grpSpPr>
        <p:sp>
          <p:nvSpPr>
            <p:cNvPr id="5" name="Rectangle 4"/>
            <p:cNvSpPr/>
            <p:nvPr/>
          </p:nvSpPr>
          <p:spPr>
            <a:xfrm>
              <a:off x="179512" y="1139042"/>
              <a:ext cx="2077753" cy="36545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66" dirty="0">
                <a:solidFill>
                  <a:schemeClr val="tx1"/>
                </a:solidFill>
                <a:latin typeface="Century Gothic" panose="020B0502020202020204" pitchFamily="34" charset="0"/>
              </a:endParaRPr>
            </a:p>
            <a:p>
              <a:endParaRPr lang="en-US" sz="1066" dirty="0">
                <a:solidFill>
                  <a:schemeClr val="tx1"/>
                </a:solidFill>
                <a:latin typeface="Century Gothic" panose="020B0502020202020204" pitchFamily="34" charset="0"/>
              </a:endParaRPr>
            </a:p>
            <a:p>
              <a:endParaRPr lang="en-US" sz="1066" dirty="0">
                <a:solidFill>
                  <a:schemeClr val="tx1"/>
                </a:solidFill>
                <a:latin typeface="Century Gothic" panose="020B0502020202020204" pitchFamily="34" charset="0"/>
              </a:endParaRPr>
            </a:p>
            <a:p>
              <a:endParaRPr lang="en-US" sz="1066" dirty="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332" dirty="0" smtClean="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200" dirty="0" smtClean="0">
                <a:solidFill>
                  <a:schemeClr val="tx1"/>
                </a:solidFill>
                <a:latin typeface="Century Gothic" panose="020B0502020202020204" pitchFamily="34" charset="0"/>
              </a:endParaRP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Strategic partnership on digital and innovation initiatives</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Collaborative approach – co-work with the identified team/resources in deciphering the candidate use cases for blockchain</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Sandbox environment / innovation lab set up </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Prototype and pilot</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Movement to production of the ones with benefits case</a:t>
              </a:r>
              <a:endParaRPr lang="en-US" sz="1200" dirty="0">
                <a:solidFill>
                  <a:schemeClr val="tx1"/>
                </a:solidFill>
                <a:latin typeface="Century Gothic" panose="020B0502020202020204" pitchFamily="34" charset="0"/>
              </a:endParaRPr>
            </a:p>
            <a:p>
              <a:pPr marL="228389" indent="-228389">
                <a:buFontTx/>
                <a:buChar char="-"/>
              </a:pPr>
              <a:endParaRPr lang="en-US" sz="1066" dirty="0">
                <a:solidFill>
                  <a:schemeClr val="tx1"/>
                </a:solidFill>
                <a:latin typeface="Century Gothic" panose="020B0502020202020204" pitchFamily="34" charset="0"/>
              </a:endParaRPr>
            </a:p>
          </p:txBody>
        </p:sp>
        <p:sp>
          <p:nvSpPr>
            <p:cNvPr id="6" name="Rectangle 5"/>
            <p:cNvSpPr/>
            <p:nvPr/>
          </p:nvSpPr>
          <p:spPr>
            <a:xfrm>
              <a:off x="2391250" y="1139042"/>
              <a:ext cx="2077753" cy="36545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389" indent="-228389">
                <a:lnSpc>
                  <a:spcPct val="150000"/>
                </a:lnSpc>
                <a:buFont typeface="Arial" panose="020B0604020202020204" pitchFamily="34" charset="0"/>
                <a:buChar char="•"/>
              </a:pPr>
              <a:endParaRPr lang="en-US" sz="1066" dirty="0">
                <a:solidFill>
                  <a:schemeClr val="tx1"/>
                </a:solidFill>
                <a:latin typeface="Century Gothic" panose="020B0502020202020204" pitchFamily="34" charset="0"/>
              </a:endParaRPr>
            </a:p>
            <a:p>
              <a:pPr marL="228389" indent="-228389">
                <a:lnSpc>
                  <a:spcPct val="150000"/>
                </a:lnSpc>
                <a:buFont typeface="Arial" panose="020B0604020202020204" pitchFamily="34" charset="0"/>
                <a:buChar char="•"/>
              </a:pPr>
              <a:endParaRPr lang="en-US" sz="1066" dirty="0">
                <a:solidFill>
                  <a:schemeClr val="tx1"/>
                </a:solidFill>
                <a:latin typeface="Century Gothic" panose="020B0502020202020204" pitchFamily="34" charset="0"/>
              </a:endParaRPr>
            </a:p>
            <a:p>
              <a:pPr marL="228389" indent="-228389">
                <a:lnSpc>
                  <a:spcPct val="150000"/>
                </a:lnSpc>
                <a:buFont typeface="Arial" panose="020B0604020202020204" pitchFamily="34" charset="0"/>
                <a:buChar char="•"/>
              </a:pPr>
              <a:endParaRPr lang="en-US" sz="1066" dirty="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200" dirty="0" smtClean="0">
                <a:solidFill>
                  <a:schemeClr val="tx1"/>
                </a:solidFill>
                <a:latin typeface="Century Gothic" panose="020B0502020202020204" pitchFamily="34" charset="0"/>
              </a:endParaRP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Synthesize the value-chain for the identified business function / process (e.g., supply chain function)</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Opportunity identification and business case creation for selected use cases, both upstream and downstream in the ecosystem</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Simultaneous / sequential implementation of use cases</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Benefits tracking and scaling up</a:t>
              </a:r>
              <a:endParaRPr lang="en-US" sz="1200" dirty="0">
                <a:solidFill>
                  <a:schemeClr val="tx1"/>
                </a:solidFill>
                <a:latin typeface="Century Gothic" panose="020B0502020202020204" pitchFamily="34" charset="0"/>
              </a:endParaRPr>
            </a:p>
            <a:p>
              <a:pPr marL="228389" indent="-228389">
                <a:buFontTx/>
                <a:buChar char="-"/>
              </a:pPr>
              <a:endParaRPr lang="en-US" sz="1066" dirty="0">
                <a:solidFill>
                  <a:schemeClr val="tx1"/>
                </a:solidFill>
                <a:latin typeface="Century Gothic" panose="020B0502020202020204" pitchFamily="34" charset="0"/>
              </a:endParaRPr>
            </a:p>
          </p:txBody>
        </p:sp>
        <p:sp>
          <p:nvSpPr>
            <p:cNvPr id="7" name="Rectangle 6"/>
            <p:cNvSpPr/>
            <p:nvPr/>
          </p:nvSpPr>
          <p:spPr>
            <a:xfrm>
              <a:off x="4602988" y="1139042"/>
              <a:ext cx="2077753" cy="36545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389" indent="-228389">
                <a:lnSpc>
                  <a:spcPct val="150000"/>
                </a:lnSpc>
                <a:buFont typeface="Arial" panose="020B0604020202020204" pitchFamily="34" charset="0"/>
                <a:buChar char="•"/>
              </a:pPr>
              <a:endParaRPr lang="en-US" sz="1332" dirty="0">
                <a:solidFill>
                  <a:schemeClr val="tx1"/>
                </a:solidFill>
                <a:latin typeface="Century Gothic" panose="020B0502020202020204" pitchFamily="34" charset="0"/>
              </a:endParaRPr>
            </a:p>
            <a:p>
              <a:pPr marL="228389" indent="-228389">
                <a:lnSpc>
                  <a:spcPct val="150000"/>
                </a:lnSpc>
                <a:buFont typeface="Arial" panose="020B0604020202020204" pitchFamily="34" charset="0"/>
                <a:buChar char="•"/>
              </a:pPr>
              <a:endParaRPr lang="en-US" sz="1332" dirty="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332" dirty="0" smtClean="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332" dirty="0" smtClean="0">
                <a:solidFill>
                  <a:schemeClr val="tx1"/>
                </a:solidFill>
                <a:latin typeface="Century Gothic" panose="020B0502020202020204" pitchFamily="34" charset="0"/>
              </a:endParaRPr>
            </a:p>
            <a:p>
              <a:pPr marL="228389" indent="-228389">
                <a:buFont typeface="Arial" panose="020B0604020202020204" pitchFamily="34" charset="0"/>
                <a:buChar char="•"/>
              </a:pPr>
              <a:r>
                <a:rPr lang="en-US" sz="1332" dirty="0" smtClean="0">
                  <a:solidFill>
                    <a:schemeClr val="tx1"/>
                  </a:solidFill>
                  <a:latin typeface="Century Gothic" panose="020B0502020202020204" pitchFamily="34" charset="0"/>
                </a:rPr>
                <a:t>Preferred technology partner for a focused consortium to be built</a:t>
              </a:r>
              <a:endParaRPr lang="en-US" sz="1332" dirty="0">
                <a:solidFill>
                  <a:schemeClr val="tx1"/>
                </a:solidFill>
                <a:latin typeface="Century Gothic" panose="020B0502020202020204" pitchFamily="34" charset="0"/>
              </a:endParaRPr>
            </a:p>
            <a:p>
              <a:pPr marL="228389" indent="-228389">
                <a:buFont typeface="Arial" panose="020B0604020202020204" pitchFamily="34" charset="0"/>
                <a:buChar char="•"/>
              </a:pPr>
              <a:r>
                <a:rPr lang="en-US" sz="1332" dirty="0" smtClean="0">
                  <a:solidFill>
                    <a:schemeClr val="tx1"/>
                  </a:solidFill>
                  <a:latin typeface="Century Gothic" panose="020B0502020202020204" pitchFamily="34" charset="0"/>
                </a:rPr>
                <a:t>Build the ecosystem and onboard multiple players</a:t>
              </a:r>
            </a:p>
            <a:p>
              <a:pPr marL="228389" indent="-228389">
                <a:buFont typeface="Arial" panose="020B0604020202020204" pitchFamily="34" charset="0"/>
                <a:buChar char="•"/>
              </a:pPr>
              <a:r>
                <a:rPr lang="en-US" sz="1332" dirty="0" smtClean="0">
                  <a:solidFill>
                    <a:schemeClr val="tx1"/>
                  </a:solidFill>
                  <a:latin typeface="Century Gothic" panose="020B0502020202020204" pitchFamily="34" charset="0"/>
                </a:rPr>
                <a:t>Handle the overall technical responsibility of managing the consortium</a:t>
              </a:r>
              <a:endParaRPr lang="en-US" sz="1332" dirty="0">
                <a:solidFill>
                  <a:schemeClr val="tx1"/>
                </a:solidFill>
                <a:latin typeface="Century Gothic" panose="020B0502020202020204" pitchFamily="34" charset="0"/>
              </a:endParaRPr>
            </a:p>
          </p:txBody>
        </p:sp>
        <p:sp>
          <p:nvSpPr>
            <p:cNvPr id="8" name="Rectangle 7"/>
            <p:cNvSpPr/>
            <p:nvPr/>
          </p:nvSpPr>
          <p:spPr>
            <a:xfrm>
              <a:off x="6814727" y="1139042"/>
              <a:ext cx="2077753" cy="365450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389" indent="-228389">
                <a:lnSpc>
                  <a:spcPct val="150000"/>
                </a:lnSpc>
                <a:buFont typeface="Arial" panose="020B0604020202020204" pitchFamily="34" charset="0"/>
                <a:buChar char="•"/>
              </a:pPr>
              <a:endParaRPr lang="en-US" sz="1066" dirty="0">
                <a:solidFill>
                  <a:schemeClr val="tx1"/>
                </a:solidFill>
                <a:latin typeface="Century Gothic" panose="020B0502020202020204" pitchFamily="34" charset="0"/>
              </a:endParaRPr>
            </a:p>
            <a:p>
              <a:pPr marL="228389" indent="-228389">
                <a:lnSpc>
                  <a:spcPct val="150000"/>
                </a:lnSpc>
                <a:buFont typeface="Arial" panose="020B0604020202020204" pitchFamily="34" charset="0"/>
                <a:buChar char="•"/>
              </a:pPr>
              <a:endParaRPr lang="en-US" sz="1066" dirty="0">
                <a:solidFill>
                  <a:schemeClr val="tx1"/>
                </a:solidFill>
                <a:latin typeface="Century Gothic" panose="020B0502020202020204" pitchFamily="34" charset="0"/>
              </a:endParaRPr>
            </a:p>
            <a:p>
              <a:pPr marL="228389" indent="-228389">
                <a:lnSpc>
                  <a:spcPct val="150000"/>
                </a:lnSpc>
                <a:buFont typeface="Arial" panose="020B0604020202020204" pitchFamily="34" charset="0"/>
                <a:buChar char="•"/>
              </a:pPr>
              <a:endParaRPr lang="en-US" sz="1332" dirty="0">
                <a:solidFill>
                  <a:schemeClr val="tx1"/>
                </a:solidFill>
                <a:latin typeface="Century Gothic" panose="020B0502020202020204" pitchFamily="34" charset="0"/>
              </a:endParaRPr>
            </a:p>
            <a:p>
              <a:pPr marL="228389" indent="-228389">
                <a:buFont typeface="Arial" panose="020B0604020202020204" pitchFamily="34" charset="0"/>
                <a:buChar char="•"/>
              </a:pPr>
              <a:endParaRPr lang="en-US" sz="1200" dirty="0" smtClean="0">
                <a:solidFill>
                  <a:schemeClr val="tx1"/>
                </a:solidFill>
                <a:latin typeface="Century Gothic" panose="020B0502020202020204" pitchFamily="34" charset="0"/>
              </a:endParaRP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Create a platform and value proposition (e.g., trade finance)</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Help the client implement the platform and onboard multiple players </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Design the cost (Capex + Opex) and revenue models for the client</a:t>
              </a:r>
            </a:p>
            <a:p>
              <a:pPr marL="228389" indent="-228389">
                <a:buFont typeface="Arial" panose="020B0604020202020204" pitchFamily="34" charset="0"/>
                <a:buChar char="•"/>
              </a:pPr>
              <a:r>
                <a:rPr lang="en-US" sz="1200" dirty="0" smtClean="0">
                  <a:solidFill>
                    <a:schemeClr val="tx1"/>
                  </a:solidFill>
                  <a:latin typeface="Century Gothic" panose="020B0502020202020204" pitchFamily="34" charset="0"/>
                </a:rPr>
                <a:t>Run and manage the marketplace platform</a:t>
              </a:r>
              <a:endParaRPr lang="en-US" sz="1050" dirty="0">
                <a:solidFill>
                  <a:schemeClr val="tx1"/>
                </a:solidFill>
                <a:latin typeface="Century Gothic" panose="020B0502020202020204" pitchFamily="34" charset="0"/>
              </a:endParaRPr>
            </a:p>
          </p:txBody>
        </p:sp>
        <p:sp>
          <p:nvSpPr>
            <p:cNvPr id="9" name="Pentagon 8"/>
            <p:cNvSpPr/>
            <p:nvPr/>
          </p:nvSpPr>
          <p:spPr>
            <a:xfrm rot="5400000">
              <a:off x="869113" y="636504"/>
              <a:ext cx="764727" cy="1742806"/>
            </a:xfrm>
            <a:prstGeom prst="homePlate">
              <a:avLst>
                <a:gd name="adj" fmla="val 34200"/>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40" b="1" dirty="0" smtClean="0">
                  <a:solidFill>
                    <a:prstClr val="white"/>
                  </a:solidFill>
                  <a:latin typeface="Century Gothic" panose="020B0502020202020204" pitchFamily="34" charset="0"/>
                </a:rPr>
                <a:t>Co-Innovation </a:t>
              </a:r>
              <a:endParaRPr lang="en-US" sz="1240" b="1" dirty="0">
                <a:solidFill>
                  <a:prstClr val="white"/>
                </a:solidFill>
                <a:latin typeface="Century Gothic" panose="020B0502020202020204" pitchFamily="34" charset="0"/>
              </a:endParaRPr>
            </a:p>
          </p:txBody>
        </p:sp>
        <p:sp>
          <p:nvSpPr>
            <p:cNvPr id="10" name="Pentagon 9"/>
            <p:cNvSpPr/>
            <p:nvPr/>
          </p:nvSpPr>
          <p:spPr>
            <a:xfrm rot="5400000">
              <a:off x="3047761" y="649940"/>
              <a:ext cx="764727" cy="1742806"/>
            </a:xfrm>
            <a:prstGeom prst="homePlate">
              <a:avLst>
                <a:gd name="adj" fmla="val 34200"/>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40" b="1" dirty="0" smtClean="0">
                  <a:solidFill>
                    <a:prstClr val="white"/>
                  </a:solidFill>
                  <a:latin typeface="Century Gothic" panose="020B0502020202020204" pitchFamily="34" charset="0"/>
                </a:rPr>
                <a:t>Ecosystem Build-out</a:t>
              </a:r>
              <a:endParaRPr lang="en-US" sz="1240" b="1" dirty="0">
                <a:solidFill>
                  <a:prstClr val="white"/>
                </a:solidFill>
                <a:latin typeface="Century Gothic" panose="020B0502020202020204" pitchFamily="34" charset="0"/>
              </a:endParaRPr>
            </a:p>
          </p:txBody>
        </p:sp>
        <p:sp>
          <p:nvSpPr>
            <p:cNvPr id="12" name="Pentagon 11"/>
            <p:cNvSpPr/>
            <p:nvPr/>
          </p:nvSpPr>
          <p:spPr>
            <a:xfrm rot="5400000">
              <a:off x="5259500" y="636504"/>
              <a:ext cx="764727" cy="1742806"/>
            </a:xfrm>
            <a:prstGeom prst="homePlate">
              <a:avLst>
                <a:gd name="adj" fmla="val 34200"/>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40" b="1" dirty="0" smtClean="0">
                  <a:solidFill>
                    <a:prstClr val="white"/>
                  </a:solidFill>
                  <a:latin typeface="Century Gothic" panose="020B0502020202020204" pitchFamily="34" charset="0"/>
                </a:rPr>
                <a:t>Technology Implementation Partner</a:t>
              </a:r>
              <a:endParaRPr lang="en-US" sz="1240" b="1" dirty="0">
                <a:solidFill>
                  <a:prstClr val="white"/>
                </a:solidFill>
                <a:latin typeface="Century Gothic" panose="020B0502020202020204" pitchFamily="34" charset="0"/>
              </a:endParaRPr>
            </a:p>
          </p:txBody>
        </p:sp>
        <p:sp>
          <p:nvSpPr>
            <p:cNvPr id="13" name="Pentagon 12"/>
            <p:cNvSpPr/>
            <p:nvPr/>
          </p:nvSpPr>
          <p:spPr>
            <a:xfrm rot="5400000">
              <a:off x="7471239" y="636503"/>
              <a:ext cx="764724" cy="1742806"/>
            </a:xfrm>
            <a:prstGeom prst="homePlate">
              <a:avLst>
                <a:gd name="adj" fmla="val 34200"/>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40" b="1" dirty="0" smtClean="0">
                  <a:solidFill>
                    <a:prstClr val="white"/>
                  </a:solidFill>
                  <a:latin typeface="Century Gothic" panose="020B0502020202020204" pitchFamily="34" charset="0"/>
                </a:rPr>
                <a:t>Marketplace</a:t>
              </a:r>
              <a:endParaRPr lang="en-US" sz="1240" b="1" dirty="0">
                <a:solidFill>
                  <a:prstClr val="white"/>
                </a:solidFill>
                <a:latin typeface="Century Gothic" panose="020B0502020202020204" pitchFamily="34" charset="0"/>
              </a:endParaRPr>
            </a:p>
          </p:txBody>
        </p:sp>
      </p:grpSp>
      <p:sp>
        <p:nvSpPr>
          <p:cNvPr id="14" name="Rectangle 13"/>
          <p:cNvSpPr/>
          <p:nvPr/>
        </p:nvSpPr>
        <p:spPr>
          <a:xfrm>
            <a:off x="849985" y="1176547"/>
            <a:ext cx="10547398" cy="872030"/>
          </a:xfrm>
          <a:prstGeom prst="rect">
            <a:avLst/>
          </a:prstGeom>
          <a:solidFill>
            <a:schemeClr val="accent2">
              <a:lumMod val="75000"/>
            </a:schemeClr>
          </a:solid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332" b="1" i="1" dirty="0">
                <a:solidFill>
                  <a:schemeClr val="bg1"/>
                </a:solidFill>
                <a:latin typeface="Century Gothic" panose="020B0502020202020204" pitchFamily="34" charset="0"/>
              </a:rPr>
              <a:t>We are partners with a number of players in </a:t>
            </a:r>
            <a:r>
              <a:rPr lang="en-US" sz="1332" b="1" i="1" dirty="0" smtClean="0">
                <a:solidFill>
                  <a:schemeClr val="bg1"/>
                </a:solidFill>
                <a:latin typeface="Century Gothic" panose="020B0502020202020204" pitchFamily="34" charset="0"/>
              </a:rPr>
              <a:t>various sector </a:t>
            </a:r>
            <a:r>
              <a:rPr lang="en-US" sz="1332" b="1" i="1" dirty="0">
                <a:solidFill>
                  <a:schemeClr val="bg1"/>
                </a:solidFill>
                <a:latin typeface="Century Gothic" panose="020B0502020202020204" pitchFamily="34" charset="0"/>
              </a:rPr>
              <a:t>and are working on various arrangements with these players, helping them to deploy blockchain-led solutions </a:t>
            </a:r>
          </a:p>
        </p:txBody>
      </p:sp>
      <p:pic>
        <p:nvPicPr>
          <p:cNvPr id="15"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2173440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7874" y="179075"/>
            <a:ext cx="5516254" cy="461665"/>
          </a:xfrm>
          <a:prstGeom prst="rect">
            <a:avLst/>
          </a:prstGeom>
          <a:noFill/>
        </p:spPr>
        <p:txBody>
          <a:bodyPr wrap="none" rtlCol="0">
            <a:spAutoFit/>
          </a:bodyPr>
          <a:lstStyle/>
          <a:p>
            <a:pPr algn="ctr"/>
            <a:r>
              <a:rPr lang="en-US" sz="2400" b="1" dirty="0">
                <a:latin typeface="Century Gothic" pitchFamily="34" charset="0"/>
              </a:rPr>
              <a:t>Our Blockchain Engagement Model</a:t>
            </a:r>
          </a:p>
        </p:txBody>
      </p:sp>
      <p:pic>
        <p:nvPicPr>
          <p:cNvPr id="6"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grpSp>
        <p:nvGrpSpPr>
          <p:cNvPr id="7" name="Group 6"/>
          <p:cNvGrpSpPr/>
          <p:nvPr/>
        </p:nvGrpSpPr>
        <p:grpSpPr>
          <a:xfrm>
            <a:off x="3522503" y="1780265"/>
            <a:ext cx="2423964" cy="4341333"/>
            <a:chOff x="2587373" y="1008183"/>
            <a:chExt cx="1750636" cy="3514641"/>
          </a:xfrm>
          <a:effectLst>
            <a:outerShdw blurRad="50800" dist="38100" dir="5400000" algn="t" rotWithShape="0">
              <a:prstClr val="black">
                <a:alpha val="40000"/>
              </a:prstClr>
            </a:outerShdw>
          </a:effectLst>
        </p:grpSpPr>
        <p:sp>
          <p:nvSpPr>
            <p:cNvPr id="8" name="Rectangle 38"/>
            <p:cNvSpPr/>
            <p:nvPr/>
          </p:nvSpPr>
          <p:spPr>
            <a:xfrm>
              <a:off x="2587373" y="1008183"/>
              <a:ext cx="966319" cy="2970478"/>
            </a:xfrm>
            <a:custGeom>
              <a:avLst/>
              <a:gdLst>
                <a:gd name="connsiteX0" fmla="*/ 0 w 843679"/>
                <a:gd name="connsiteY0" fmla="*/ 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0 h 3594251"/>
                <a:gd name="connsiteX0" fmla="*/ 0 w 843679"/>
                <a:gd name="connsiteY0" fmla="*/ 1905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19050 h 3594251"/>
                <a:gd name="connsiteX0" fmla="*/ 0 w 845584"/>
                <a:gd name="connsiteY0" fmla="*/ 11430 h 3594251"/>
                <a:gd name="connsiteX1" fmla="*/ 845584 w 845584"/>
                <a:gd name="connsiteY1" fmla="*/ 0 h 3594251"/>
                <a:gd name="connsiteX2" fmla="*/ 845584 w 845584"/>
                <a:gd name="connsiteY2" fmla="*/ 3594251 h 3594251"/>
                <a:gd name="connsiteX3" fmla="*/ 1905 w 845584"/>
                <a:gd name="connsiteY3" fmla="*/ 3594251 h 3594251"/>
                <a:gd name="connsiteX4" fmla="*/ 0 w 845584"/>
                <a:gd name="connsiteY4" fmla="*/ 11430 h 359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584" h="3594251">
                  <a:moveTo>
                    <a:pt x="0" y="11430"/>
                  </a:moveTo>
                  <a:lnTo>
                    <a:pt x="845584" y="0"/>
                  </a:lnTo>
                  <a:lnTo>
                    <a:pt x="845584" y="3594251"/>
                  </a:lnTo>
                  <a:lnTo>
                    <a:pt x="1905" y="3594251"/>
                  </a:lnTo>
                  <a:lnTo>
                    <a:pt x="0" y="11430"/>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sp>
          <p:nvSpPr>
            <p:cNvPr id="9" name="Rectangle 6"/>
            <p:cNvSpPr/>
            <p:nvPr/>
          </p:nvSpPr>
          <p:spPr>
            <a:xfrm>
              <a:off x="2722876" y="1012789"/>
              <a:ext cx="833042" cy="209847"/>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88647"/>
                <a:gd name="connsiteY0" fmla="*/ 345084 h 345084"/>
                <a:gd name="connsiteX1" fmla="*/ 1288647 w 1288647"/>
                <a:gd name="connsiteY1" fmla="*/ 0 h 345084"/>
                <a:gd name="connsiteX2" fmla="*/ 1288647 w 1288647"/>
                <a:gd name="connsiteY2" fmla="*/ 335093 h 345084"/>
                <a:gd name="connsiteX3" fmla="*/ 0 w 1288647"/>
                <a:gd name="connsiteY3" fmla="*/ 345084 h 345084"/>
                <a:gd name="connsiteX0" fmla="*/ 0 w 1288647"/>
                <a:gd name="connsiteY0" fmla="*/ 353752 h 353752"/>
                <a:gd name="connsiteX1" fmla="*/ 1288647 w 1288647"/>
                <a:gd name="connsiteY1" fmla="*/ 0 h 353752"/>
                <a:gd name="connsiteX2" fmla="*/ 1288647 w 1288647"/>
                <a:gd name="connsiteY2" fmla="*/ 335093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36418 h 343760"/>
                <a:gd name="connsiteX1" fmla="*/ 1288647 w 1288647"/>
                <a:gd name="connsiteY1" fmla="*/ 0 h 343760"/>
                <a:gd name="connsiteX2" fmla="*/ 1288647 w 1288647"/>
                <a:gd name="connsiteY2" fmla="*/ 343760 h 343760"/>
                <a:gd name="connsiteX3" fmla="*/ 0 w 1288647"/>
                <a:gd name="connsiteY3" fmla="*/ 336418 h 343760"/>
                <a:gd name="connsiteX0" fmla="*/ 0 w 1297315"/>
                <a:gd name="connsiteY0" fmla="*/ 353752 h 353752"/>
                <a:gd name="connsiteX1" fmla="*/ 1297315 w 1297315"/>
                <a:gd name="connsiteY1" fmla="*/ 0 h 353752"/>
                <a:gd name="connsiteX2" fmla="*/ 1297315 w 1297315"/>
                <a:gd name="connsiteY2" fmla="*/ 343760 h 353752"/>
                <a:gd name="connsiteX3" fmla="*/ 0 w 1297315"/>
                <a:gd name="connsiteY3" fmla="*/ 353752 h 353752"/>
                <a:gd name="connsiteX0" fmla="*/ 0 w 1297315"/>
                <a:gd name="connsiteY0" fmla="*/ 353752 h 356571"/>
                <a:gd name="connsiteX1" fmla="*/ 1297315 w 1297315"/>
                <a:gd name="connsiteY1" fmla="*/ 0 h 356571"/>
                <a:gd name="connsiteX2" fmla="*/ 1297315 w 1297315"/>
                <a:gd name="connsiteY2" fmla="*/ 343760 h 356571"/>
                <a:gd name="connsiteX3" fmla="*/ 1276369 w 1297315"/>
                <a:gd name="connsiteY3" fmla="*/ 356571 h 356571"/>
                <a:gd name="connsiteX4" fmla="*/ 0 w 1297315"/>
                <a:gd name="connsiteY4" fmla="*/ 353752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10396"/>
                <a:gd name="connsiteY0" fmla="*/ 349419 h 356571"/>
                <a:gd name="connsiteX1" fmla="*/ 1310396 w 1310396"/>
                <a:gd name="connsiteY1" fmla="*/ 0 h 356571"/>
                <a:gd name="connsiteX2" fmla="*/ 1310396 w 1310396"/>
                <a:gd name="connsiteY2" fmla="*/ 343760 h 356571"/>
                <a:gd name="connsiteX3" fmla="*/ 1289450 w 1310396"/>
                <a:gd name="connsiteY3" fmla="*/ 356571 h 356571"/>
                <a:gd name="connsiteX4" fmla="*/ 0 w 1310396"/>
                <a:gd name="connsiteY4" fmla="*/ 349419 h 356571"/>
                <a:gd name="connsiteX0" fmla="*/ 0 w 1310396"/>
                <a:gd name="connsiteY0" fmla="*/ 349419 h 349419"/>
                <a:gd name="connsiteX1" fmla="*/ 1310396 w 1310396"/>
                <a:gd name="connsiteY1" fmla="*/ 0 h 349419"/>
                <a:gd name="connsiteX2" fmla="*/ 1310396 w 1310396"/>
                <a:gd name="connsiteY2" fmla="*/ 343760 h 349419"/>
                <a:gd name="connsiteX3" fmla="*/ 1285035 w 1310396"/>
                <a:gd name="connsiteY3" fmla="*/ 343570 h 349419"/>
                <a:gd name="connsiteX4" fmla="*/ 0 w 1310396"/>
                <a:gd name="connsiteY4" fmla="*/ 349419 h 349419"/>
                <a:gd name="connsiteX0" fmla="*/ 0 w 1310396"/>
                <a:gd name="connsiteY0" fmla="*/ 349419 h 352238"/>
                <a:gd name="connsiteX1" fmla="*/ 1310396 w 1310396"/>
                <a:gd name="connsiteY1" fmla="*/ 0 h 352238"/>
                <a:gd name="connsiteX2" fmla="*/ 1310396 w 1310396"/>
                <a:gd name="connsiteY2" fmla="*/ 343760 h 352238"/>
                <a:gd name="connsiteX3" fmla="*/ 1285035 w 1310396"/>
                <a:gd name="connsiteY3" fmla="*/ 352238 h 352238"/>
                <a:gd name="connsiteX4" fmla="*/ 0 w 1310396"/>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90000"/>
                <a:gd name="connsiteX1" fmla="*/ 1319225 w 1319225"/>
                <a:gd name="connsiteY1" fmla="*/ 0 h 390000"/>
                <a:gd name="connsiteX2" fmla="*/ 1319225 w 1319225"/>
                <a:gd name="connsiteY2" fmla="*/ 343760 h 390000"/>
                <a:gd name="connsiteX3" fmla="*/ 0 w 1319225"/>
                <a:gd name="connsiteY3" fmla="*/ 349419 h 390000"/>
                <a:gd name="connsiteX0" fmla="*/ 0 w 1319225"/>
                <a:gd name="connsiteY0" fmla="*/ 349419 h 373623"/>
                <a:gd name="connsiteX1" fmla="*/ 1319225 w 1319225"/>
                <a:gd name="connsiteY1" fmla="*/ 0 h 373623"/>
                <a:gd name="connsiteX2" fmla="*/ 1319225 w 1319225"/>
                <a:gd name="connsiteY2" fmla="*/ 343760 h 373623"/>
                <a:gd name="connsiteX3" fmla="*/ 0 w 1319225"/>
                <a:gd name="connsiteY3" fmla="*/ 349419 h 373623"/>
                <a:gd name="connsiteX0" fmla="*/ 0 w 1319225"/>
                <a:gd name="connsiteY0" fmla="*/ 349419 h 353056"/>
                <a:gd name="connsiteX1" fmla="*/ 1319225 w 1319225"/>
                <a:gd name="connsiteY1" fmla="*/ 0 h 353056"/>
                <a:gd name="connsiteX2" fmla="*/ 1319225 w 1319225"/>
                <a:gd name="connsiteY2" fmla="*/ 343760 h 353056"/>
                <a:gd name="connsiteX3" fmla="*/ 0 w 1319225"/>
                <a:gd name="connsiteY3" fmla="*/ 349419 h 353056"/>
                <a:gd name="connsiteX0" fmla="*/ 0 w 1319225"/>
                <a:gd name="connsiteY0" fmla="*/ 349419 h 354849"/>
                <a:gd name="connsiteX1" fmla="*/ 1319225 w 1319225"/>
                <a:gd name="connsiteY1" fmla="*/ 0 h 354849"/>
                <a:gd name="connsiteX2" fmla="*/ 1319225 w 1319225"/>
                <a:gd name="connsiteY2" fmla="*/ 350156 h 354849"/>
                <a:gd name="connsiteX3" fmla="*/ 0 w 1319225"/>
                <a:gd name="connsiteY3" fmla="*/ 349419 h 354849"/>
                <a:gd name="connsiteX0" fmla="*/ 0 w 1319225"/>
                <a:gd name="connsiteY0" fmla="*/ 349419 h 361087"/>
                <a:gd name="connsiteX1" fmla="*/ 1319225 w 1319225"/>
                <a:gd name="connsiteY1" fmla="*/ 0 h 361087"/>
                <a:gd name="connsiteX2" fmla="*/ 1319225 w 1319225"/>
                <a:gd name="connsiteY2" fmla="*/ 359747 h 361087"/>
                <a:gd name="connsiteX3" fmla="*/ 0 w 1319225"/>
                <a:gd name="connsiteY3" fmla="*/ 349419 h 361087"/>
                <a:gd name="connsiteX0" fmla="*/ 0 w 1319225"/>
                <a:gd name="connsiteY0" fmla="*/ 349419 h 353792"/>
                <a:gd name="connsiteX1" fmla="*/ 1319225 w 1319225"/>
                <a:gd name="connsiteY1" fmla="*/ 0 h 353792"/>
                <a:gd name="connsiteX2" fmla="*/ 1309526 w 1319225"/>
                <a:gd name="connsiteY2" fmla="*/ 346957 h 353792"/>
                <a:gd name="connsiteX3" fmla="*/ 0 w 1319225"/>
                <a:gd name="connsiteY3" fmla="*/ 349419 h 353792"/>
                <a:gd name="connsiteX0" fmla="*/ 0 w 1322458"/>
                <a:gd name="connsiteY0" fmla="*/ 349419 h 353056"/>
                <a:gd name="connsiteX1" fmla="*/ 1319225 w 1322458"/>
                <a:gd name="connsiteY1" fmla="*/ 0 h 353056"/>
                <a:gd name="connsiteX2" fmla="*/ 1322458 w 1322458"/>
                <a:gd name="connsiteY2" fmla="*/ 343760 h 353056"/>
                <a:gd name="connsiteX3" fmla="*/ 0 w 1322458"/>
                <a:gd name="connsiteY3" fmla="*/ 349419 h 353056"/>
                <a:gd name="connsiteX0" fmla="*/ 0 w 1322458"/>
                <a:gd name="connsiteY0" fmla="*/ 349419 h 362944"/>
                <a:gd name="connsiteX1" fmla="*/ 1319225 w 1322458"/>
                <a:gd name="connsiteY1" fmla="*/ 0 h 362944"/>
                <a:gd name="connsiteX2" fmla="*/ 1322458 w 1322458"/>
                <a:gd name="connsiteY2" fmla="*/ 362944 h 362944"/>
                <a:gd name="connsiteX3" fmla="*/ 0 w 1322458"/>
                <a:gd name="connsiteY3" fmla="*/ 349419 h 362944"/>
                <a:gd name="connsiteX0" fmla="*/ 0 w 1319536"/>
                <a:gd name="connsiteY0" fmla="*/ 349419 h 349419"/>
                <a:gd name="connsiteX1" fmla="*/ 1319225 w 1319536"/>
                <a:gd name="connsiteY1" fmla="*/ 0 h 349419"/>
                <a:gd name="connsiteX2" fmla="*/ 1319225 w 1319536"/>
                <a:gd name="connsiteY2" fmla="*/ 346957 h 349419"/>
                <a:gd name="connsiteX3" fmla="*/ 0 w 1319536"/>
                <a:gd name="connsiteY3" fmla="*/ 349419 h 349419"/>
                <a:gd name="connsiteX0" fmla="*/ 0 w 1319536"/>
                <a:gd name="connsiteY0" fmla="*/ 349419 h 356549"/>
                <a:gd name="connsiteX1" fmla="*/ 1319225 w 1319536"/>
                <a:gd name="connsiteY1" fmla="*/ 0 h 356549"/>
                <a:gd name="connsiteX2" fmla="*/ 1319225 w 1319536"/>
                <a:gd name="connsiteY2" fmla="*/ 356549 h 356549"/>
                <a:gd name="connsiteX3" fmla="*/ 0 w 1319536"/>
                <a:gd name="connsiteY3" fmla="*/ 349419 h 356549"/>
                <a:gd name="connsiteX0" fmla="*/ 0 w 1328924"/>
                <a:gd name="connsiteY0" fmla="*/ 349419 h 356549"/>
                <a:gd name="connsiteX1" fmla="*/ 1319225 w 1328924"/>
                <a:gd name="connsiteY1" fmla="*/ 0 h 356549"/>
                <a:gd name="connsiteX2" fmla="*/ 1328924 w 1328924"/>
                <a:gd name="connsiteY2" fmla="*/ 356549 h 356549"/>
                <a:gd name="connsiteX3" fmla="*/ 0 w 1328924"/>
                <a:gd name="connsiteY3" fmla="*/ 349419 h 356549"/>
                <a:gd name="connsiteX0" fmla="*/ 0 w 1322459"/>
                <a:gd name="connsiteY0" fmla="*/ 349419 h 349419"/>
                <a:gd name="connsiteX1" fmla="*/ 1319225 w 1322459"/>
                <a:gd name="connsiteY1" fmla="*/ 0 h 349419"/>
                <a:gd name="connsiteX2" fmla="*/ 1322459 w 1322459"/>
                <a:gd name="connsiteY2" fmla="*/ 343759 h 349419"/>
                <a:gd name="connsiteX3" fmla="*/ 0 w 1322459"/>
                <a:gd name="connsiteY3" fmla="*/ 349419 h 349419"/>
                <a:gd name="connsiteX0" fmla="*/ 0 w 1325693"/>
                <a:gd name="connsiteY0" fmla="*/ 349419 h 349419"/>
                <a:gd name="connsiteX1" fmla="*/ 1319225 w 1325693"/>
                <a:gd name="connsiteY1" fmla="*/ 0 h 349419"/>
                <a:gd name="connsiteX2" fmla="*/ 1325693 w 1325693"/>
                <a:gd name="connsiteY2" fmla="*/ 346956 h 349419"/>
                <a:gd name="connsiteX3" fmla="*/ 0 w 1325693"/>
                <a:gd name="connsiteY3" fmla="*/ 349419 h 349419"/>
                <a:gd name="connsiteX0" fmla="*/ 0 w 1319225"/>
                <a:gd name="connsiteY0" fmla="*/ 349419 h 349419"/>
                <a:gd name="connsiteX1" fmla="*/ 1319225 w 1319225"/>
                <a:gd name="connsiteY1" fmla="*/ 0 h 349419"/>
                <a:gd name="connsiteX2" fmla="*/ 1315994 w 1319225"/>
                <a:gd name="connsiteY2" fmla="*/ 346956 h 349419"/>
                <a:gd name="connsiteX3" fmla="*/ 0 w 1319225"/>
                <a:gd name="connsiteY3" fmla="*/ 349419 h 349419"/>
                <a:gd name="connsiteX0" fmla="*/ 0 w 1319225"/>
                <a:gd name="connsiteY0" fmla="*/ 349419 h 353351"/>
                <a:gd name="connsiteX1" fmla="*/ 1319225 w 1319225"/>
                <a:gd name="connsiteY1" fmla="*/ 0 h 353351"/>
                <a:gd name="connsiteX2" fmla="*/ 1312761 w 1319225"/>
                <a:gd name="connsiteY2" fmla="*/ 353351 h 353351"/>
                <a:gd name="connsiteX3" fmla="*/ 0 w 1319225"/>
                <a:gd name="connsiteY3" fmla="*/ 349419 h 353351"/>
                <a:gd name="connsiteX0" fmla="*/ 0 w 1319225"/>
                <a:gd name="connsiteY0" fmla="*/ 349419 h 353351"/>
                <a:gd name="connsiteX1" fmla="*/ 1319225 w 1319225"/>
                <a:gd name="connsiteY1" fmla="*/ 0 h 353351"/>
                <a:gd name="connsiteX2" fmla="*/ 1315994 w 1319225"/>
                <a:gd name="connsiteY2" fmla="*/ 353351 h 353351"/>
                <a:gd name="connsiteX3" fmla="*/ 0 w 1319225"/>
                <a:gd name="connsiteY3" fmla="*/ 349419 h 353351"/>
                <a:gd name="connsiteX0" fmla="*/ 0 w 1319228"/>
                <a:gd name="connsiteY0" fmla="*/ 349419 h 350154"/>
                <a:gd name="connsiteX1" fmla="*/ 1319225 w 1319228"/>
                <a:gd name="connsiteY1" fmla="*/ 0 h 350154"/>
                <a:gd name="connsiteX2" fmla="*/ 1319228 w 1319228"/>
                <a:gd name="connsiteY2" fmla="*/ 350154 h 350154"/>
                <a:gd name="connsiteX3" fmla="*/ 0 w 1319228"/>
                <a:gd name="connsiteY3" fmla="*/ 349419 h 350154"/>
                <a:gd name="connsiteX0" fmla="*/ 0 w 1319228"/>
                <a:gd name="connsiteY0" fmla="*/ 367475 h 368210"/>
                <a:gd name="connsiteX1" fmla="*/ 1027120 w 1319228"/>
                <a:gd name="connsiteY1" fmla="*/ 0 h 368210"/>
                <a:gd name="connsiteX2" fmla="*/ 1319228 w 1319228"/>
                <a:gd name="connsiteY2" fmla="*/ 368210 h 368210"/>
                <a:gd name="connsiteX3" fmla="*/ 0 w 1319228"/>
                <a:gd name="connsiteY3" fmla="*/ 367475 h 368210"/>
                <a:gd name="connsiteX0" fmla="*/ 0 w 1319228"/>
                <a:gd name="connsiteY0" fmla="*/ 316316 h 317051"/>
                <a:gd name="connsiteX1" fmla="*/ 1027120 w 1319228"/>
                <a:gd name="connsiteY1" fmla="*/ 0 h 317051"/>
                <a:gd name="connsiteX2" fmla="*/ 1319228 w 1319228"/>
                <a:gd name="connsiteY2" fmla="*/ 317051 h 317051"/>
                <a:gd name="connsiteX3" fmla="*/ 0 w 1319228"/>
                <a:gd name="connsiteY3" fmla="*/ 316316 h 317051"/>
                <a:gd name="connsiteX0" fmla="*/ 0 w 1319228"/>
                <a:gd name="connsiteY0" fmla="*/ 271553 h 272288"/>
                <a:gd name="connsiteX1" fmla="*/ 1059449 w 1319228"/>
                <a:gd name="connsiteY1" fmla="*/ 0 h 272288"/>
                <a:gd name="connsiteX2" fmla="*/ 1319228 w 1319228"/>
                <a:gd name="connsiteY2" fmla="*/ 272288 h 272288"/>
                <a:gd name="connsiteX3" fmla="*/ 0 w 1319228"/>
                <a:gd name="connsiteY3" fmla="*/ 271553 h 272288"/>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001257"/>
                <a:gd name="connsiteY0" fmla="*/ 341895 h 341896"/>
                <a:gd name="connsiteX1" fmla="*/ 1001257 w 1001257"/>
                <a:gd name="connsiteY1" fmla="*/ 0 h 341896"/>
                <a:gd name="connsiteX2" fmla="*/ 931276 w 1001257"/>
                <a:gd name="connsiteY2" fmla="*/ 310657 h 341896"/>
                <a:gd name="connsiteX3" fmla="*/ 0 w 1001257"/>
                <a:gd name="connsiteY3" fmla="*/ 341895 h 341896"/>
                <a:gd name="connsiteX0" fmla="*/ 0 w 1015332"/>
                <a:gd name="connsiteY0" fmla="*/ 341895 h 341895"/>
                <a:gd name="connsiteX1" fmla="*/ 1001257 w 1015332"/>
                <a:gd name="connsiteY1" fmla="*/ 0 h 341895"/>
                <a:gd name="connsiteX2" fmla="*/ 1015332 w 1015332"/>
                <a:gd name="connsiteY2" fmla="*/ 329841 h 341895"/>
                <a:gd name="connsiteX3" fmla="*/ 0 w 1015332"/>
                <a:gd name="connsiteY3" fmla="*/ 341895 h 341895"/>
                <a:gd name="connsiteX0" fmla="*/ 0 w 1027121"/>
                <a:gd name="connsiteY0" fmla="*/ 341895 h 341895"/>
                <a:gd name="connsiteX1" fmla="*/ 1027121 w 1027121"/>
                <a:gd name="connsiteY1" fmla="*/ 0 h 341895"/>
                <a:gd name="connsiteX2" fmla="*/ 1015332 w 1027121"/>
                <a:gd name="connsiteY2" fmla="*/ 329841 h 341895"/>
                <a:gd name="connsiteX3" fmla="*/ 0 w 1027121"/>
                <a:gd name="connsiteY3" fmla="*/ 341895 h 341895"/>
                <a:gd name="connsiteX0" fmla="*/ 0 w 1028264"/>
                <a:gd name="connsiteY0" fmla="*/ 341895 h 349026"/>
                <a:gd name="connsiteX1" fmla="*/ 1027121 w 1028264"/>
                <a:gd name="connsiteY1" fmla="*/ 0 h 349026"/>
                <a:gd name="connsiteX2" fmla="*/ 1028264 w 1028264"/>
                <a:gd name="connsiteY2" fmla="*/ 349026 h 349026"/>
                <a:gd name="connsiteX3" fmla="*/ 0 w 1028264"/>
                <a:gd name="connsiteY3" fmla="*/ 341895 h 349026"/>
                <a:gd name="connsiteX0" fmla="*/ 0 w 1028264"/>
                <a:gd name="connsiteY0" fmla="*/ 341895 h 341895"/>
                <a:gd name="connsiteX1" fmla="*/ 1027121 w 1028264"/>
                <a:gd name="connsiteY1" fmla="*/ 0 h 341895"/>
                <a:gd name="connsiteX2" fmla="*/ 1028264 w 1028264"/>
                <a:gd name="connsiteY2" fmla="*/ 336236 h 341895"/>
                <a:gd name="connsiteX3" fmla="*/ 0 w 1028264"/>
                <a:gd name="connsiteY3" fmla="*/ 341895 h 341895"/>
                <a:gd name="connsiteX0" fmla="*/ 0 w 1028264"/>
                <a:gd name="connsiteY0" fmla="*/ 341895 h 342631"/>
                <a:gd name="connsiteX1" fmla="*/ 1027121 w 1028264"/>
                <a:gd name="connsiteY1" fmla="*/ 0 h 342631"/>
                <a:gd name="connsiteX2" fmla="*/ 1028264 w 1028264"/>
                <a:gd name="connsiteY2" fmla="*/ 342631 h 342631"/>
                <a:gd name="connsiteX3" fmla="*/ 0 w 1028264"/>
                <a:gd name="connsiteY3" fmla="*/ 341895 h 342631"/>
              </a:gdLst>
              <a:ahLst/>
              <a:cxnLst>
                <a:cxn ang="0">
                  <a:pos x="connsiteX0" y="connsiteY0"/>
                </a:cxn>
                <a:cxn ang="0">
                  <a:pos x="connsiteX1" y="connsiteY1"/>
                </a:cxn>
                <a:cxn ang="0">
                  <a:pos x="connsiteX2" y="connsiteY2"/>
                </a:cxn>
                <a:cxn ang="0">
                  <a:pos x="connsiteX3" y="connsiteY3"/>
                </a:cxn>
              </a:cxnLst>
              <a:rect l="l" t="t" r="r" b="b"/>
              <a:pathLst>
                <a:path w="1028264" h="342631">
                  <a:moveTo>
                    <a:pt x="0" y="341895"/>
                  </a:moveTo>
                  <a:cubicBezTo>
                    <a:pt x="488302" y="199420"/>
                    <a:pt x="690833" y="129263"/>
                    <a:pt x="1027121" y="0"/>
                  </a:cubicBezTo>
                  <a:lnTo>
                    <a:pt x="1028264" y="342631"/>
                  </a:lnTo>
                  <a:lnTo>
                    <a:pt x="0" y="34189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sp>
          <p:nvSpPr>
            <p:cNvPr id="10" name="Rectangle 9"/>
            <p:cNvSpPr/>
            <p:nvPr/>
          </p:nvSpPr>
          <p:spPr>
            <a:xfrm>
              <a:off x="2729121" y="1222299"/>
              <a:ext cx="1184334" cy="2970478"/>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sp>
          <p:nvSpPr>
            <p:cNvPr id="11" name="Rectangle 10"/>
            <p:cNvSpPr>
              <a:spLocks/>
            </p:cNvSpPr>
            <p:nvPr/>
          </p:nvSpPr>
          <p:spPr>
            <a:xfrm>
              <a:off x="2871278" y="1552346"/>
              <a:ext cx="1420484" cy="2970478"/>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sp>
          <p:nvSpPr>
            <p:cNvPr id="12" name="Rectangle 6"/>
            <p:cNvSpPr/>
            <p:nvPr/>
          </p:nvSpPr>
          <p:spPr>
            <a:xfrm>
              <a:off x="2866683" y="1224461"/>
              <a:ext cx="1049477" cy="328616"/>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61351"/>
                <a:gd name="connsiteY0" fmla="*/ 508857 h 564777"/>
                <a:gd name="connsiteX1" fmla="*/ 1261351 w 1261351"/>
                <a:gd name="connsiteY1" fmla="*/ 0 h 564777"/>
                <a:gd name="connsiteX2" fmla="*/ 1261351 w 1261351"/>
                <a:gd name="connsiteY2" fmla="*/ 564777 h 564777"/>
                <a:gd name="connsiteX3" fmla="*/ 0 w 1261351"/>
                <a:gd name="connsiteY3" fmla="*/ 508857 h 564777"/>
                <a:gd name="connsiteX0" fmla="*/ 0 w 1261351"/>
                <a:gd name="connsiteY0" fmla="*/ 508857 h 525774"/>
                <a:gd name="connsiteX1" fmla="*/ 1261351 w 1261351"/>
                <a:gd name="connsiteY1" fmla="*/ 0 h 525774"/>
                <a:gd name="connsiteX2" fmla="*/ 1248350 w 1261351"/>
                <a:gd name="connsiteY2" fmla="*/ 525774 h 525774"/>
                <a:gd name="connsiteX3" fmla="*/ 0 w 1261351"/>
                <a:gd name="connsiteY3" fmla="*/ 508857 h 525774"/>
                <a:gd name="connsiteX0" fmla="*/ 0 w 1265685"/>
                <a:gd name="connsiteY0" fmla="*/ 530525 h 530525"/>
                <a:gd name="connsiteX1" fmla="*/ 1265685 w 1265685"/>
                <a:gd name="connsiteY1" fmla="*/ 0 h 530525"/>
                <a:gd name="connsiteX2" fmla="*/ 1252684 w 1265685"/>
                <a:gd name="connsiteY2" fmla="*/ 525774 h 530525"/>
                <a:gd name="connsiteX3" fmla="*/ 0 w 1265685"/>
                <a:gd name="connsiteY3" fmla="*/ 530525 h 530525"/>
                <a:gd name="connsiteX0" fmla="*/ 0 w 1265685"/>
                <a:gd name="connsiteY0" fmla="*/ 530525 h 534441"/>
                <a:gd name="connsiteX1" fmla="*/ 1265685 w 1265685"/>
                <a:gd name="connsiteY1" fmla="*/ 0 h 534441"/>
                <a:gd name="connsiteX2" fmla="*/ 1265685 w 1265685"/>
                <a:gd name="connsiteY2" fmla="*/ 534441 h 534441"/>
                <a:gd name="connsiteX3" fmla="*/ 0 w 1265685"/>
                <a:gd name="connsiteY3" fmla="*/ 530525 h 534441"/>
                <a:gd name="connsiteX0" fmla="*/ 0 w 1257018"/>
                <a:gd name="connsiteY0" fmla="*/ 530525 h 534441"/>
                <a:gd name="connsiteX1" fmla="*/ 1257018 w 1257018"/>
                <a:gd name="connsiteY1" fmla="*/ 0 h 534441"/>
                <a:gd name="connsiteX2" fmla="*/ 1257018 w 1257018"/>
                <a:gd name="connsiteY2" fmla="*/ 534441 h 534441"/>
                <a:gd name="connsiteX3" fmla="*/ 0 w 1257018"/>
                <a:gd name="connsiteY3" fmla="*/ 530525 h 534441"/>
                <a:gd name="connsiteX0" fmla="*/ 0 w 1262057"/>
                <a:gd name="connsiteY0" fmla="*/ 535633 h 535633"/>
                <a:gd name="connsiteX1" fmla="*/ 1262057 w 1262057"/>
                <a:gd name="connsiteY1" fmla="*/ 0 h 535633"/>
                <a:gd name="connsiteX2" fmla="*/ 1262057 w 1262057"/>
                <a:gd name="connsiteY2" fmla="*/ 534441 h 535633"/>
                <a:gd name="connsiteX3" fmla="*/ 0 w 1262057"/>
                <a:gd name="connsiteY3" fmla="*/ 535633 h 535633"/>
              </a:gdLst>
              <a:ahLst/>
              <a:cxnLst>
                <a:cxn ang="0">
                  <a:pos x="connsiteX0" y="connsiteY0"/>
                </a:cxn>
                <a:cxn ang="0">
                  <a:pos x="connsiteX1" y="connsiteY1"/>
                </a:cxn>
                <a:cxn ang="0">
                  <a:pos x="connsiteX2" y="connsiteY2"/>
                </a:cxn>
                <a:cxn ang="0">
                  <a:pos x="connsiteX3" y="connsiteY3"/>
                </a:cxn>
              </a:cxnLst>
              <a:rect l="l" t="t" r="r" b="b"/>
              <a:pathLst>
                <a:path w="1262057" h="535633">
                  <a:moveTo>
                    <a:pt x="0" y="535633"/>
                  </a:moveTo>
                  <a:lnTo>
                    <a:pt x="1262057" y="0"/>
                  </a:lnTo>
                  <a:lnTo>
                    <a:pt x="1262057" y="534441"/>
                  </a:lnTo>
                  <a:lnTo>
                    <a:pt x="0" y="53563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sp>
          <p:nvSpPr>
            <p:cNvPr id="13" name="Flowchart: Delay 12"/>
            <p:cNvSpPr/>
            <p:nvPr/>
          </p:nvSpPr>
          <p:spPr>
            <a:xfrm>
              <a:off x="2787321" y="1731017"/>
              <a:ext cx="690882" cy="690543"/>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grpSp>
          <p:nvGrpSpPr>
            <p:cNvPr id="14" name="Group 13"/>
            <p:cNvGrpSpPr/>
            <p:nvPr/>
          </p:nvGrpSpPr>
          <p:grpSpPr>
            <a:xfrm>
              <a:off x="2673039" y="2514360"/>
              <a:ext cx="1664970" cy="1444924"/>
              <a:chOff x="2673039" y="2444022"/>
              <a:chExt cx="1664970" cy="1444924"/>
            </a:xfrm>
          </p:grpSpPr>
          <p:sp>
            <p:nvSpPr>
              <p:cNvPr id="25" name="Rectangle 24"/>
              <p:cNvSpPr/>
              <p:nvPr/>
            </p:nvSpPr>
            <p:spPr>
              <a:xfrm>
                <a:off x="2961474" y="2444022"/>
                <a:ext cx="1069967" cy="473213"/>
              </a:xfrm>
              <a:prstGeom prst="rect">
                <a:avLst/>
              </a:prstGeom>
            </p:spPr>
            <p:txBody>
              <a:bodyPr wrap="none">
                <a:spAutoFit/>
              </a:bodyPr>
              <a:lstStyle/>
              <a:p>
                <a:pPr algn="ctr"/>
                <a:r>
                  <a:rPr lang="en-US" sz="1599" b="1" dirty="0">
                    <a:solidFill>
                      <a:schemeClr val="tx2">
                        <a:lumMod val="75000"/>
                      </a:schemeClr>
                    </a:solidFill>
                    <a:latin typeface="Century Gothic" panose="020B0502020202020204" pitchFamily="34" charset="0"/>
                  </a:rPr>
                  <a:t>Process </a:t>
                </a:r>
              </a:p>
              <a:p>
                <a:pPr algn="ctr"/>
                <a:r>
                  <a:rPr lang="en-US" sz="1599" b="1" dirty="0">
                    <a:solidFill>
                      <a:schemeClr val="tx2">
                        <a:lumMod val="75000"/>
                      </a:schemeClr>
                    </a:solidFill>
                    <a:latin typeface="Century Gothic" panose="020B0502020202020204" pitchFamily="34" charset="0"/>
                  </a:rPr>
                  <a:t>Identification</a:t>
                </a:r>
              </a:p>
            </p:txBody>
          </p:sp>
          <p:sp>
            <p:nvSpPr>
              <p:cNvPr id="26" name="TextBox 25"/>
              <p:cNvSpPr txBox="1"/>
              <p:nvPr/>
            </p:nvSpPr>
            <p:spPr>
              <a:xfrm>
                <a:off x="2673039" y="2818455"/>
                <a:ext cx="1664970" cy="1070491"/>
              </a:xfrm>
              <a:prstGeom prst="rect">
                <a:avLst/>
              </a:prstGeom>
              <a:noFill/>
            </p:spPr>
            <p:txBody>
              <a:bodyPr wrap="square" rtlCol="0">
                <a:spAutoFit/>
              </a:bodyPr>
              <a:lstStyle/>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Conduct process discovery workshop(s)</a:t>
                </a:r>
                <a:r>
                  <a:rPr lang="en-US" sz="1332" dirty="0">
                    <a:solidFill>
                      <a:schemeClr val="tx2">
                        <a:lumMod val="75000"/>
                      </a:schemeClr>
                    </a:solidFill>
                    <a:latin typeface="Century Gothic" panose="020B0502020202020204" pitchFamily="34" charset="0"/>
                  </a:rPr>
                  <a:t> to obtain end-to-end info on processes</a:t>
                </a:r>
                <a:endParaRPr lang="en-US" sz="1332" dirty="0">
                  <a:solidFill>
                    <a:schemeClr val="tx2">
                      <a:lumMod val="75000"/>
                    </a:schemeClr>
                  </a:solidFill>
                  <a:latin typeface="Century Gothic" panose="020B0502020202020204" pitchFamily="34" charset="0"/>
                  <a:ea typeface="Cambria Math" panose="02040503050406030204" pitchFamily="18" charset="0"/>
                </a:endParaRP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Shortlist the candidate process for PoC</a:t>
                </a:r>
              </a:p>
            </p:txBody>
          </p:sp>
        </p:grpSp>
        <p:sp>
          <p:nvSpPr>
            <p:cNvPr id="15" name="TextBox 14"/>
            <p:cNvSpPr txBox="1"/>
            <p:nvPr/>
          </p:nvSpPr>
          <p:spPr>
            <a:xfrm>
              <a:off x="2787321" y="1923520"/>
              <a:ext cx="692191" cy="273982"/>
            </a:xfrm>
            <a:prstGeom prst="rect">
              <a:avLst/>
            </a:prstGeom>
            <a:noFill/>
          </p:spPr>
          <p:txBody>
            <a:bodyPr wrap="square" rtlCol="0">
              <a:spAutoFit/>
            </a:bodyPr>
            <a:lstStyle/>
            <a:p>
              <a:r>
                <a:rPr lang="en-US" sz="1599" b="1" dirty="0">
                  <a:solidFill>
                    <a:srgbClr val="FF0000"/>
                  </a:solidFill>
                  <a:latin typeface="Century Gothic" panose="020B0502020202020204" pitchFamily="34" charset="0"/>
                </a:rPr>
                <a:t>02</a:t>
              </a:r>
            </a:p>
          </p:txBody>
        </p:sp>
        <p:grpSp>
          <p:nvGrpSpPr>
            <p:cNvPr id="16" name="Group 15"/>
            <p:cNvGrpSpPr/>
            <p:nvPr/>
          </p:nvGrpSpPr>
          <p:grpSpPr>
            <a:xfrm>
              <a:off x="3558288" y="1644718"/>
              <a:ext cx="620692" cy="503615"/>
              <a:chOff x="7520171" y="3123222"/>
              <a:chExt cx="1039741" cy="1062531"/>
            </a:xfrm>
            <a:solidFill>
              <a:schemeClr val="bg1">
                <a:lumMod val="50000"/>
              </a:schemeClr>
            </a:solidFill>
            <a:effectLst/>
          </p:grpSpPr>
          <p:sp>
            <p:nvSpPr>
              <p:cNvPr id="19" name="Freeform 18"/>
              <p:cNvSpPr/>
              <p:nvPr/>
            </p:nvSpPr>
            <p:spPr>
              <a:xfrm>
                <a:off x="7695830" y="3123222"/>
                <a:ext cx="438412" cy="433169"/>
              </a:xfrm>
              <a:custGeom>
                <a:avLst/>
                <a:gdLst>
                  <a:gd name="connsiteX0" fmla="*/ 1600703 w 2594701"/>
                  <a:gd name="connsiteY0" fmla="*/ 1227595 h 2563684"/>
                  <a:gd name="connsiteX1" fmla="*/ 1600703 w 2594701"/>
                  <a:gd name="connsiteY1" fmla="*/ 1431950 h 2563684"/>
                  <a:gd name="connsiteX2" fmla="*/ 1797428 w 2594701"/>
                  <a:gd name="connsiteY2" fmla="*/ 1431950 h 2563684"/>
                  <a:gd name="connsiteX3" fmla="*/ 1797428 w 2594701"/>
                  <a:gd name="connsiteY3" fmla="*/ 1227595 h 2563684"/>
                  <a:gd name="connsiteX4" fmla="*/ 807708 w 2594701"/>
                  <a:gd name="connsiteY4" fmla="*/ 1227595 h 2563684"/>
                  <a:gd name="connsiteX5" fmla="*/ 807708 w 2594701"/>
                  <a:gd name="connsiteY5" fmla="*/ 1428140 h 2563684"/>
                  <a:gd name="connsiteX6" fmla="*/ 997328 w 2594701"/>
                  <a:gd name="connsiteY6" fmla="*/ 1428140 h 2563684"/>
                  <a:gd name="connsiteX7" fmla="*/ 997328 w 2594701"/>
                  <a:gd name="connsiteY7" fmla="*/ 1227595 h 2563684"/>
                  <a:gd name="connsiteX8" fmla="*/ 1920823 w 2594701"/>
                  <a:gd name="connsiteY8" fmla="*/ 220917 h 2563684"/>
                  <a:gd name="connsiteX9" fmla="*/ 1512866 w 2594701"/>
                  <a:gd name="connsiteY9" fmla="*/ 221154 h 2563684"/>
                  <a:gd name="connsiteX10" fmla="*/ 1417579 w 2594701"/>
                  <a:gd name="connsiteY10" fmla="*/ 303803 h 2563684"/>
                  <a:gd name="connsiteX11" fmla="*/ 1416768 w 2594701"/>
                  <a:gd name="connsiteY11" fmla="*/ 632329 h 2563684"/>
                  <a:gd name="connsiteX12" fmla="*/ 1615940 w 2594701"/>
                  <a:gd name="connsiteY12" fmla="*/ 631964 h 2563684"/>
                  <a:gd name="connsiteX13" fmla="*/ 1615940 w 2594701"/>
                  <a:gd name="connsiteY13" fmla="*/ 392989 h 2563684"/>
                  <a:gd name="connsiteX14" fmla="*/ 1831094 w 2594701"/>
                  <a:gd name="connsiteY14" fmla="*/ 393351 h 2563684"/>
                  <a:gd name="connsiteX15" fmla="*/ 1830749 w 2594701"/>
                  <a:gd name="connsiteY15" fmla="*/ 640786 h 2563684"/>
                  <a:gd name="connsiteX16" fmla="*/ 1623241 w 2594701"/>
                  <a:gd name="connsiteY16" fmla="*/ 802565 h 2563684"/>
                  <a:gd name="connsiteX17" fmla="*/ 1616544 w 2594701"/>
                  <a:gd name="connsiteY17" fmla="*/ 859945 h 2563684"/>
                  <a:gd name="connsiteX18" fmla="*/ 1616543 w 2594701"/>
                  <a:gd name="connsiteY18" fmla="*/ 1121791 h 2563684"/>
                  <a:gd name="connsiteX19" fmla="*/ 1803572 w 2594701"/>
                  <a:gd name="connsiteY19" fmla="*/ 1121791 h 2563684"/>
                  <a:gd name="connsiteX20" fmla="*/ 1800867 w 2594701"/>
                  <a:gd name="connsiteY20" fmla="*/ 879903 h 2563684"/>
                  <a:gd name="connsiteX21" fmla="*/ 1980258 w 2594701"/>
                  <a:gd name="connsiteY21" fmla="*/ 744878 h 2563684"/>
                  <a:gd name="connsiteX22" fmla="*/ 2029814 w 2594701"/>
                  <a:gd name="connsiteY22" fmla="*/ 660295 h 2563684"/>
                  <a:gd name="connsiteX23" fmla="*/ 2029038 w 2594701"/>
                  <a:gd name="connsiteY23" fmla="*/ 283141 h 2563684"/>
                  <a:gd name="connsiteX24" fmla="*/ 1920823 w 2594701"/>
                  <a:gd name="connsiteY24" fmla="*/ 220917 h 2563684"/>
                  <a:gd name="connsiteX25" fmla="*/ 706622 w 2594701"/>
                  <a:gd name="connsiteY25" fmla="*/ 220242 h 2563684"/>
                  <a:gd name="connsiteX26" fmla="*/ 619452 w 2594701"/>
                  <a:gd name="connsiteY26" fmla="*/ 302891 h 2563684"/>
                  <a:gd name="connsiteX27" fmla="*/ 618641 w 2594701"/>
                  <a:gd name="connsiteY27" fmla="*/ 631417 h 2563684"/>
                  <a:gd name="connsiteX28" fmla="*/ 809696 w 2594701"/>
                  <a:gd name="connsiteY28" fmla="*/ 628347 h 2563684"/>
                  <a:gd name="connsiteX29" fmla="*/ 809696 w 2594701"/>
                  <a:gd name="connsiteY29" fmla="*/ 392077 h 2563684"/>
                  <a:gd name="connsiteX30" fmla="*/ 1024850 w 2594701"/>
                  <a:gd name="connsiteY30" fmla="*/ 392439 h 2563684"/>
                  <a:gd name="connsiteX31" fmla="*/ 1024505 w 2594701"/>
                  <a:gd name="connsiteY31" fmla="*/ 639874 h 2563684"/>
                  <a:gd name="connsiteX32" fmla="*/ 816997 w 2594701"/>
                  <a:gd name="connsiteY32" fmla="*/ 801653 h 2563684"/>
                  <a:gd name="connsiteX33" fmla="*/ 807595 w 2594701"/>
                  <a:gd name="connsiteY33" fmla="*/ 853622 h 2563684"/>
                  <a:gd name="connsiteX34" fmla="*/ 807595 w 2594701"/>
                  <a:gd name="connsiteY34" fmla="*/ 1120879 h 2563684"/>
                  <a:gd name="connsiteX35" fmla="*/ 997328 w 2594701"/>
                  <a:gd name="connsiteY35" fmla="*/ 1120879 h 2563684"/>
                  <a:gd name="connsiteX36" fmla="*/ 997328 w 2594701"/>
                  <a:gd name="connsiteY36" fmla="*/ 887107 h 2563684"/>
                  <a:gd name="connsiteX37" fmla="*/ 1174014 w 2594701"/>
                  <a:gd name="connsiteY37" fmla="*/ 743966 h 2563684"/>
                  <a:gd name="connsiteX38" fmla="*/ 1223570 w 2594701"/>
                  <a:gd name="connsiteY38" fmla="*/ 659383 h 2563684"/>
                  <a:gd name="connsiteX39" fmla="*/ 1222794 w 2594701"/>
                  <a:gd name="connsiteY39" fmla="*/ 282229 h 2563684"/>
                  <a:gd name="connsiteX40" fmla="*/ 1117285 w 2594701"/>
                  <a:gd name="connsiteY40" fmla="*/ 222711 h 2563684"/>
                  <a:gd name="connsiteX41" fmla="*/ 4101 w 2594701"/>
                  <a:gd name="connsiteY41" fmla="*/ 0 h 2563684"/>
                  <a:gd name="connsiteX42" fmla="*/ 2118944 w 2594701"/>
                  <a:gd name="connsiteY42" fmla="*/ 0 h 2563684"/>
                  <a:gd name="connsiteX43" fmla="*/ 2125967 w 2594701"/>
                  <a:gd name="connsiteY43" fmla="*/ 0 h 2563684"/>
                  <a:gd name="connsiteX44" fmla="*/ 2594701 w 2594701"/>
                  <a:gd name="connsiteY44" fmla="*/ 0 h 2563684"/>
                  <a:gd name="connsiteX45" fmla="*/ 2594701 w 2594701"/>
                  <a:gd name="connsiteY45" fmla="*/ 401128 h 2563684"/>
                  <a:gd name="connsiteX46" fmla="*/ 2125967 w 2594701"/>
                  <a:gd name="connsiteY46" fmla="*/ 401128 h 2563684"/>
                  <a:gd name="connsiteX47" fmla="*/ 2125967 w 2594701"/>
                  <a:gd name="connsiteY47" fmla="*/ 1653856 h 2563684"/>
                  <a:gd name="connsiteX48" fmla="*/ 1174991 w 2594701"/>
                  <a:gd name="connsiteY48" fmla="*/ 1656584 h 2563684"/>
                  <a:gd name="connsiteX49" fmla="*/ 704075 w 2594701"/>
                  <a:gd name="connsiteY49" fmla="*/ 2563684 h 2563684"/>
                  <a:gd name="connsiteX50" fmla="*/ 155671 w 2594701"/>
                  <a:gd name="connsiteY50" fmla="*/ 1688711 h 2563684"/>
                  <a:gd name="connsiteX51" fmla="*/ 0 w 2594701"/>
                  <a:gd name="connsiteY51" fmla="*/ 1629253 h 256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94701" h="2563684">
                    <a:moveTo>
                      <a:pt x="1600703" y="1227595"/>
                    </a:moveTo>
                    <a:lnTo>
                      <a:pt x="1600703" y="1431950"/>
                    </a:lnTo>
                    <a:lnTo>
                      <a:pt x="1797428" y="1431950"/>
                    </a:lnTo>
                    <a:lnTo>
                      <a:pt x="1797428" y="1227595"/>
                    </a:lnTo>
                    <a:close/>
                    <a:moveTo>
                      <a:pt x="807708" y="1227595"/>
                    </a:moveTo>
                    <a:lnTo>
                      <a:pt x="807708" y="1428140"/>
                    </a:lnTo>
                    <a:lnTo>
                      <a:pt x="997328" y="1428140"/>
                    </a:lnTo>
                    <a:lnTo>
                      <a:pt x="997328" y="1227595"/>
                    </a:lnTo>
                    <a:close/>
                    <a:moveTo>
                      <a:pt x="1920823" y="220917"/>
                    </a:moveTo>
                    <a:lnTo>
                      <a:pt x="1512866" y="221154"/>
                    </a:lnTo>
                    <a:cubicBezTo>
                      <a:pt x="1447279" y="235769"/>
                      <a:pt x="1421509" y="256954"/>
                      <a:pt x="1417579" y="303803"/>
                    </a:cubicBezTo>
                    <a:cubicBezTo>
                      <a:pt x="1417309" y="421428"/>
                      <a:pt x="1417038" y="514704"/>
                      <a:pt x="1416768" y="632329"/>
                    </a:cubicBezTo>
                    <a:lnTo>
                      <a:pt x="1615940" y="631964"/>
                    </a:lnTo>
                    <a:lnTo>
                      <a:pt x="1615940" y="392989"/>
                    </a:lnTo>
                    <a:lnTo>
                      <a:pt x="1831094" y="393351"/>
                    </a:lnTo>
                    <a:lnTo>
                      <a:pt x="1830749" y="640786"/>
                    </a:lnTo>
                    <a:cubicBezTo>
                      <a:pt x="1760678" y="694712"/>
                      <a:pt x="1679785" y="737818"/>
                      <a:pt x="1623241" y="802565"/>
                    </a:cubicBezTo>
                    <a:cubicBezTo>
                      <a:pt x="1620107" y="823495"/>
                      <a:pt x="1611562" y="844425"/>
                      <a:pt x="1616544" y="859945"/>
                    </a:cubicBezTo>
                    <a:cubicBezTo>
                      <a:pt x="1617446" y="948129"/>
                      <a:pt x="1615641" y="1033607"/>
                      <a:pt x="1616543" y="1121791"/>
                    </a:cubicBezTo>
                    <a:lnTo>
                      <a:pt x="1803572" y="1121791"/>
                    </a:lnTo>
                    <a:cubicBezTo>
                      <a:pt x="1802670" y="1044769"/>
                      <a:pt x="1801769" y="956925"/>
                      <a:pt x="1800867" y="879903"/>
                    </a:cubicBezTo>
                    <a:cubicBezTo>
                      <a:pt x="1839022" y="847520"/>
                      <a:pt x="1904229" y="812431"/>
                      <a:pt x="1980258" y="744878"/>
                    </a:cubicBezTo>
                    <a:cubicBezTo>
                      <a:pt x="2008877" y="731754"/>
                      <a:pt x="2040234" y="672683"/>
                      <a:pt x="2029814" y="660295"/>
                    </a:cubicBezTo>
                    <a:cubicBezTo>
                      <a:pt x="2029555" y="534577"/>
                      <a:pt x="2029297" y="408859"/>
                      <a:pt x="2029038" y="283141"/>
                    </a:cubicBezTo>
                    <a:cubicBezTo>
                      <a:pt x="1999278" y="241659"/>
                      <a:pt x="1972225" y="227229"/>
                      <a:pt x="1920823" y="220917"/>
                    </a:cubicBezTo>
                    <a:close/>
                    <a:moveTo>
                      <a:pt x="706622" y="220242"/>
                    </a:moveTo>
                    <a:cubicBezTo>
                      <a:pt x="641035" y="234857"/>
                      <a:pt x="623382" y="256042"/>
                      <a:pt x="619452" y="302891"/>
                    </a:cubicBezTo>
                    <a:cubicBezTo>
                      <a:pt x="619182" y="420516"/>
                      <a:pt x="618911" y="513792"/>
                      <a:pt x="618641" y="631417"/>
                    </a:cubicBezTo>
                    <a:lnTo>
                      <a:pt x="809696" y="628347"/>
                    </a:lnTo>
                    <a:lnTo>
                      <a:pt x="809696" y="392077"/>
                    </a:lnTo>
                    <a:lnTo>
                      <a:pt x="1024850" y="392439"/>
                    </a:lnTo>
                    <a:lnTo>
                      <a:pt x="1024505" y="639874"/>
                    </a:lnTo>
                    <a:cubicBezTo>
                      <a:pt x="954434" y="693800"/>
                      <a:pt x="873541" y="736906"/>
                      <a:pt x="816997" y="801653"/>
                    </a:cubicBezTo>
                    <a:cubicBezTo>
                      <a:pt x="813863" y="822583"/>
                      <a:pt x="802613" y="838102"/>
                      <a:pt x="807595" y="853622"/>
                    </a:cubicBezTo>
                    <a:lnTo>
                      <a:pt x="807595" y="1120879"/>
                    </a:lnTo>
                    <a:lnTo>
                      <a:pt x="997328" y="1120879"/>
                    </a:lnTo>
                    <a:cubicBezTo>
                      <a:pt x="996426" y="1043857"/>
                      <a:pt x="998230" y="964129"/>
                      <a:pt x="997328" y="887107"/>
                    </a:cubicBezTo>
                    <a:cubicBezTo>
                      <a:pt x="1032777" y="838492"/>
                      <a:pt x="1097985" y="811519"/>
                      <a:pt x="1174014" y="743966"/>
                    </a:cubicBezTo>
                    <a:cubicBezTo>
                      <a:pt x="1202633" y="730842"/>
                      <a:pt x="1233990" y="671771"/>
                      <a:pt x="1223570" y="659383"/>
                    </a:cubicBezTo>
                    <a:cubicBezTo>
                      <a:pt x="1223311" y="533665"/>
                      <a:pt x="1223053" y="407947"/>
                      <a:pt x="1222794" y="282229"/>
                    </a:cubicBezTo>
                    <a:cubicBezTo>
                      <a:pt x="1193034" y="240747"/>
                      <a:pt x="1168687" y="229023"/>
                      <a:pt x="1117285" y="222711"/>
                    </a:cubicBezTo>
                    <a:close/>
                    <a:moveTo>
                      <a:pt x="4101" y="0"/>
                    </a:moveTo>
                    <a:lnTo>
                      <a:pt x="2118944" y="0"/>
                    </a:lnTo>
                    <a:lnTo>
                      <a:pt x="2125967" y="0"/>
                    </a:lnTo>
                    <a:lnTo>
                      <a:pt x="2594701" y="0"/>
                    </a:lnTo>
                    <a:lnTo>
                      <a:pt x="2594701" y="401128"/>
                    </a:lnTo>
                    <a:lnTo>
                      <a:pt x="2125967" y="401128"/>
                    </a:lnTo>
                    <a:lnTo>
                      <a:pt x="2125967" y="1653856"/>
                    </a:lnTo>
                    <a:lnTo>
                      <a:pt x="1174991" y="1656584"/>
                    </a:lnTo>
                    <a:cubicBezTo>
                      <a:pt x="1219187" y="1887323"/>
                      <a:pt x="1208519" y="2195785"/>
                      <a:pt x="704075" y="2563684"/>
                    </a:cubicBezTo>
                    <a:cubicBezTo>
                      <a:pt x="729841" y="2049749"/>
                      <a:pt x="475573" y="1794846"/>
                      <a:pt x="155671" y="1688711"/>
                    </a:cubicBezTo>
                    <a:lnTo>
                      <a:pt x="0" y="1629253"/>
                    </a:lnTo>
                    <a:close/>
                  </a:path>
                </a:pathLst>
              </a:custGeom>
              <a:grpFill/>
              <a:ln w="12700" cap="flat" cmpd="sng" algn="ctr">
                <a:noFill/>
                <a:prstDash val="solid"/>
                <a:miter lim="800000"/>
              </a:ln>
              <a:effectLst/>
            </p:spPr>
            <p:txBody>
              <a:bodyPr rtlCol="0" anchor="ctr"/>
              <a:lstStyle/>
              <a:p>
                <a:pPr algn="ctr">
                  <a:defRPr/>
                </a:pPr>
                <a:endParaRPr lang="en-US" sz="1599" kern="0" dirty="0">
                  <a:solidFill>
                    <a:schemeClr val="tx2">
                      <a:lumMod val="75000"/>
                    </a:schemeClr>
                  </a:solidFill>
                  <a:latin typeface="Century Gothic" panose="020B0502020202020204" pitchFamily="34" charset="0"/>
                </a:endParaRPr>
              </a:p>
            </p:txBody>
          </p:sp>
          <p:sp>
            <p:nvSpPr>
              <p:cNvPr id="20" name="Oval 19"/>
              <p:cNvSpPr/>
              <p:nvPr/>
            </p:nvSpPr>
            <p:spPr>
              <a:xfrm>
                <a:off x="8171167" y="3561801"/>
                <a:ext cx="271149" cy="271146"/>
              </a:xfrm>
              <a:prstGeom prst="ellipse">
                <a:avLst/>
              </a:prstGeom>
              <a:grpFill/>
              <a:ln w="12700" cap="flat" cmpd="sng" algn="ctr">
                <a:noFill/>
                <a:prstDash val="solid"/>
                <a:miter lim="800000"/>
              </a:ln>
              <a:effectLst/>
            </p:spPr>
            <p:txBody>
              <a:bodyPr rtlCol="0" anchor="ctr"/>
              <a:lstStyle/>
              <a:p>
                <a:pPr algn="ctr">
                  <a:defRPr/>
                </a:pPr>
                <a:endParaRPr lang="en-US" sz="1599" kern="0" dirty="0">
                  <a:solidFill>
                    <a:schemeClr val="tx2">
                      <a:lumMod val="75000"/>
                    </a:schemeClr>
                  </a:solidFill>
                  <a:latin typeface="Century Gothic" panose="020B0502020202020204" pitchFamily="34" charset="0"/>
                </a:endParaRPr>
              </a:p>
            </p:txBody>
          </p:sp>
          <p:sp>
            <p:nvSpPr>
              <p:cNvPr id="21" name="Oval 20"/>
              <p:cNvSpPr/>
              <p:nvPr/>
            </p:nvSpPr>
            <p:spPr>
              <a:xfrm>
                <a:off x="7572637" y="3429972"/>
                <a:ext cx="225479" cy="225478"/>
              </a:xfrm>
              <a:prstGeom prst="ellipse">
                <a:avLst/>
              </a:prstGeom>
              <a:grpFill/>
              <a:ln w="12700" cap="flat" cmpd="sng" algn="ctr">
                <a:noFill/>
                <a:prstDash val="solid"/>
                <a:miter lim="800000"/>
              </a:ln>
              <a:effectLst/>
            </p:spPr>
            <p:txBody>
              <a:bodyPr rtlCol="0" anchor="ctr"/>
              <a:lstStyle/>
              <a:p>
                <a:pPr algn="ctr">
                  <a:defRPr/>
                </a:pPr>
                <a:endParaRPr lang="en-US" sz="1599" kern="0" dirty="0">
                  <a:solidFill>
                    <a:schemeClr val="tx2">
                      <a:lumMod val="75000"/>
                    </a:schemeClr>
                  </a:solidFill>
                  <a:latin typeface="Century Gothic" panose="020B0502020202020204" pitchFamily="34" charset="0"/>
                </a:endParaRPr>
              </a:p>
            </p:txBody>
          </p:sp>
          <p:sp>
            <p:nvSpPr>
              <p:cNvPr id="22" name="Freeform 21"/>
              <p:cNvSpPr/>
              <p:nvPr/>
            </p:nvSpPr>
            <p:spPr>
              <a:xfrm>
                <a:off x="8154656" y="3838674"/>
                <a:ext cx="346017" cy="346284"/>
              </a:xfrm>
              <a:custGeom>
                <a:avLst/>
                <a:gdLst>
                  <a:gd name="connsiteX0" fmla="*/ 907500 w 2047863"/>
                  <a:gd name="connsiteY0" fmla="*/ 643712 h 2049463"/>
                  <a:gd name="connsiteX1" fmla="*/ 706956 w 2047863"/>
                  <a:gd name="connsiteY1" fmla="*/ 660390 h 2049463"/>
                  <a:gd name="connsiteX2" fmla="*/ 664711 w 2047863"/>
                  <a:gd name="connsiteY2" fmla="*/ 1520431 h 2049463"/>
                  <a:gd name="connsiteX3" fmla="*/ 802978 w 2047863"/>
                  <a:gd name="connsiteY3" fmla="*/ 1826413 h 2049463"/>
                  <a:gd name="connsiteX4" fmla="*/ 938089 w 2047863"/>
                  <a:gd name="connsiteY4" fmla="*/ 1512129 h 2049463"/>
                  <a:gd name="connsiteX5" fmla="*/ 907500 w 2047863"/>
                  <a:gd name="connsiteY5" fmla="*/ 643712 h 2049463"/>
                  <a:gd name="connsiteX6" fmla="*/ 978741 w 2047863"/>
                  <a:gd name="connsiteY6" fmla="*/ 275171 h 2049463"/>
                  <a:gd name="connsiteX7" fmla="*/ 941034 w 2047863"/>
                  <a:gd name="connsiteY7" fmla="*/ 293694 h 2049463"/>
                  <a:gd name="connsiteX8" fmla="*/ 658412 w 2047863"/>
                  <a:gd name="connsiteY8" fmla="*/ 341505 h 2049463"/>
                  <a:gd name="connsiteX9" fmla="*/ 805975 w 2047863"/>
                  <a:gd name="connsiteY9" fmla="*/ 614387 h 2049463"/>
                  <a:gd name="connsiteX10" fmla="*/ 978741 w 2047863"/>
                  <a:gd name="connsiteY10" fmla="*/ 275171 h 2049463"/>
                  <a:gd name="connsiteX11" fmla="*/ 1497750 w 2047863"/>
                  <a:gd name="connsiteY11" fmla="*/ 13 h 2049463"/>
                  <a:gd name="connsiteX12" fmla="*/ 2047863 w 2047863"/>
                  <a:gd name="connsiteY12" fmla="*/ 545554 h 2049463"/>
                  <a:gd name="connsiteX13" fmla="*/ 2047863 w 2047863"/>
                  <a:gd name="connsiteY13" fmla="*/ 2049463 h 2049463"/>
                  <a:gd name="connsiteX14" fmla="*/ 0 w 2047863"/>
                  <a:gd name="connsiteY14" fmla="*/ 2049463 h 2049463"/>
                  <a:gd name="connsiteX15" fmla="*/ 4572 w 2047863"/>
                  <a:gd name="connsiteY15" fmla="*/ 710146 h 2049463"/>
                  <a:gd name="connsiteX16" fmla="*/ 454101 w 2047863"/>
                  <a:gd name="connsiteY16" fmla="*/ 201181 h 2049463"/>
                  <a:gd name="connsiteX17" fmla="*/ 1497750 w 2047863"/>
                  <a:gd name="connsiteY17" fmla="*/ 13 h 20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7863" h="2049463">
                    <a:moveTo>
                      <a:pt x="907500" y="643712"/>
                    </a:moveTo>
                    <a:cubicBezTo>
                      <a:pt x="824204" y="696542"/>
                      <a:pt x="835953" y="730199"/>
                      <a:pt x="706956" y="660390"/>
                    </a:cubicBezTo>
                    <a:cubicBezTo>
                      <a:pt x="689690" y="955678"/>
                      <a:pt x="667850" y="1187542"/>
                      <a:pt x="664711" y="1520431"/>
                    </a:cubicBezTo>
                    <a:cubicBezTo>
                      <a:pt x="742569" y="1676489"/>
                      <a:pt x="736816" y="1684122"/>
                      <a:pt x="802978" y="1826413"/>
                    </a:cubicBezTo>
                    <a:cubicBezTo>
                      <a:pt x="871167" y="1663918"/>
                      <a:pt x="919560" y="1601852"/>
                      <a:pt x="938089" y="1512129"/>
                    </a:cubicBezTo>
                    <a:cubicBezTo>
                      <a:pt x="928738" y="1197420"/>
                      <a:pt x="920056" y="818906"/>
                      <a:pt x="907500" y="643712"/>
                    </a:cubicBezTo>
                    <a:close/>
                    <a:moveTo>
                      <a:pt x="978741" y="275171"/>
                    </a:moveTo>
                    <a:cubicBezTo>
                      <a:pt x="970981" y="274429"/>
                      <a:pt x="958728" y="280014"/>
                      <a:pt x="941034" y="293694"/>
                    </a:cubicBezTo>
                    <a:cubicBezTo>
                      <a:pt x="777289" y="380199"/>
                      <a:pt x="793805" y="374833"/>
                      <a:pt x="658412" y="341505"/>
                    </a:cubicBezTo>
                    <a:cubicBezTo>
                      <a:pt x="530135" y="269780"/>
                      <a:pt x="699213" y="619890"/>
                      <a:pt x="805975" y="614387"/>
                    </a:cubicBezTo>
                    <a:cubicBezTo>
                      <a:pt x="867188" y="595576"/>
                      <a:pt x="1033057" y="280363"/>
                      <a:pt x="978741" y="275171"/>
                    </a:cubicBezTo>
                    <a:close/>
                    <a:moveTo>
                      <a:pt x="1497750" y="13"/>
                    </a:moveTo>
                    <a:cubicBezTo>
                      <a:pt x="1890484" y="32017"/>
                      <a:pt x="2047863" y="244260"/>
                      <a:pt x="2047863" y="545554"/>
                    </a:cubicBezTo>
                    <a:lnTo>
                      <a:pt x="2047863" y="2049463"/>
                    </a:lnTo>
                    <a:lnTo>
                      <a:pt x="0" y="2049463"/>
                    </a:lnTo>
                    <a:lnTo>
                      <a:pt x="4572" y="710146"/>
                    </a:lnTo>
                    <a:cubicBezTo>
                      <a:pt x="4572" y="408852"/>
                      <a:pt x="143663" y="274333"/>
                      <a:pt x="454101" y="201181"/>
                    </a:cubicBezTo>
                    <a:cubicBezTo>
                      <a:pt x="801984" y="134125"/>
                      <a:pt x="1122435" y="-1511"/>
                      <a:pt x="1497750" y="13"/>
                    </a:cubicBezTo>
                    <a:close/>
                  </a:path>
                </a:pathLst>
              </a:custGeom>
              <a:grpFill/>
              <a:ln w="12700" cap="flat" cmpd="sng" algn="ctr">
                <a:noFill/>
                <a:prstDash val="solid"/>
                <a:miter lim="800000"/>
              </a:ln>
              <a:effectLst/>
            </p:spPr>
            <p:txBody>
              <a:bodyPr wrap="square" rtlCol="0" anchor="ctr">
                <a:noAutofit/>
              </a:bodyPr>
              <a:lstStyle/>
              <a:p>
                <a:pPr algn="ctr">
                  <a:defRPr/>
                </a:pPr>
                <a:endParaRPr lang="en-US" sz="1599" kern="0" dirty="0">
                  <a:solidFill>
                    <a:schemeClr val="tx2">
                      <a:lumMod val="75000"/>
                    </a:schemeClr>
                  </a:solidFill>
                  <a:latin typeface="Century Gothic" panose="020B0502020202020204" pitchFamily="34" charset="0"/>
                </a:endParaRPr>
              </a:p>
            </p:txBody>
          </p:sp>
          <p:sp>
            <p:nvSpPr>
              <p:cNvPr id="23" name="Freeform 22"/>
              <p:cNvSpPr/>
              <p:nvPr/>
            </p:nvSpPr>
            <p:spPr>
              <a:xfrm flipH="1">
                <a:off x="7520171" y="3661758"/>
                <a:ext cx="284726" cy="523995"/>
              </a:xfrm>
              <a:custGeom>
                <a:avLst/>
                <a:gdLst>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80850 w 1685118"/>
                  <a:gd name="connsiteY18" fmla="*/ 3152274 h 3157601"/>
                  <a:gd name="connsiteX19" fmla="*/ 579613 w 1685118"/>
                  <a:gd name="connsiteY19" fmla="*/ 2423713 h 3157601"/>
                  <a:gd name="connsiteX20" fmla="*/ 715042 w 1685118"/>
                  <a:gd name="connsiteY20" fmla="*/ 2427686 h 3157601"/>
                  <a:gd name="connsiteX21" fmla="*/ 722349 w 1685118"/>
                  <a:gd name="connsiteY21" fmla="*/ 3157595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80850 w 1685118"/>
                  <a:gd name="connsiteY18" fmla="*/ 3152274 h 3157601"/>
                  <a:gd name="connsiteX19" fmla="*/ 579613 w 1685118"/>
                  <a:gd name="connsiteY19" fmla="*/ 2423713 h 3157601"/>
                  <a:gd name="connsiteX20" fmla="*/ 855970 w 1685118"/>
                  <a:gd name="connsiteY20" fmla="*/ 2427687 h 3157601"/>
                  <a:gd name="connsiteX21" fmla="*/ 722349 w 1685118"/>
                  <a:gd name="connsiteY21" fmla="*/ 3157595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71687"/>
                  <a:gd name="connsiteX1" fmla="*/ 765557 w 1685118"/>
                  <a:gd name="connsiteY1" fmla="*/ 1262002 h 3171687"/>
                  <a:gd name="connsiteX2" fmla="*/ 648445 w 1685118"/>
                  <a:gd name="connsiteY2" fmla="*/ 1517994 h 3171687"/>
                  <a:gd name="connsiteX3" fmla="*/ 533764 w 1685118"/>
                  <a:gd name="connsiteY3" fmla="*/ 1255056 h 3171687"/>
                  <a:gd name="connsiteX4" fmla="*/ 571427 w 1685118"/>
                  <a:gd name="connsiteY4" fmla="*/ 555294 h 3171687"/>
                  <a:gd name="connsiteX5" fmla="*/ 736528 w 1685118"/>
                  <a:gd name="connsiteY5" fmla="*/ 542471 h 3171687"/>
                  <a:gd name="connsiteX6" fmla="*/ 810663 w 1685118"/>
                  <a:gd name="connsiteY6" fmla="*/ 218498 h 3171687"/>
                  <a:gd name="connsiteX7" fmla="*/ 638603 w 1685118"/>
                  <a:gd name="connsiteY7" fmla="*/ 516985 h 3171687"/>
                  <a:gd name="connsiteX8" fmla="*/ 526949 w 1685118"/>
                  <a:gd name="connsiteY8" fmla="*/ 277901 h 3171687"/>
                  <a:gd name="connsiteX9" fmla="*/ 777246 w 1685118"/>
                  <a:gd name="connsiteY9" fmla="*/ 238529 h 3171687"/>
                  <a:gd name="connsiteX10" fmla="*/ 810663 w 1685118"/>
                  <a:gd name="connsiteY10" fmla="*/ 218498 h 3171687"/>
                  <a:gd name="connsiteX11" fmla="*/ 1260600 w 1685118"/>
                  <a:gd name="connsiteY11" fmla="*/ 16 h 3171687"/>
                  <a:gd name="connsiteX12" fmla="*/ 333084 w 1685118"/>
                  <a:gd name="connsiteY12" fmla="*/ 194639 h 3171687"/>
                  <a:gd name="connsiteX13" fmla="*/ 0 w 1685118"/>
                  <a:gd name="connsiteY13" fmla="*/ 805914 h 3171687"/>
                  <a:gd name="connsiteX14" fmla="*/ 5170 w 1685118"/>
                  <a:gd name="connsiteY14" fmla="*/ 2254593 h 3171687"/>
                  <a:gd name="connsiteX15" fmla="*/ 259779 w 1685118"/>
                  <a:gd name="connsiteY15" fmla="*/ 2254593 h 3171687"/>
                  <a:gd name="connsiteX16" fmla="*/ 261570 w 1685118"/>
                  <a:gd name="connsiteY16" fmla="*/ 2691761 h 3171687"/>
                  <a:gd name="connsiteX17" fmla="*/ 261308 w 1685118"/>
                  <a:gd name="connsiteY17" fmla="*/ 3153515 h 3171687"/>
                  <a:gd name="connsiteX18" fmla="*/ 580850 w 1685118"/>
                  <a:gd name="connsiteY18" fmla="*/ 3152274 h 3171687"/>
                  <a:gd name="connsiteX19" fmla="*/ 579613 w 1685118"/>
                  <a:gd name="connsiteY19" fmla="*/ 2423713 h 3171687"/>
                  <a:gd name="connsiteX20" fmla="*/ 855970 w 1685118"/>
                  <a:gd name="connsiteY20" fmla="*/ 2427687 h 3171687"/>
                  <a:gd name="connsiteX21" fmla="*/ 933750 w 1685118"/>
                  <a:gd name="connsiteY21" fmla="*/ 3171687 h 3171687"/>
                  <a:gd name="connsiteX22" fmla="*/ 1329837 w 1685118"/>
                  <a:gd name="connsiteY22" fmla="*/ 3157601 h 3171687"/>
                  <a:gd name="connsiteX23" fmla="*/ 1331414 w 1685118"/>
                  <a:gd name="connsiteY23" fmla="*/ 2254593 h 3171687"/>
                  <a:gd name="connsiteX24" fmla="*/ 1685118 w 1685118"/>
                  <a:gd name="connsiteY24" fmla="*/ 2254593 h 3171687"/>
                  <a:gd name="connsiteX25" fmla="*/ 1685118 w 1685118"/>
                  <a:gd name="connsiteY25" fmla="*/ 632891 h 3171687"/>
                  <a:gd name="connsiteX26" fmla="*/ 1260600 w 1685118"/>
                  <a:gd name="connsiteY26" fmla="*/ 16 h 3171687"/>
                  <a:gd name="connsiteX0" fmla="*/ 736528 w 1685118"/>
                  <a:gd name="connsiteY0" fmla="*/ 542471 h 3171687"/>
                  <a:gd name="connsiteX1" fmla="*/ 765557 w 1685118"/>
                  <a:gd name="connsiteY1" fmla="*/ 1262002 h 3171687"/>
                  <a:gd name="connsiteX2" fmla="*/ 648445 w 1685118"/>
                  <a:gd name="connsiteY2" fmla="*/ 1517994 h 3171687"/>
                  <a:gd name="connsiteX3" fmla="*/ 533764 w 1685118"/>
                  <a:gd name="connsiteY3" fmla="*/ 1255056 h 3171687"/>
                  <a:gd name="connsiteX4" fmla="*/ 571427 w 1685118"/>
                  <a:gd name="connsiteY4" fmla="*/ 555294 h 3171687"/>
                  <a:gd name="connsiteX5" fmla="*/ 736528 w 1685118"/>
                  <a:gd name="connsiteY5" fmla="*/ 542471 h 3171687"/>
                  <a:gd name="connsiteX6" fmla="*/ 810663 w 1685118"/>
                  <a:gd name="connsiteY6" fmla="*/ 218498 h 3171687"/>
                  <a:gd name="connsiteX7" fmla="*/ 638603 w 1685118"/>
                  <a:gd name="connsiteY7" fmla="*/ 516985 h 3171687"/>
                  <a:gd name="connsiteX8" fmla="*/ 526949 w 1685118"/>
                  <a:gd name="connsiteY8" fmla="*/ 277901 h 3171687"/>
                  <a:gd name="connsiteX9" fmla="*/ 777246 w 1685118"/>
                  <a:gd name="connsiteY9" fmla="*/ 238529 h 3171687"/>
                  <a:gd name="connsiteX10" fmla="*/ 810663 w 1685118"/>
                  <a:gd name="connsiteY10" fmla="*/ 218498 h 3171687"/>
                  <a:gd name="connsiteX11" fmla="*/ 1260600 w 1685118"/>
                  <a:gd name="connsiteY11" fmla="*/ 16 h 3171687"/>
                  <a:gd name="connsiteX12" fmla="*/ 333084 w 1685118"/>
                  <a:gd name="connsiteY12" fmla="*/ 194639 h 3171687"/>
                  <a:gd name="connsiteX13" fmla="*/ 0 w 1685118"/>
                  <a:gd name="connsiteY13" fmla="*/ 805914 h 3171687"/>
                  <a:gd name="connsiteX14" fmla="*/ 5170 w 1685118"/>
                  <a:gd name="connsiteY14" fmla="*/ 2254593 h 3171687"/>
                  <a:gd name="connsiteX15" fmla="*/ 259779 w 1685118"/>
                  <a:gd name="connsiteY15" fmla="*/ 2254593 h 3171687"/>
                  <a:gd name="connsiteX16" fmla="*/ 261570 w 1685118"/>
                  <a:gd name="connsiteY16" fmla="*/ 2691761 h 3171687"/>
                  <a:gd name="connsiteX17" fmla="*/ 261308 w 1685118"/>
                  <a:gd name="connsiteY17" fmla="*/ 3153515 h 3171687"/>
                  <a:gd name="connsiteX18" fmla="*/ 580850 w 1685118"/>
                  <a:gd name="connsiteY18" fmla="*/ 3152274 h 3171687"/>
                  <a:gd name="connsiteX19" fmla="*/ 579613 w 1685118"/>
                  <a:gd name="connsiteY19" fmla="*/ 2423713 h 3171687"/>
                  <a:gd name="connsiteX20" fmla="*/ 855970 w 1685118"/>
                  <a:gd name="connsiteY20" fmla="*/ 2427687 h 3171687"/>
                  <a:gd name="connsiteX21" fmla="*/ 835096 w 1685118"/>
                  <a:gd name="connsiteY21" fmla="*/ 3171687 h 3171687"/>
                  <a:gd name="connsiteX22" fmla="*/ 1329837 w 1685118"/>
                  <a:gd name="connsiteY22" fmla="*/ 3157601 h 3171687"/>
                  <a:gd name="connsiteX23" fmla="*/ 1331414 w 1685118"/>
                  <a:gd name="connsiteY23" fmla="*/ 2254593 h 3171687"/>
                  <a:gd name="connsiteX24" fmla="*/ 1685118 w 1685118"/>
                  <a:gd name="connsiteY24" fmla="*/ 2254593 h 3171687"/>
                  <a:gd name="connsiteX25" fmla="*/ 1685118 w 1685118"/>
                  <a:gd name="connsiteY25" fmla="*/ 632891 h 3171687"/>
                  <a:gd name="connsiteX26" fmla="*/ 1260600 w 1685118"/>
                  <a:gd name="connsiteY26" fmla="*/ 16 h 3171687"/>
                  <a:gd name="connsiteX0" fmla="*/ 736528 w 1685118"/>
                  <a:gd name="connsiteY0" fmla="*/ 542471 h 3171687"/>
                  <a:gd name="connsiteX1" fmla="*/ 765557 w 1685118"/>
                  <a:gd name="connsiteY1" fmla="*/ 1262002 h 3171687"/>
                  <a:gd name="connsiteX2" fmla="*/ 648445 w 1685118"/>
                  <a:gd name="connsiteY2" fmla="*/ 1517994 h 3171687"/>
                  <a:gd name="connsiteX3" fmla="*/ 533764 w 1685118"/>
                  <a:gd name="connsiteY3" fmla="*/ 1255056 h 3171687"/>
                  <a:gd name="connsiteX4" fmla="*/ 571427 w 1685118"/>
                  <a:gd name="connsiteY4" fmla="*/ 555294 h 3171687"/>
                  <a:gd name="connsiteX5" fmla="*/ 736528 w 1685118"/>
                  <a:gd name="connsiteY5" fmla="*/ 542471 h 3171687"/>
                  <a:gd name="connsiteX6" fmla="*/ 810663 w 1685118"/>
                  <a:gd name="connsiteY6" fmla="*/ 218498 h 3171687"/>
                  <a:gd name="connsiteX7" fmla="*/ 638603 w 1685118"/>
                  <a:gd name="connsiteY7" fmla="*/ 516985 h 3171687"/>
                  <a:gd name="connsiteX8" fmla="*/ 526949 w 1685118"/>
                  <a:gd name="connsiteY8" fmla="*/ 277901 h 3171687"/>
                  <a:gd name="connsiteX9" fmla="*/ 777246 w 1685118"/>
                  <a:gd name="connsiteY9" fmla="*/ 238529 h 3171687"/>
                  <a:gd name="connsiteX10" fmla="*/ 810663 w 1685118"/>
                  <a:gd name="connsiteY10" fmla="*/ 218498 h 3171687"/>
                  <a:gd name="connsiteX11" fmla="*/ 1260600 w 1685118"/>
                  <a:gd name="connsiteY11" fmla="*/ 16 h 3171687"/>
                  <a:gd name="connsiteX12" fmla="*/ 333084 w 1685118"/>
                  <a:gd name="connsiteY12" fmla="*/ 194639 h 3171687"/>
                  <a:gd name="connsiteX13" fmla="*/ 0 w 1685118"/>
                  <a:gd name="connsiteY13" fmla="*/ 805914 h 3171687"/>
                  <a:gd name="connsiteX14" fmla="*/ 5170 w 1685118"/>
                  <a:gd name="connsiteY14" fmla="*/ 2254593 h 3171687"/>
                  <a:gd name="connsiteX15" fmla="*/ 259779 w 1685118"/>
                  <a:gd name="connsiteY15" fmla="*/ 2254593 h 3171687"/>
                  <a:gd name="connsiteX16" fmla="*/ 261570 w 1685118"/>
                  <a:gd name="connsiteY16" fmla="*/ 2691761 h 3171687"/>
                  <a:gd name="connsiteX17" fmla="*/ 261308 w 1685118"/>
                  <a:gd name="connsiteY17" fmla="*/ 3153515 h 3171687"/>
                  <a:gd name="connsiteX18" fmla="*/ 580850 w 1685118"/>
                  <a:gd name="connsiteY18" fmla="*/ 3152274 h 3171687"/>
                  <a:gd name="connsiteX19" fmla="*/ 579613 w 1685118"/>
                  <a:gd name="connsiteY19" fmla="*/ 2423713 h 3171687"/>
                  <a:gd name="connsiteX20" fmla="*/ 898245 w 1685118"/>
                  <a:gd name="connsiteY20" fmla="*/ 2427687 h 3171687"/>
                  <a:gd name="connsiteX21" fmla="*/ 835096 w 1685118"/>
                  <a:gd name="connsiteY21" fmla="*/ 3171687 h 3171687"/>
                  <a:gd name="connsiteX22" fmla="*/ 1329837 w 1685118"/>
                  <a:gd name="connsiteY22" fmla="*/ 3157601 h 3171687"/>
                  <a:gd name="connsiteX23" fmla="*/ 1331414 w 1685118"/>
                  <a:gd name="connsiteY23" fmla="*/ 2254593 h 3171687"/>
                  <a:gd name="connsiteX24" fmla="*/ 1685118 w 1685118"/>
                  <a:gd name="connsiteY24" fmla="*/ 2254593 h 3171687"/>
                  <a:gd name="connsiteX25" fmla="*/ 1685118 w 1685118"/>
                  <a:gd name="connsiteY25" fmla="*/ 632891 h 3171687"/>
                  <a:gd name="connsiteX26" fmla="*/ 1260600 w 1685118"/>
                  <a:gd name="connsiteY26" fmla="*/ 16 h 3171687"/>
                  <a:gd name="connsiteX0" fmla="*/ 736528 w 1685118"/>
                  <a:gd name="connsiteY0" fmla="*/ 542471 h 3171687"/>
                  <a:gd name="connsiteX1" fmla="*/ 765557 w 1685118"/>
                  <a:gd name="connsiteY1" fmla="*/ 1262002 h 3171687"/>
                  <a:gd name="connsiteX2" fmla="*/ 648445 w 1685118"/>
                  <a:gd name="connsiteY2" fmla="*/ 1517994 h 3171687"/>
                  <a:gd name="connsiteX3" fmla="*/ 533764 w 1685118"/>
                  <a:gd name="connsiteY3" fmla="*/ 1255056 h 3171687"/>
                  <a:gd name="connsiteX4" fmla="*/ 571427 w 1685118"/>
                  <a:gd name="connsiteY4" fmla="*/ 555294 h 3171687"/>
                  <a:gd name="connsiteX5" fmla="*/ 736528 w 1685118"/>
                  <a:gd name="connsiteY5" fmla="*/ 542471 h 3171687"/>
                  <a:gd name="connsiteX6" fmla="*/ 810663 w 1685118"/>
                  <a:gd name="connsiteY6" fmla="*/ 218498 h 3171687"/>
                  <a:gd name="connsiteX7" fmla="*/ 638603 w 1685118"/>
                  <a:gd name="connsiteY7" fmla="*/ 516985 h 3171687"/>
                  <a:gd name="connsiteX8" fmla="*/ 526949 w 1685118"/>
                  <a:gd name="connsiteY8" fmla="*/ 277901 h 3171687"/>
                  <a:gd name="connsiteX9" fmla="*/ 777246 w 1685118"/>
                  <a:gd name="connsiteY9" fmla="*/ 238529 h 3171687"/>
                  <a:gd name="connsiteX10" fmla="*/ 810663 w 1685118"/>
                  <a:gd name="connsiteY10" fmla="*/ 218498 h 3171687"/>
                  <a:gd name="connsiteX11" fmla="*/ 1260600 w 1685118"/>
                  <a:gd name="connsiteY11" fmla="*/ 16 h 3171687"/>
                  <a:gd name="connsiteX12" fmla="*/ 333084 w 1685118"/>
                  <a:gd name="connsiteY12" fmla="*/ 194639 h 3171687"/>
                  <a:gd name="connsiteX13" fmla="*/ 0 w 1685118"/>
                  <a:gd name="connsiteY13" fmla="*/ 805914 h 3171687"/>
                  <a:gd name="connsiteX14" fmla="*/ 5170 w 1685118"/>
                  <a:gd name="connsiteY14" fmla="*/ 2254593 h 3171687"/>
                  <a:gd name="connsiteX15" fmla="*/ 259779 w 1685118"/>
                  <a:gd name="connsiteY15" fmla="*/ 2254593 h 3171687"/>
                  <a:gd name="connsiteX16" fmla="*/ 261570 w 1685118"/>
                  <a:gd name="connsiteY16" fmla="*/ 2691761 h 3171687"/>
                  <a:gd name="connsiteX17" fmla="*/ 261308 w 1685118"/>
                  <a:gd name="connsiteY17" fmla="*/ 3153515 h 3171687"/>
                  <a:gd name="connsiteX18" fmla="*/ 580850 w 1685118"/>
                  <a:gd name="connsiteY18" fmla="*/ 3152274 h 3171687"/>
                  <a:gd name="connsiteX19" fmla="*/ 579613 w 1685118"/>
                  <a:gd name="connsiteY19" fmla="*/ 2423713 h 3171687"/>
                  <a:gd name="connsiteX20" fmla="*/ 841872 w 1685118"/>
                  <a:gd name="connsiteY20" fmla="*/ 2441785 h 3171687"/>
                  <a:gd name="connsiteX21" fmla="*/ 835096 w 1685118"/>
                  <a:gd name="connsiteY21" fmla="*/ 3171687 h 3171687"/>
                  <a:gd name="connsiteX22" fmla="*/ 1329837 w 1685118"/>
                  <a:gd name="connsiteY22" fmla="*/ 3157601 h 3171687"/>
                  <a:gd name="connsiteX23" fmla="*/ 1331414 w 1685118"/>
                  <a:gd name="connsiteY23" fmla="*/ 2254593 h 3171687"/>
                  <a:gd name="connsiteX24" fmla="*/ 1685118 w 1685118"/>
                  <a:gd name="connsiteY24" fmla="*/ 2254593 h 3171687"/>
                  <a:gd name="connsiteX25" fmla="*/ 1685118 w 1685118"/>
                  <a:gd name="connsiteY25" fmla="*/ 632891 h 3171687"/>
                  <a:gd name="connsiteX26" fmla="*/ 1260600 w 1685118"/>
                  <a:gd name="connsiteY26" fmla="*/ 16 h 3171687"/>
                  <a:gd name="connsiteX0" fmla="*/ 736528 w 1685118"/>
                  <a:gd name="connsiteY0" fmla="*/ 542471 h 3171687"/>
                  <a:gd name="connsiteX1" fmla="*/ 765557 w 1685118"/>
                  <a:gd name="connsiteY1" fmla="*/ 1262002 h 3171687"/>
                  <a:gd name="connsiteX2" fmla="*/ 648445 w 1685118"/>
                  <a:gd name="connsiteY2" fmla="*/ 1517994 h 3171687"/>
                  <a:gd name="connsiteX3" fmla="*/ 533764 w 1685118"/>
                  <a:gd name="connsiteY3" fmla="*/ 1255056 h 3171687"/>
                  <a:gd name="connsiteX4" fmla="*/ 571427 w 1685118"/>
                  <a:gd name="connsiteY4" fmla="*/ 555294 h 3171687"/>
                  <a:gd name="connsiteX5" fmla="*/ 736528 w 1685118"/>
                  <a:gd name="connsiteY5" fmla="*/ 542471 h 3171687"/>
                  <a:gd name="connsiteX6" fmla="*/ 810663 w 1685118"/>
                  <a:gd name="connsiteY6" fmla="*/ 218498 h 3171687"/>
                  <a:gd name="connsiteX7" fmla="*/ 638603 w 1685118"/>
                  <a:gd name="connsiteY7" fmla="*/ 516985 h 3171687"/>
                  <a:gd name="connsiteX8" fmla="*/ 526949 w 1685118"/>
                  <a:gd name="connsiteY8" fmla="*/ 277901 h 3171687"/>
                  <a:gd name="connsiteX9" fmla="*/ 777246 w 1685118"/>
                  <a:gd name="connsiteY9" fmla="*/ 238529 h 3171687"/>
                  <a:gd name="connsiteX10" fmla="*/ 810663 w 1685118"/>
                  <a:gd name="connsiteY10" fmla="*/ 218498 h 3171687"/>
                  <a:gd name="connsiteX11" fmla="*/ 1260600 w 1685118"/>
                  <a:gd name="connsiteY11" fmla="*/ 16 h 3171687"/>
                  <a:gd name="connsiteX12" fmla="*/ 333084 w 1685118"/>
                  <a:gd name="connsiteY12" fmla="*/ 194639 h 3171687"/>
                  <a:gd name="connsiteX13" fmla="*/ 0 w 1685118"/>
                  <a:gd name="connsiteY13" fmla="*/ 805914 h 3171687"/>
                  <a:gd name="connsiteX14" fmla="*/ 5170 w 1685118"/>
                  <a:gd name="connsiteY14" fmla="*/ 2254593 h 3171687"/>
                  <a:gd name="connsiteX15" fmla="*/ 259779 w 1685118"/>
                  <a:gd name="connsiteY15" fmla="*/ 2254593 h 3171687"/>
                  <a:gd name="connsiteX16" fmla="*/ 261570 w 1685118"/>
                  <a:gd name="connsiteY16" fmla="*/ 2691761 h 3171687"/>
                  <a:gd name="connsiteX17" fmla="*/ 261308 w 1685118"/>
                  <a:gd name="connsiteY17" fmla="*/ 3153515 h 3171687"/>
                  <a:gd name="connsiteX18" fmla="*/ 580850 w 1685118"/>
                  <a:gd name="connsiteY18" fmla="*/ 3152274 h 3171687"/>
                  <a:gd name="connsiteX19" fmla="*/ 579613 w 1685118"/>
                  <a:gd name="connsiteY19" fmla="*/ 2423713 h 3171687"/>
                  <a:gd name="connsiteX20" fmla="*/ 841872 w 1685118"/>
                  <a:gd name="connsiteY20" fmla="*/ 2441785 h 3171687"/>
                  <a:gd name="connsiteX21" fmla="*/ 835096 w 1685118"/>
                  <a:gd name="connsiteY21" fmla="*/ 3171687 h 3171687"/>
                  <a:gd name="connsiteX22" fmla="*/ 1329837 w 1685118"/>
                  <a:gd name="connsiteY22" fmla="*/ 3157601 h 3171687"/>
                  <a:gd name="connsiteX23" fmla="*/ 1331414 w 1685118"/>
                  <a:gd name="connsiteY23" fmla="*/ 2254593 h 3171687"/>
                  <a:gd name="connsiteX24" fmla="*/ 1685118 w 1685118"/>
                  <a:gd name="connsiteY24" fmla="*/ 2254593 h 3171687"/>
                  <a:gd name="connsiteX25" fmla="*/ 1685118 w 1685118"/>
                  <a:gd name="connsiteY25" fmla="*/ 632891 h 3171687"/>
                  <a:gd name="connsiteX26" fmla="*/ 1260600 w 1685118"/>
                  <a:gd name="connsiteY26" fmla="*/ 16 h 3171687"/>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80850 w 1685118"/>
                  <a:gd name="connsiteY18" fmla="*/ 3152274 h 3157601"/>
                  <a:gd name="connsiteX19" fmla="*/ 579613 w 1685118"/>
                  <a:gd name="connsiteY19" fmla="*/ 2423713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80850 w 1685118"/>
                  <a:gd name="connsiteY18" fmla="*/ 3152274 h 3157601"/>
                  <a:gd name="connsiteX19" fmla="*/ 607799 w 1685118"/>
                  <a:gd name="connsiteY19" fmla="*/ 2423716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94944 w 1685118"/>
                  <a:gd name="connsiteY18" fmla="*/ 3152274 h 3157601"/>
                  <a:gd name="connsiteX19" fmla="*/ 607799 w 1685118"/>
                  <a:gd name="connsiteY19" fmla="*/ 2423716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594944 w 1685118"/>
                  <a:gd name="connsiteY18" fmla="*/ 3152274 h 3157601"/>
                  <a:gd name="connsiteX19" fmla="*/ 607799 w 1685118"/>
                  <a:gd name="connsiteY19" fmla="*/ 2437807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609036 w 1685118"/>
                  <a:gd name="connsiteY18" fmla="*/ 3138183 h 3157601"/>
                  <a:gd name="connsiteX19" fmla="*/ 607799 w 1685118"/>
                  <a:gd name="connsiteY19" fmla="*/ 2437807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7601"/>
                  <a:gd name="connsiteX1" fmla="*/ 765557 w 1685118"/>
                  <a:gd name="connsiteY1" fmla="*/ 1262002 h 3157601"/>
                  <a:gd name="connsiteX2" fmla="*/ 648445 w 1685118"/>
                  <a:gd name="connsiteY2" fmla="*/ 1517994 h 3157601"/>
                  <a:gd name="connsiteX3" fmla="*/ 533764 w 1685118"/>
                  <a:gd name="connsiteY3" fmla="*/ 1255056 h 3157601"/>
                  <a:gd name="connsiteX4" fmla="*/ 571427 w 1685118"/>
                  <a:gd name="connsiteY4" fmla="*/ 555294 h 3157601"/>
                  <a:gd name="connsiteX5" fmla="*/ 736528 w 1685118"/>
                  <a:gd name="connsiteY5" fmla="*/ 542471 h 3157601"/>
                  <a:gd name="connsiteX6" fmla="*/ 810663 w 1685118"/>
                  <a:gd name="connsiteY6" fmla="*/ 218498 h 3157601"/>
                  <a:gd name="connsiteX7" fmla="*/ 638603 w 1685118"/>
                  <a:gd name="connsiteY7" fmla="*/ 516985 h 3157601"/>
                  <a:gd name="connsiteX8" fmla="*/ 526949 w 1685118"/>
                  <a:gd name="connsiteY8" fmla="*/ 277901 h 3157601"/>
                  <a:gd name="connsiteX9" fmla="*/ 777246 w 1685118"/>
                  <a:gd name="connsiteY9" fmla="*/ 238529 h 3157601"/>
                  <a:gd name="connsiteX10" fmla="*/ 810663 w 1685118"/>
                  <a:gd name="connsiteY10" fmla="*/ 218498 h 3157601"/>
                  <a:gd name="connsiteX11" fmla="*/ 1260600 w 1685118"/>
                  <a:gd name="connsiteY11" fmla="*/ 16 h 3157601"/>
                  <a:gd name="connsiteX12" fmla="*/ 333084 w 1685118"/>
                  <a:gd name="connsiteY12" fmla="*/ 194639 h 3157601"/>
                  <a:gd name="connsiteX13" fmla="*/ 0 w 1685118"/>
                  <a:gd name="connsiteY13" fmla="*/ 805914 h 3157601"/>
                  <a:gd name="connsiteX14" fmla="*/ 5170 w 1685118"/>
                  <a:gd name="connsiteY14" fmla="*/ 2254593 h 3157601"/>
                  <a:gd name="connsiteX15" fmla="*/ 259779 w 1685118"/>
                  <a:gd name="connsiteY15" fmla="*/ 2254593 h 3157601"/>
                  <a:gd name="connsiteX16" fmla="*/ 261570 w 1685118"/>
                  <a:gd name="connsiteY16" fmla="*/ 2691761 h 3157601"/>
                  <a:gd name="connsiteX17" fmla="*/ 261308 w 1685118"/>
                  <a:gd name="connsiteY17" fmla="*/ 3153515 h 3157601"/>
                  <a:gd name="connsiteX18" fmla="*/ 609036 w 1685118"/>
                  <a:gd name="connsiteY18" fmla="*/ 3138183 h 3157601"/>
                  <a:gd name="connsiteX19" fmla="*/ 607799 w 1685118"/>
                  <a:gd name="connsiteY19" fmla="*/ 2437807 h 3157601"/>
                  <a:gd name="connsiteX20" fmla="*/ 841872 w 1685118"/>
                  <a:gd name="connsiteY20" fmla="*/ 2441785 h 3157601"/>
                  <a:gd name="connsiteX21" fmla="*/ 849188 w 1685118"/>
                  <a:gd name="connsiteY21" fmla="*/ 3143503 h 3157601"/>
                  <a:gd name="connsiteX22" fmla="*/ 1329837 w 1685118"/>
                  <a:gd name="connsiteY22" fmla="*/ 3157601 h 3157601"/>
                  <a:gd name="connsiteX23" fmla="*/ 1331414 w 1685118"/>
                  <a:gd name="connsiteY23" fmla="*/ 2254593 h 3157601"/>
                  <a:gd name="connsiteX24" fmla="*/ 1685118 w 1685118"/>
                  <a:gd name="connsiteY24" fmla="*/ 2254593 h 3157601"/>
                  <a:gd name="connsiteX25" fmla="*/ 1685118 w 1685118"/>
                  <a:gd name="connsiteY25" fmla="*/ 632891 h 3157601"/>
                  <a:gd name="connsiteX26" fmla="*/ 1260600 w 1685118"/>
                  <a:gd name="connsiteY26" fmla="*/ 16 h 3157601"/>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09036 w 1685118"/>
                  <a:gd name="connsiteY18" fmla="*/ 3138183 h 3153517"/>
                  <a:gd name="connsiteX19" fmla="*/ 607799 w 1685118"/>
                  <a:gd name="connsiteY19" fmla="*/ 2437807 h 3153517"/>
                  <a:gd name="connsiteX20" fmla="*/ 841872 w 1685118"/>
                  <a:gd name="connsiteY20" fmla="*/ 2441785 h 3153517"/>
                  <a:gd name="connsiteX21" fmla="*/ 849188 w 1685118"/>
                  <a:gd name="connsiteY21" fmla="*/ 3143503 h 3153517"/>
                  <a:gd name="connsiteX22" fmla="*/ 1315743 w 1685118"/>
                  <a:gd name="connsiteY22" fmla="*/ 3129412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09036 w 1685118"/>
                  <a:gd name="connsiteY18" fmla="*/ 3138183 h 3153517"/>
                  <a:gd name="connsiteX19" fmla="*/ 607799 w 1685118"/>
                  <a:gd name="connsiteY19" fmla="*/ 2437807 h 3153517"/>
                  <a:gd name="connsiteX20" fmla="*/ 841872 w 1685118"/>
                  <a:gd name="connsiteY20" fmla="*/ 2441785 h 3153517"/>
                  <a:gd name="connsiteX21" fmla="*/ 835096 w 1685118"/>
                  <a:gd name="connsiteY21" fmla="*/ 3129411 h 3153517"/>
                  <a:gd name="connsiteX22" fmla="*/ 1315743 w 1685118"/>
                  <a:gd name="connsiteY22" fmla="*/ 3129412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09036 w 1685118"/>
                  <a:gd name="connsiteY18" fmla="*/ 3138183 h 3153517"/>
                  <a:gd name="connsiteX19" fmla="*/ 607799 w 1685118"/>
                  <a:gd name="connsiteY19" fmla="*/ 2437807 h 3153517"/>
                  <a:gd name="connsiteX20" fmla="*/ 841872 w 1685118"/>
                  <a:gd name="connsiteY20" fmla="*/ 2441785 h 3153517"/>
                  <a:gd name="connsiteX21" fmla="*/ 835096 w 1685118"/>
                  <a:gd name="connsiteY21" fmla="*/ 3129411 h 3153517"/>
                  <a:gd name="connsiteX22" fmla="*/ 1329835 w 1685118"/>
                  <a:gd name="connsiteY22" fmla="*/ 3129411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09036 w 1685118"/>
                  <a:gd name="connsiteY18" fmla="*/ 3138183 h 3153517"/>
                  <a:gd name="connsiteX19" fmla="*/ 607799 w 1685118"/>
                  <a:gd name="connsiteY19" fmla="*/ 2437807 h 3153517"/>
                  <a:gd name="connsiteX20" fmla="*/ 841872 w 1685118"/>
                  <a:gd name="connsiteY20" fmla="*/ 2441785 h 3153517"/>
                  <a:gd name="connsiteX21" fmla="*/ 849188 w 1685118"/>
                  <a:gd name="connsiteY21" fmla="*/ 3129411 h 3153517"/>
                  <a:gd name="connsiteX22" fmla="*/ 1329835 w 1685118"/>
                  <a:gd name="connsiteY22" fmla="*/ 3129411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09036 w 1685118"/>
                  <a:gd name="connsiteY18" fmla="*/ 3138183 h 3153517"/>
                  <a:gd name="connsiteX19" fmla="*/ 635982 w 1685118"/>
                  <a:gd name="connsiteY19" fmla="*/ 2437807 h 3153517"/>
                  <a:gd name="connsiteX20" fmla="*/ 841872 w 1685118"/>
                  <a:gd name="connsiteY20" fmla="*/ 2441785 h 3153517"/>
                  <a:gd name="connsiteX21" fmla="*/ 849188 w 1685118"/>
                  <a:gd name="connsiteY21" fmla="*/ 3129411 h 3153517"/>
                  <a:gd name="connsiteX22" fmla="*/ 1329835 w 1685118"/>
                  <a:gd name="connsiteY22" fmla="*/ 3129411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53517"/>
                  <a:gd name="connsiteX1" fmla="*/ 765557 w 1685118"/>
                  <a:gd name="connsiteY1" fmla="*/ 1262002 h 3153517"/>
                  <a:gd name="connsiteX2" fmla="*/ 648445 w 1685118"/>
                  <a:gd name="connsiteY2" fmla="*/ 1517994 h 3153517"/>
                  <a:gd name="connsiteX3" fmla="*/ 533764 w 1685118"/>
                  <a:gd name="connsiteY3" fmla="*/ 1255056 h 3153517"/>
                  <a:gd name="connsiteX4" fmla="*/ 571427 w 1685118"/>
                  <a:gd name="connsiteY4" fmla="*/ 555294 h 3153517"/>
                  <a:gd name="connsiteX5" fmla="*/ 736528 w 1685118"/>
                  <a:gd name="connsiteY5" fmla="*/ 542471 h 3153517"/>
                  <a:gd name="connsiteX6" fmla="*/ 810663 w 1685118"/>
                  <a:gd name="connsiteY6" fmla="*/ 218498 h 3153517"/>
                  <a:gd name="connsiteX7" fmla="*/ 638603 w 1685118"/>
                  <a:gd name="connsiteY7" fmla="*/ 516985 h 3153517"/>
                  <a:gd name="connsiteX8" fmla="*/ 526949 w 1685118"/>
                  <a:gd name="connsiteY8" fmla="*/ 277901 h 3153517"/>
                  <a:gd name="connsiteX9" fmla="*/ 777246 w 1685118"/>
                  <a:gd name="connsiteY9" fmla="*/ 238529 h 3153517"/>
                  <a:gd name="connsiteX10" fmla="*/ 810663 w 1685118"/>
                  <a:gd name="connsiteY10" fmla="*/ 218498 h 3153517"/>
                  <a:gd name="connsiteX11" fmla="*/ 1260600 w 1685118"/>
                  <a:gd name="connsiteY11" fmla="*/ 16 h 3153517"/>
                  <a:gd name="connsiteX12" fmla="*/ 333084 w 1685118"/>
                  <a:gd name="connsiteY12" fmla="*/ 194639 h 3153517"/>
                  <a:gd name="connsiteX13" fmla="*/ 0 w 1685118"/>
                  <a:gd name="connsiteY13" fmla="*/ 805914 h 3153517"/>
                  <a:gd name="connsiteX14" fmla="*/ 5170 w 1685118"/>
                  <a:gd name="connsiteY14" fmla="*/ 2254593 h 3153517"/>
                  <a:gd name="connsiteX15" fmla="*/ 259779 w 1685118"/>
                  <a:gd name="connsiteY15" fmla="*/ 2254593 h 3153517"/>
                  <a:gd name="connsiteX16" fmla="*/ 261570 w 1685118"/>
                  <a:gd name="connsiteY16" fmla="*/ 2691761 h 3153517"/>
                  <a:gd name="connsiteX17" fmla="*/ 261308 w 1685118"/>
                  <a:gd name="connsiteY17" fmla="*/ 3153515 h 3153517"/>
                  <a:gd name="connsiteX18" fmla="*/ 637225 w 1685118"/>
                  <a:gd name="connsiteY18" fmla="*/ 3124091 h 3153517"/>
                  <a:gd name="connsiteX19" fmla="*/ 635982 w 1685118"/>
                  <a:gd name="connsiteY19" fmla="*/ 2437807 h 3153517"/>
                  <a:gd name="connsiteX20" fmla="*/ 841872 w 1685118"/>
                  <a:gd name="connsiteY20" fmla="*/ 2441785 h 3153517"/>
                  <a:gd name="connsiteX21" fmla="*/ 849188 w 1685118"/>
                  <a:gd name="connsiteY21" fmla="*/ 3129411 h 3153517"/>
                  <a:gd name="connsiteX22" fmla="*/ 1329835 w 1685118"/>
                  <a:gd name="connsiteY22" fmla="*/ 3129411 h 3153517"/>
                  <a:gd name="connsiteX23" fmla="*/ 1331414 w 1685118"/>
                  <a:gd name="connsiteY23" fmla="*/ 2254593 h 3153517"/>
                  <a:gd name="connsiteX24" fmla="*/ 1685118 w 1685118"/>
                  <a:gd name="connsiteY24" fmla="*/ 2254593 h 3153517"/>
                  <a:gd name="connsiteX25" fmla="*/ 1685118 w 1685118"/>
                  <a:gd name="connsiteY25" fmla="*/ 632891 h 3153517"/>
                  <a:gd name="connsiteX26" fmla="*/ 1260600 w 1685118"/>
                  <a:gd name="connsiteY26" fmla="*/ 16 h 3153517"/>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37807 h 3129411"/>
                  <a:gd name="connsiteX20" fmla="*/ 841872 w 1685118"/>
                  <a:gd name="connsiteY20" fmla="*/ 2441785 h 3129411"/>
                  <a:gd name="connsiteX21" fmla="*/ 849188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37807 h 3129411"/>
                  <a:gd name="connsiteX20" fmla="*/ 940527 w 1685118"/>
                  <a:gd name="connsiteY20" fmla="*/ 2441784 h 3129411"/>
                  <a:gd name="connsiteX21" fmla="*/ 849188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37807 h 3129411"/>
                  <a:gd name="connsiteX20" fmla="*/ 940527 w 1685118"/>
                  <a:gd name="connsiteY20" fmla="*/ 2441784 h 3129411"/>
                  <a:gd name="connsiteX21" fmla="*/ 919652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37807 h 3129411"/>
                  <a:gd name="connsiteX20" fmla="*/ 940527 w 1685118"/>
                  <a:gd name="connsiteY20" fmla="*/ 2469968 h 3129411"/>
                  <a:gd name="connsiteX21" fmla="*/ 919652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37807 h 3129411"/>
                  <a:gd name="connsiteX20" fmla="*/ 940527 w 1685118"/>
                  <a:gd name="connsiteY20" fmla="*/ 2469968 h 3129411"/>
                  <a:gd name="connsiteX21" fmla="*/ 933744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51899 h 3129411"/>
                  <a:gd name="connsiteX20" fmla="*/ 940527 w 1685118"/>
                  <a:gd name="connsiteY20" fmla="*/ 2469968 h 3129411"/>
                  <a:gd name="connsiteX21" fmla="*/ 933744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51899 h 3129411"/>
                  <a:gd name="connsiteX20" fmla="*/ 940527 w 1685118"/>
                  <a:gd name="connsiteY20" fmla="*/ 2469968 h 3129411"/>
                  <a:gd name="connsiteX21" fmla="*/ 947836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51899 h 3129411"/>
                  <a:gd name="connsiteX20" fmla="*/ 855964 w 1685118"/>
                  <a:gd name="connsiteY20" fmla="*/ 2455876 h 3129411"/>
                  <a:gd name="connsiteX21" fmla="*/ 947836 w 1685118"/>
                  <a:gd name="connsiteY21" fmla="*/ 3129411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51899 h 3129411"/>
                  <a:gd name="connsiteX20" fmla="*/ 855964 w 1685118"/>
                  <a:gd name="connsiteY20" fmla="*/ 2455876 h 3129411"/>
                  <a:gd name="connsiteX21" fmla="*/ 905561 w 1685118"/>
                  <a:gd name="connsiteY21" fmla="*/ 3115319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9411"/>
                  <a:gd name="connsiteX1" fmla="*/ 765557 w 1685118"/>
                  <a:gd name="connsiteY1" fmla="*/ 1262002 h 3129411"/>
                  <a:gd name="connsiteX2" fmla="*/ 648445 w 1685118"/>
                  <a:gd name="connsiteY2" fmla="*/ 1517994 h 3129411"/>
                  <a:gd name="connsiteX3" fmla="*/ 533764 w 1685118"/>
                  <a:gd name="connsiteY3" fmla="*/ 1255056 h 3129411"/>
                  <a:gd name="connsiteX4" fmla="*/ 571427 w 1685118"/>
                  <a:gd name="connsiteY4" fmla="*/ 555294 h 3129411"/>
                  <a:gd name="connsiteX5" fmla="*/ 736528 w 1685118"/>
                  <a:gd name="connsiteY5" fmla="*/ 542471 h 3129411"/>
                  <a:gd name="connsiteX6" fmla="*/ 810663 w 1685118"/>
                  <a:gd name="connsiteY6" fmla="*/ 218498 h 3129411"/>
                  <a:gd name="connsiteX7" fmla="*/ 638603 w 1685118"/>
                  <a:gd name="connsiteY7" fmla="*/ 516985 h 3129411"/>
                  <a:gd name="connsiteX8" fmla="*/ 526949 w 1685118"/>
                  <a:gd name="connsiteY8" fmla="*/ 277901 h 3129411"/>
                  <a:gd name="connsiteX9" fmla="*/ 777246 w 1685118"/>
                  <a:gd name="connsiteY9" fmla="*/ 238529 h 3129411"/>
                  <a:gd name="connsiteX10" fmla="*/ 810663 w 1685118"/>
                  <a:gd name="connsiteY10" fmla="*/ 218498 h 3129411"/>
                  <a:gd name="connsiteX11" fmla="*/ 1260600 w 1685118"/>
                  <a:gd name="connsiteY11" fmla="*/ 16 h 3129411"/>
                  <a:gd name="connsiteX12" fmla="*/ 333084 w 1685118"/>
                  <a:gd name="connsiteY12" fmla="*/ 194639 h 3129411"/>
                  <a:gd name="connsiteX13" fmla="*/ 0 w 1685118"/>
                  <a:gd name="connsiteY13" fmla="*/ 805914 h 3129411"/>
                  <a:gd name="connsiteX14" fmla="*/ 5170 w 1685118"/>
                  <a:gd name="connsiteY14" fmla="*/ 2254593 h 3129411"/>
                  <a:gd name="connsiteX15" fmla="*/ 259779 w 1685118"/>
                  <a:gd name="connsiteY15" fmla="*/ 2254593 h 3129411"/>
                  <a:gd name="connsiteX16" fmla="*/ 261570 w 1685118"/>
                  <a:gd name="connsiteY16" fmla="*/ 2691761 h 3129411"/>
                  <a:gd name="connsiteX17" fmla="*/ 261310 w 1685118"/>
                  <a:gd name="connsiteY17" fmla="*/ 3125328 h 3129411"/>
                  <a:gd name="connsiteX18" fmla="*/ 637225 w 1685118"/>
                  <a:gd name="connsiteY18" fmla="*/ 3124091 h 3129411"/>
                  <a:gd name="connsiteX19" fmla="*/ 635982 w 1685118"/>
                  <a:gd name="connsiteY19" fmla="*/ 2451899 h 3129411"/>
                  <a:gd name="connsiteX20" fmla="*/ 912337 w 1685118"/>
                  <a:gd name="connsiteY20" fmla="*/ 2469968 h 3129411"/>
                  <a:gd name="connsiteX21" fmla="*/ 905561 w 1685118"/>
                  <a:gd name="connsiteY21" fmla="*/ 3115319 h 3129411"/>
                  <a:gd name="connsiteX22" fmla="*/ 1329835 w 1685118"/>
                  <a:gd name="connsiteY22" fmla="*/ 3129411 h 3129411"/>
                  <a:gd name="connsiteX23" fmla="*/ 1331414 w 1685118"/>
                  <a:gd name="connsiteY23" fmla="*/ 2254593 h 3129411"/>
                  <a:gd name="connsiteX24" fmla="*/ 1685118 w 1685118"/>
                  <a:gd name="connsiteY24" fmla="*/ 2254593 h 3129411"/>
                  <a:gd name="connsiteX25" fmla="*/ 1685118 w 1685118"/>
                  <a:gd name="connsiteY25" fmla="*/ 632891 h 3129411"/>
                  <a:gd name="connsiteX26" fmla="*/ 1260600 w 1685118"/>
                  <a:gd name="connsiteY26" fmla="*/ 16 h 3129411"/>
                  <a:gd name="connsiteX0" fmla="*/ 736528 w 1685118"/>
                  <a:gd name="connsiteY0" fmla="*/ 542471 h 3125327"/>
                  <a:gd name="connsiteX1" fmla="*/ 765557 w 1685118"/>
                  <a:gd name="connsiteY1" fmla="*/ 1262002 h 3125327"/>
                  <a:gd name="connsiteX2" fmla="*/ 648445 w 1685118"/>
                  <a:gd name="connsiteY2" fmla="*/ 1517994 h 3125327"/>
                  <a:gd name="connsiteX3" fmla="*/ 533764 w 1685118"/>
                  <a:gd name="connsiteY3" fmla="*/ 1255056 h 3125327"/>
                  <a:gd name="connsiteX4" fmla="*/ 571427 w 1685118"/>
                  <a:gd name="connsiteY4" fmla="*/ 555294 h 3125327"/>
                  <a:gd name="connsiteX5" fmla="*/ 736528 w 1685118"/>
                  <a:gd name="connsiteY5" fmla="*/ 542471 h 3125327"/>
                  <a:gd name="connsiteX6" fmla="*/ 810663 w 1685118"/>
                  <a:gd name="connsiteY6" fmla="*/ 218498 h 3125327"/>
                  <a:gd name="connsiteX7" fmla="*/ 638603 w 1685118"/>
                  <a:gd name="connsiteY7" fmla="*/ 516985 h 3125327"/>
                  <a:gd name="connsiteX8" fmla="*/ 526949 w 1685118"/>
                  <a:gd name="connsiteY8" fmla="*/ 277901 h 3125327"/>
                  <a:gd name="connsiteX9" fmla="*/ 777246 w 1685118"/>
                  <a:gd name="connsiteY9" fmla="*/ 238529 h 3125327"/>
                  <a:gd name="connsiteX10" fmla="*/ 810663 w 1685118"/>
                  <a:gd name="connsiteY10" fmla="*/ 218498 h 3125327"/>
                  <a:gd name="connsiteX11" fmla="*/ 1260600 w 1685118"/>
                  <a:gd name="connsiteY11" fmla="*/ 16 h 3125327"/>
                  <a:gd name="connsiteX12" fmla="*/ 333084 w 1685118"/>
                  <a:gd name="connsiteY12" fmla="*/ 194639 h 3125327"/>
                  <a:gd name="connsiteX13" fmla="*/ 0 w 1685118"/>
                  <a:gd name="connsiteY13" fmla="*/ 805914 h 3125327"/>
                  <a:gd name="connsiteX14" fmla="*/ 5170 w 1685118"/>
                  <a:gd name="connsiteY14" fmla="*/ 2254593 h 3125327"/>
                  <a:gd name="connsiteX15" fmla="*/ 259779 w 1685118"/>
                  <a:gd name="connsiteY15" fmla="*/ 2254593 h 3125327"/>
                  <a:gd name="connsiteX16" fmla="*/ 261570 w 1685118"/>
                  <a:gd name="connsiteY16" fmla="*/ 2691761 h 3125327"/>
                  <a:gd name="connsiteX17" fmla="*/ 261310 w 1685118"/>
                  <a:gd name="connsiteY17" fmla="*/ 3125328 h 3125327"/>
                  <a:gd name="connsiteX18" fmla="*/ 637225 w 1685118"/>
                  <a:gd name="connsiteY18" fmla="*/ 3124091 h 3125327"/>
                  <a:gd name="connsiteX19" fmla="*/ 635982 w 1685118"/>
                  <a:gd name="connsiteY19" fmla="*/ 2451899 h 3125327"/>
                  <a:gd name="connsiteX20" fmla="*/ 912337 w 1685118"/>
                  <a:gd name="connsiteY20" fmla="*/ 2469968 h 3125327"/>
                  <a:gd name="connsiteX21" fmla="*/ 905561 w 1685118"/>
                  <a:gd name="connsiteY21" fmla="*/ 3115319 h 3125327"/>
                  <a:gd name="connsiteX22" fmla="*/ 1329835 w 1685118"/>
                  <a:gd name="connsiteY22" fmla="*/ 3101222 h 3125327"/>
                  <a:gd name="connsiteX23" fmla="*/ 1331414 w 1685118"/>
                  <a:gd name="connsiteY23" fmla="*/ 2254593 h 3125327"/>
                  <a:gd name="connsiteX24" fmla="*/ 1685118 w 1685118"/>
                  <a:gd name="connsiteY24" fmla="*/ 2254593 h 3125327"/>
                  <a:gd name="connsiteX25" fmla="*/ 1685118 w 1685118"/>
                  <a:gd name="connsiteY25" fmla="*/ 632891 h 3125327"/>
                  <a:gd name="connsiteX26" fmla="*/ 1260600 w 1685118"/>
                  <a:gd name="connsiteY26" fmla="*/ 16 h 312532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37225 w 1685118"/>
                  <a:gd name="connsiteY18" fmla="*/ 3124091 h 3129417"/>
                  <a:gd name="connsiteX19" fmla="*/ 635982 w 1685118"/>
                  <a:gd name="connsiteY19" fmla="*/ 2451899 h 3129417"/>
                  <a:gd name="connsiteX20" fmla="*/ 912337 w 1685118"/>
                  <a:gd name="connsiteY20" fmla="*/ 2469968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37225 w 1685118"/>
                  <a:gd name="connsiteY18" fmla="*/ 3124091 h 3129417"/>
                  <a:gd name="connsiteX19" fmla="*/ 635982 w 1685118"/>
                  <a:gd name="connsiteY19" fmla="*/ 2451899 h 3129417"/>
                  <a:gd name="connsiteX20" fmla="*/ 884154 w 1685118"/>
                  <a:gd name="connsiteY20" fmla="*/ 2469968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37225 w 1685118"/>
                  <a:gd name="connsiteY18" fmla="*/ 3124091 h 3129417"/>
                  <a:gd name="connsiteX19" fmla="*/ 678258 w 1685118"/>
                  <a:gd name="connsiteY19" fmla="*/ 2437807 h 3129417"/>
                  <a:gd name="connsiteX20" fmla="*/ 884154 w 1685118"/>
                  <a:gd name="connsiteY20" fmla="*/ 2469968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37225 w 1685118"/>
                  <a:gd name="connsiteY18" fmla="*/ 3124091 h 3129417"/>
                  <a:gd name="connsiteX19" fmla="*/ 678258 w 1685118"/>
                  <a:gd name="connsiteY19" fmla="*/ 2437807 h 3129417"/>
                  <a:gd name="connsiteX20" fmla="*/ 898245 w 1685118"/>
                  <a:gd name="connsiteY20" fmla="*/ 2413595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37225 w 1685118"/>
                  <a:gd name="connsiteY18" fmla="*/ 3124091 h 3129417"/>
                  <a:gd name="connsiteX19" fmla="*/ 678258 w 1685118"/>
                  <a:gd name="connsiteY19" fmla="*/ 2423715 h 3129417"/>
                  <a:gd name="connsiteX20" fmla="*/ 898245 w 1685118"/>
                  <a:gd name="connsiteY20" fmla="*/ 2413595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9417"/>
                  <a:gd name="connsiteX1" fmla="*/ 765557 w 1685118"/>
                  <a:gd name="connsiteY1" fmla="*/ 1262002 h 3129417"/>
                  <a:gd name="connsiteX2" fmla="*/ 648445 w 1685118"/>
                  <a:gd name="connsiteY2" fmla="*/ 1517994 h 3129417"/>
                  <a:gd name="connsiteX3" fmla="*/ 533764 w 1685118"/>
                  <a:gd name="connsiteY3" fmla="*/ 1255056 h 3129417"/>
                  <a:gd name="connsiteX4" fmla="*/ 571427 w 1685118"/>
                  <a:gd name="connsiteY4" fmla="*/ 555294 h 3129417"/>
                  <a:gd name="connsiteX5" fmla="*/ 736528 w 1685118"/>
                  <a:gd name="connsiteY5" fmla="*/ 542471 h 3129417"/>
                  <a:gd name="connsiteX6" fmla="*/ 810663 w 1685118"/>
                  <a:gd name="connsiteY6" fmla="*/ 218498 h 3129417"/>
                  <a:gd name="connsiteX7" fmla="*/ 638603 w 1685118"/>
                  <a:gd name="connsiteY7" fmla="*/ 516985 h 3129417"/>
                  <a:gd name="connsiteX8" fmla="*/ 526949 w 1685118"/>
                  <a:gd name="connsiteY8" fmla="*/ 277901 h 3129417"/>
                  <a:gd name="connsiteX9" fmla="*/ 777246 w 1685118"/>
                  <a:gd name="connsiteY9" fmla="*/ 238529 h 3129417"/>
                  <a:gd name="connsiteX10" fmla="*/ 810663 w 1685118"/>
                  <a:gd name="connsiteY10" fmla="*/ 218498 h 3129417"/>
                  <a:gd name="connsiteX11" fmla="*/ 1260600 w 1685118"/>
                  <a:gd name="connsiteY11" fmla="*/ 16 h 3129417"/>
                  <a:gd name="connsiteX12" fmla="*/ 333084 w 1685118"/>
                  <a:gd name="connsiteY12" fmla="*/ 194639 h 3129417"/>
                  <a:gd name="connsiteX13" fmla="*/ 0 w 1685118"/>
                  <a:gd name="connsiteY13" fmla="*/ 805914 h 3129417"/>
                  <a:gd name="connsiteX14" fmla="*/ 5170 w 1685118"/>
                  <a:gd name="connsiteY14" fmla="*/ 2254593 h 3129417"/>
                  <a:gd name="connsiteX15" fmla="*/ 259779 w 1685118"/>
                  <a:gd name="connsiteY15" fmla="*/ 2254593 h 3129417"/>
                  <a:gd name="connsiteX16" fmla="*/ 261570 w 1685118"/>
                  <a:gd name="connsiteY16" fmla="*/ 2691761 h 3129417"/>
                  <a:gd name="connsiteX17" fmla="*/ 261310 w 1685118"/>
                  <a:gd name="connsiteY17" fmla="*/ 3125328 h 3129417"/>
                  <a:gd name="connsiteX18" fmla="*/ 665409 w 1685118"/>
                  <a:gd name="connsiteY18" fmla="*/ 3124090 h 3129417"/>
                  <a:gd name="connsiteX19" fmla="*/ 678258 w 1685118"/>
                  <a:gd name="connsiteY19" fmla="*/ 2423715 h 3129417"/>
                  <a:gd name="connsiteX20" fmla="*/ 898245 w 1685118"/>
                  <a:gd name="connsiteY20" fmla="*/ 2413595 h 3129417"/>
                  <a:gd name="connsiteX21" fmla="*/ 905561 w 1685118"/>
                  <a:gd name="connsiteY21" fmla="*/ 3129417 h 3129417"/>
                  <a:gd name="connsiteX22" fmla="*/ 1329835 w 1685118"/>
                  <a:gd name="connsiteY22" fmla="*/ 3101222 h 3129417"/>
                  <a:gd name="connsiteX23" fmla="*/ 1331414 w 1685118"/>
                  <a:gd name="connsiteY23" fmla="*/ 2254593 h 3129417"/>
                  <a:gd name="connsiteX24" fmla="*/ 1685118 w 1685118"/>
                  <a:gd name="connsiteY24" fmla="*/ 2254593 h 3129417"/>
                  <a:gd name="connsiteX25" fmla="*/ 1685118 w 1685118"/>
                  <a:gd name="connsiteY25" fmla="*/ 632891 h 3129417"/>
                  <a:gd name="connsiteX26" fmla="*/ 1260600 w 1685118"/>
                  <a:gd name="connsiteY26" fmla="*/ 16 h 3129417"/>
                  <a:gd name="connsiteX0" fmla="*/ 736528 w 1685118"/>
                  <a:gd name="connsiteY0" fmla="*/ 542471 h 3125327"/>
                  <a:gd name="connsiteX1" fmla="*/ 765557 w 1685118"/>
                  <a:gd name="connsiteY1" fmla="*/ 1262002 h 3125327"/>
                  <a:gd name="connsiteX2" fmla="*/ 648445 w 1685118"/>
                  <a:gd name="connsiteY2" fmla="*/ 1517994 h 3125327"/>
                  <a:gd name="connsiteX3" fmla="*/ 533764 w 1685118"/>
                  <a:gd name="connsiteY3" fmla="*/ 1255056 h 3125327"/>
                  <a:gd name="connsiteX4" fmla="*/ 571427 w 1685118"/>
                  <a:gd name="connsiteY4" fmla="*/ 555294 h 3125327"/>
                  <a:gd name="connsiteX5" fmla="*/ 736528 w 1685118"/>
                  <a:gd name="connsiteY5" fmla="*/ 542471 h 3125327"/>
                  <a:gd name="connsiteX6" fmla="*/ 810663 w 1685118"/>
                  <a:gd name="connsiteY6" fmla="*/ 218498 h 3125327"/>
                  <a:gd name="connsiteX7" fmla="*/ 638603 w 1685118"/>
                  <a:gd name="connsiteY7" fmla="*/ 516985 h 3125327"/>
                  <a:gd name="connsiteX8" fmla="*/ 526949 w 1685118"/>
                  <a:gd name="connsiteY8" fmla="*/ 277901 h 3125327"/>
                  <a:gd name="connsiteX9" fmla="*/ 777246 w 1685118"/>
                  <a:gd name="connsiteY9" fmla="*/ 238529 h 3125327"/>
                  <a:gd name="connsiteX10" fmla="*/ 810663 w 1685118"/>
                  <a:gd name="connsiteY10" fmla="*/ 218498 h 3125327"/>
                  <a:gd name="connsiteX11" fmla="*/ 1260600 w 1685118"/>
                  <a:gd name="connsiteY11" fmla="*/ 16 h 3125327"/>
                  <a:gd name="connsiteX12" fmla="*/ 333084 w 1685118"/>
                  <a:gd name="connsiteY12" fmla="*/ 194639 h 3125327"/>
                  <a:gd name="connsiteX13" fmla="*/ 0 w 1685118"/>
                  <a:gd name="connsiteY13" fmla="*/ 805914 h 3125327"/>
                  <a:gd name="connsiteX14" fmla="*/ 5170 w 1685118"/>
                  <a:gd name="connsiteY14" fmla="*/ 2254593 h 3125327"/>
                  <a:gd name="connsiteX15" fmla="*/ 259779 w 1685118"/>
                  <a:gd name="connsiteY15" fmla="*/ 2254593 h 3125327"/>
                  <a:gd name="connsiteX16" fmla="*/ 261570 w 1685118"/>
                  <a:gd name="connsiteY16" fmla="*/ 2691761 h 3125327"/>
                  <a:gd name="connsiteX17" fmla="*/ 261310 w 1685118"/>
                  <a:gd name="connsiteY17" fmla="*/ 3125328 h 3125327"/>
                  <a:gd name="connsiteX18" fmla="*/ 665409 w 1685118"/>
                  <a:gd name="connsiteY18" fmla="*/ 3124090 h 3125327"/>
                  <a:gd name="connsiteX19" fmla="*/ 678258 w 1685118"/>
                  <a:gd name="connsiteY19" fmla="*/ 2423715 h 3125327"/>
                  <a:gd name="connsiteX20" fmla="*/ 898245 w 1685118"/>
                  <a:gd name="connsiteY20" fmla="*/ 2413595 h 3125327"/>
                  <a:gd name="connsiteX21" fmla="*/ 905561 w 1685118"/>
                  <a:gd name="connsiteY21" fmla="*/ 3101233 h 3125327"/>
                  <a:gd name="connsiteX22" fmla="*/ 1329835 w 1685118"/>
                  <a:gd name="connsiteY22" fmla="*/ 3101222 h 3125327"/>
                  <a:gd name="connsiteX23" fmla="*/ 1331414 w 1685118"/>
                  <a:gd name="connsiteY23" fmla="*/ 2254593 h 3125327"/>
                  <a:gd name="connsiteX24" fmla="*/ 1685118 w 1685118"/>
                  <a:gd name="connsiteY24" fmla="*/ 2254593 h 3125327"/>
                  <a:gd name="connsiteX25" fmla="*/ 1685118 w 1685118"/>
                  <a:gd name="connsiteY25" fmla="*/ 632891 h 3125327"/>
                  <a:gd name="connsiteX26" fmla="*/ 1260600 w 1685118"/>
                  <a:gd name="connsiteY26" fmla="*/ 16 h 3125327"/>
                  <a:gd name="connsiteX0" fmla="*/ 736528 w 1685118"/>
                  <a:gd name="connsiteY0" fmla="*/ 542471 h 3125327"/>
                  <a:gd name="connsiteX1" fmla="*/ 765557 w 1685118"/>
                  <a:gd name="connsiteY1" fmla="*/ 1262002 h 3125327"/>
                  <a:gd name="connsiteX2" fmla="*/ 648445 w 1685118"/>
                  <a:gd name="connsiteY2" fmla="*/ 1517994 h 3125327"/>
                  <a:gd name="connsiteX3" fmla="*/ 533764 w 1685118"/>
                  <a:gd name="connsiteY3" fmla="*/ 1255056 h 3125327"/>
                  <a:gd name="connsiteX4" fmla="*/ 571427 w 1685118"/>
                  <a:gd name="connsiteY4" fmla="*/ 555294 h 3125327"/>
                  <a:gd name="connsiteX5" fmla="*/ 736528 w 1685118"/>
                  <a:gd name="connsiteY5" fmla="*/ 542471 h 3125327"/>
                  <a:gd name="connsiteX6" fmla="*/ 810663 w 1685118"/>
                  <a:gd name="connsiteY6" fmla="*/ 218498 h 3125327"/>
                  <a:gd name="connsiteX7" fmla="*/ 638603 w 1685118"/>
                  <a:gd name="connsiteY7" fmla="*/ 516985 h 3125327"/>
                  <a:gd name="connsiteX8" fmla="*/ 526949 w 1685118"/>
                  <a:gd name="connsiteY8" fmla="*/ 277901 h 3125327"/>
                  <a:gd name="connsiteX9" fmla="*/ 777246 w 1685118"/>
                  <a:gd name="connsiteY9" fmla="*/ 238529 h 3125327"/>
                  <a:gd name="connsiteX10" fmla="*/ 810663 w 1685118"/>
                  <a:gd name="connsiteY10" fmla="*/ 218498 h 3125327"/>
                  <a:gd name="connsiteX11" fmla="*/ 1260600 w 1685118"/>
                  <a:gd name="connsiteY11" fmla="*/ 16 h 3125327"/>
                  <a:gd name="connsiteX12" fmla="*/ 333084 w 1685118"/>
                  <a:gd name="connsiteY12" fmla="*/ 194639 h 3125327"/>
                  <a:gd name="connsiteX13" fmla="*/ 0 w 1685118"/>
                  <a:gd name="connsiteY13" fmla="*/ 805914 h 3125327"/>
                  <a:gd name="connsiteX14" fmla="*/ 5170 w 1685118"/>
                  <a:gd name="connsiteY14" fmla="*/ 2254593 h 3125327"/>
                  <a:gd name="connsiteX15" fmla="*/ 259779 w 1685118"/>
                  <a:gd name="connsiteY15" fmla="*/ 2254593 h 3125327"/>
                  <a:gd name="connsiteX16" fmla="*/ 261570 w 1685118"/>
                  <a:gd name="connsiteY16" fmla="*/ 2691761 h 3125327"/>
                  <a:gd name="connsiteX17" fmla="*/ 261310 w 1685118"/>
                  <a:gd name="connsiteY17" fmla="*/ 3125328 h 3125327"/>
                  <a:gd name="connsiteX18" fmla="*/ 693592 w 1685118"/>
                  <a:gd name="connsiteY18" fmla="*/ 3109998 h 3125327"/>
                  <a:gd name="connsiteX19" fmla="*/ 678258 w 1685118"/>
                  <a:gd name="connsiteY19" fmla="*/ 2423715 h 3125327"/>
                  <a:gd name="connsiteX20" fmla="*/ 898245 w 1685118"/>
                  <a:gd name="connsiteY20" fmla="*/ 2413595 h 3125327"/>
                  <a:gd name="connsiteX21" fmla="*/ 905561 w 1685118"/>
                  <a:gd name="connsiteY21" fmla="*/ 3101233 h 3125327"/>
                  <a:gd name="connsiteX22" fmla="*/ 1329835 w 1685118"/>
                  <a:gd name="connsiteY22" fmla="*/ 3101222 h 3125327"/>
                  <a:gd name="connsiteX23" fmla="*/ 1331414 w 1685118"/>
                  <a:gd name="connsiteY23" fmla="*/ 2254593 h 3125327"/>
                  <a:gd name="connsiteX24" fmla="*/ 1685118 w 1685118"/>
                  <a:gd name="connsiteY24" fmla="*/ 2254593 h 3125327"/>
                  <a:gd name="connsiteX25" fmla="*/ 1685118 w 1685118"/>
                  <a:gd name="connsiteY25" fmla="*/ 632891 h 3125327"/>
                  <a:gd name="connsiteX26" fmla="*/ 1260600 w 1685118"/>
                  <a:gd name="connsiteY26" fmla="*/ 16 h 3125327"/>
                  <a:gd name="connsiteX0" fmla="*/ 736528 w 1685118"/>
                  <a:gd name="connsiteY0" fmla="*/ 542471 h 3125327"/>
                  <a:gd name="connsiteX1" fmla="*/ 765557 w 1685118"/>
                  <a:gd name="connsiteY1" fmla="*/ 1262002 h 3125327"/>
                  <a:gd name="connsiteX2" fmla="*/ 648445 w 1685118"/>
                  <a:gd name="connsiteY2" fmla="*/ 1517994 h 3125327"/>
                  <a:gd name="connsiteX3" fmla="*/ 533764 w 1685118"/>
                  <a:gd name="connsiteY3" fmla="*/ 1255056 h 3125327"/>
                  <a:gd name="connsiteX4" fmla="*/ 571427 w 1685118"/>
                  <a:gd name="connsiteY4" fmla="*/ 555294 h 3125327"/>
                  <a:gd name="connsiteX5" fmla="*/ 736528 w 1685118"/>
                  <a:gd name="connsiteY5" fmla="*/ 542471 h 3125327"/>
                  <a:gd name="connsiteX6" fmla="*/ 810663 w 1685118"/>
                  <a:gd name="connsiteY6" fmla="*/ 218498 h 3125327"/>
                  <a:gd name="connsiteX7" fmla="*/ 638603 w 1685118"/>
                  <a:gd name="connsiteY7" fmla="*/ 516985 h 3125327"/>
                  <a:gd name="connsiteX8" fmla="*/ 526949 w 1685118"/>
                  <a:gd name="connsiteY8" fmla="*/ 277901 h 3125327"/>
                  <a:gd name="connsiteX9" fmla="*/ 777246 w 1685118"/>
                  <a:gd name="connsiteY9" fmla="*/ 238529 h 3125327"/>
                  <a:gd name="connsiteX10" fmla="*/ 810663 w 1685118"/>
                  <a:gd name="connsiteY10" fmla="*/ 218498 h 3125327"/>
                  <a:gd name="connsiteX11" fmla="*/ 1260600 w 1685118"/>
                  <a:gd name="connsiteY11" fmla="*/ 16 h 3125327"/>
                  <a:gd name="connsiteX12" fmla="*/ 333084 w 1685118"/>
                  <a:gd name="connsiteY12" fmla="*/ 194639 h 3125327"/>
                  <a:gd name="connsiteX13" fmla="*/ 0 w 1685118"/>
                  <a:gd name="connsiteY13" fmla="*/ 805914 h 3125327"/>
                  <a:gd name="connsiteX14" fmla="*/ 5170 w 1685118"/>
                  <a:gd name="connsiteY14" fmla="*/ 2254593 h 3125327"/>
                  <a:gd name="connsiteX15" fmla="*/ 259779 w 1685118"/>
                  <a:gd name="connsiteY15" fmla="*/ 2254593 h 3125327"/>
                  <a:gd name="connsiteX16" fmla="*/ 261570 w 1685118"/>
                  <a:gd name="connsiteY16" fmla="*/ 2691761 h 3125327"/>
                  <a:gd name="connsiteX17" fmla="*/ 261310 w 1685118"/>
                  <a:gd name="connsiteY17" fmla="*/ 3125328 h 3125327"/>
                  <a:gd name="connsiteX18" fmla="*/ 679500 w 1685118"/>
                  <a:gd name="connsiteY18" fmla="*/ 3095901 h 3125327"/>
                  <a:gd name="connsiteX19" fmla="*/ 678258 w 1685118"/>
                  <a:gd name="connsiteY19" fmla="*/ 2423715 h 3125327"/>
                  <a:gd name="connsiteX20" fmla="*/ 898245 w 1685118"/>
                  <a:gd name="connsiteY20" fmla="*/ 2413595 h 3125327"/>
                  <a:gd name="connsiteX21" fmla="*/ 905561 w 1685118"/>
                  <a:gd name="connsiteY21" fmla="*/ 3101233 h 3125327"/>
                  <a:gd name="connsiteX22" fmla="*/ 1329835 w 1685118"/>
                  <a:gd name="connsiteY22" fmla="*/ 3101222 h 3125327"/>
                  <a:gd name="connsiteX23" fmla="*/ 1331414 w 1685118"/>
                  <a:gd name="connsiteY23" fmla="*/ 2254593 h 3125327"/>
                  <a:gd name="connsiteX24" fmla="*/ 1685118 w 1685118"/>
                  <a:gd name="connsiteY24" fmla="*/ 2254593 h 3125327"/>
                  <a:gd name="connsiteX25" fmla="*/ 1685118 w 1685118"/>
                  <a:gd name="connsiteY25" fmla="*/ 632891 h 3125327"/>
                  <a:gd name="connsiteX26" fmla="*/ 1260600 w 1685118"/>
                  <a:gd name="connsiteY26" fmla="*/ 16 h 3125327"/>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0 w 1685118"/>
                  <a:gd name="connsiteY14" fmla="*/ 2254593 h 3101233"/>
                  <a:gd name="connsiteX15" fmla="*/ 259779 w 1685118"/>
                  <a:gd name="connsiteY15" fmla="*/ 2254593 h 3101233"/>
                  <a:gd name="connsiteX16" fmla="*/ 261570 w 1685118"/>
                  <a:gd name="connsiteY16" fmla="*/ 2691761 h 3101233"/>
                  <a:gd name="connsiteX17" fmla="*/ 275402 w 1685118"/>
                  <a:gd name="connsiteY17" fmla="*/ 3083046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254593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0 w 1685118"/>
                  <a:gd name="connsiteY14" fmla="*/ 2254593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254593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0 w 1685118"/>
                  <a:gd name="connsiteY14" fmla="*/ 2254593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198223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0 w 1685118"/>
                  <a:gd name="connsiteY14" fmla="*/ 2254593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226406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3 w 1685118"/>
                  <a:gd name="connsiteY14" fmla="*/ 2198223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226406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3 w 1685118"/>
                  <a:gd name="connsiteY14" fmla="*/ 2212315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226406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3 w 1685118"/>
                  <a:gd name="connsiteY14" fmla="*/ 2212315 h 3101233"/>
                  <a:gd name="connsiteX15" fmla="*/ 259779 w 1685118"/>
                  <a:gd name="connsiteY15" fmla="*/ 2254593 h 3101233"/>
                  <a:gd name="connsiteX16" fmla="*/ 261570 w 1685118"/>
                  <a:gd name="connsiteY16" fmla="*/ 2691761 h 3101233"/>
                  <a:gd name="connsiteX17" fmla="*/ 275402 w 1685118"/>
                  <a:gd name="connsiteY17" fmla="*/ 3097137 h 3101233"/>
                  <a:gd name="connsiteX18" fmla="*/ 679500 w 1685118"/>
                  <a:gd name="connsiteY18" fmla="*/ 3095901 h 3101233"/>
                  <a:gd name="connsiteX19" fmla="*/ 678258 w 1685118"/>
                  <a:gd name="connsiteY19" fmla="*/ 2423715 h 3101233"/>
                  <a:gd name="connsiteX20" fmla="*/ 898245 w 1685118"/>
                  <a:gd name="connsiteY20" fmla="*/ 2413595 h 3101233"/>
                  <a:gd name="connsiteX21" fmla="*/ 905561 w 1685118"/>
                  <a:gd name="connsiteY21" fmla="*/ 3101233 h 3101233"/>
                  <a:gd name="connsiteX22" fmla="*/ 1329835 w 1685118"/>
                  <a:gd name="connsiteY22" fmla="*/ 3101222 h 3101233"/>
                  <a:gd name="connsiteX23" fmla="*/ 1331414 w 1685118"/>
                  <a:gd name="connsiteY23" fmla="*/ 2254593 h 3101233"/>
                  <a:gd name="connsiteX24" fmla="*/ 1685118 w 1685118"/>
                  <a:gd name="connsiteY24" fmla="*/ 2184125 h 3101233"/>
                  <a:gd name="connsiteX25" fmla="*/ 1685118 w 1685118"/>
                  <a:gd name="connsiteY25" fmla="*/ 632891 h 3101233"/>
                  <a:gd name="connsiteX26" fmla="*/ 1260600 w 1685118"/>
                  <a:gd name="connsiteY26" fmla="*/ 16 h 3101233"/>
                  <a:gd name="connsiteX0" fmla="*/ 736528 w 1685118"/>
                  <a:gd name="connsiteY0" fmla="*/ 542471 h 3101233"/>
                  <a:gd name="connsiteX1" fmla="*/ 765557 w 1685118"/>
                  <a:gd name="connsiteY1" fmla="*/ 1262002 h 3101233"/>
                  <a:gd name="connsiteX2" fmla="*/ 648445 w 1685118"/>
                  <a:gd name="connsiteY2" fmla="*/ 1517994 h 3101233"/>
                  <a:gd name="connsiteX3" fmla="*/ 533764 w 1685118"/>
                  <a:gd name="connsiteY3" fmla="*/ 1255056 h 3101233"/>
                  <a:gd name="connsiteX4" fmla="*/ 571427 w 1685118"/>
                  <a:gd name="connsiteY4" fmla="*/ 555294 h 3101233"/>
                  <a:gd name="connsiteX5" fmla="*/ 736528 w 1685118"/>
                  <a:gd name="connsiteY5" fmla="*/ 542471 h 3101233"/>
                  <a:gd name="connsiteX6" fmla="*/ 810663 w 1685118"/>
                  <a:gd name="connsiteY6" fmla="*/ 218498 h 3101233"/>
                  <a:gd name="connsiteX7" fmla="*/ 638603 w 1685118"/>
                  <a:gd name="connsiteY7" fmla="*/ 516985 h 3101233"/>
                  <a:gd name="connsiteX8" fmla="*/ 526949 w 1685118"/>
                  <a:gd name="connsiteY8" fmla="*/ 277901 h 3101233"/>
                  <a:gd name="connsiteX9" fmla="*/ 777246 w 1685118"/>
                  <a:gd name="connsiteY9" fmla="*/ 238529 h 3101233"/>
                  <a:gd name="connsiteX10" fmla="*/ 810663 w 1685118"/>
                  <a:gd name="connsiteY10" fmla="*/ 218498 h 3101233"/>
                  <a:gd name="connsiteX11" fmla="*/ 1260600 w 1685118"/>
                  <a:gd name="connsiteY11" fmla="*/ 16 h 3101233"/>
                  <a:gd name="connsiteX12" fmla="*/ 333084 w 1685118"/>
                  <a:gd name="connsiteY12" fmla="*/ 194639 h 3101233"/>
                  <a:gd name="connsiteX13" fmla="*/ 0 w 1685118"/>
                  <a:gd name="connsiteY13" fmla="*/ 805914 h 3101233"/>
                  <a:gd name="connsiteX14" fmla="*/ 5173 w 1685118"/>
                  <a:gd name="connsiteY14" fmla="*/ 2212315 h 3101233"/>
                  <a:gd name="connsiteX15" fmla="*/ 259779 w 1685118"/>
                  <a:gd name="connsiteY15" fmla="*/ 2254593 h 3101233"/>
                  <a:gd name="connsiteX16" fmla="*/ 275402 w 1685118"/>
                  <a:gd name="connsiteY16" fmla="*/ 3097137 h 3101233"/>
                  <a:gd name="connsiteX17" fmla="*/ 679500 w 1685118"/>
                  <a:gd name="connsiteY17" fmla="*/ 3095901 h 3101233"/>
                  <a:gd name="connsiteX18" fmla="*/ 678258 w 1685118"/>
                  <a:gd name="connsiteY18" fmla="*/ 2423715 h 3101233"/>
                  <a:gd name="connsiteX19" fmla="*/ 898245 w 1685118"/>
                  <a:gd name="connsiteY19" fmla="*/ 2413595 h 3101233"/>
                  <a:gd name="connsiteX20" fmla="*/ 905561 w 1685118"/>
                  <a:gd name="connsiteY20" fmla="*/ 3101233 h 3101233"/>
                  <a:gd name="connsiteX21" fmla="*/ 1329835 w 1685118"/>
                  <a:gd name="connsiteY21" fmla="*/ 3101222 h 3101233"/>
                  <a:gd name="connsiteX22" fmla="*/ 1331414 w 1685118"/>
                  <a:gd name="connsiteY22" fmla="*/ 2254593 h 3101233"/>
                  <a:gd name="connsiteX23" fmla="*/ 1685118 w 1685118"/>
                  <a:gd name="connsiteY23" fmla="*/ 2184125 h 3101233"/>
                  <a:gd name="connsiteX24" fmla="*/ 1685118 w 1685118"/>
                  <a:gd name="connsiteY24" fmla="*/ 632891 h 3101233"/>
                  <a:gd name="connsiteX25" fmla="*/ 1260600 w 1685118"/>
                  <a:gd name="connsiteY25" fmla="*/ 16 h 3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5118" h="3101233">
                    <a:moveTo>
                      <a:pt x="736528" y="542471"/>
                    </a:moveTo>
                    <a:cubicBezTo>
                      <a:pt x="749833" y="789517"/>
                      <a:pt x="763138" y="983500"/>
                      <a:pt x="765557" y="1262002"/>
                    </a:cubicBezTo>
                    <a:cubicBezTo>
                      <a:pt x="705563" y="1392564"/>
                      <a:pt x="699427" y="1398950"/>
                      <a:pt x="648445" y="1517994"/>
                    </a:cubicBezTo>
                    <a:cubicBezTo>
                      <a:pt x="595901" y="1382047"/>
                      <a:pt x="548042" y="1330121"/>
                      <a:pt x="533764" y="1255056"/>
                    </a:cubicBezTo>
                    <a:cubicBezTo>
                      <a:pt x="544494" y="991763"/>
                      <a:pt x="561752" y="701865"/>
                      <a:pt x="571427" y="555294"/>
                    </a:cubicBezTo>
                    <a:cubicBezTo>
                      <a:pt x="635612" y="599492"/>
                      <a:pt x="637128" y="600875"/>
                      <a:pt x="736528" y="542471"/>
                    </a:cubicBezTo>
                    <a:close/>
                    <a:moveTo>
                      <a:pt x="810663" y="218498"/>
                    </a:moveTo>
                    <a:cubicBezTo>
                      <a:pt x="861979" y="216637"/>
                      <a:pt x="736435" y="502330"/>
                      <a:pt x="638603" y="516985"/>
                    </a:cubicBezTo>
                    <a:cubicBezTo>
                      <a:pt x="577289" y="512409"/>
                      <a:pt x="390602" y="214621"/>
                      <a:pt x="526949" y="277901"/>
                    </a:cubicBezTo>
                    <a:cubicBezTo>
                      <a:pt x="677204" y="318256"/>
                      <a:pt x="672544" y="291057"/>
                      <a:pt x="777246" y="238529"/>
                    </a:cubicBezTo>
                    <a:cubicBezTo>
                      <a:pt x="792392" y="224897"/>
                      <a:pt x="803333" y="218763"/>
                      <a:pt x="810663" y="218498"/>
                    </a:cubicBezTo>
                    <a:close/>
                    <a:moveTo>
                      <a:pt x="1260600" y="16"/>
                    </a:moveTo>
                    <a:cubicBezTo>
                      <a:pt x="952713" y="-1627"/>
                      <a:pt x="618467" y="122331"/>
                      <a:pt x="333084" y="194639"/>
                    </a:cubicBezTo>
                    <a:cubicBezTo>
                      <a:pt x="42734" y="219996"/>
                      <a:pt x="4460" y="365049"/>
                      <a:pt x="0" y="805914"/>
                    </a:cubicBezTo>
                    <a:cubicBezTo>
                      <a:pt x="236" y="1285833"/>
                      <a:pt x="4937" y="1732396"/>
                      <a:pt x="5173" y="2212315"/>
                    </a:cubicBezTo>
                    <a:lnTo>
                      <a:pt x="259779" y="2254593"/>
                    </a:lnTo>
                    <a:lnTo>
                      <a:pt x="275402" y="3097137"/>
                    </a:lnTo>
                    <a:lnTo>
                      <a:pt x="679500" y="3095901"/>
                    </a:lnTo>
                    <a:cubicBezTo>
                      <a:pt x="680987" y="2841653"/>
                      <a:pt x="676771" y="2677963"/>
                      <a:pt x="678258" y="2423715"/>
                    </a:cubicBezTo>
                    <a:cubicBezTo>
                      <a:pt x="723401" y="2425039"/>
                      <a:pt x="853102" y="2412271"/>
                      <a:pt x="898245" y="2413595"/>
                    </a:cubicBezTo>
                    <a:cubicBezTo>
                      <a:pt x="899732" y="2655948"/>
                      <a:pt x="906922" y="2861729"/>
                      <a:pt x="905561" y="3101233"/>
                    </a:cubicBezTo>
                    <a:cubicBezTo>
                      <a:pt x="1065778" y="3091841"/>
                      <a:pt x="1169619" y="3096523"/>
                      <a:pt x="1329835" y="3101222"/>
                    </a:cubicBezTo>
                    <a:cubicBezTo>
                      <a:pt x="1330361" y="2800219"/>
                      <a:pt x="1330888" y="2555596"/>
                      <a:pt x="1331414" y="2254593"/>
                    </a:cubicBezTo>
                    <a:lnTo>
                      <a:pt x="1685118" y="2184125"/>
                    </a:lnTo>
                    <a:lnTo>
                      <a:pt x="1685118" y="632891"/>
                    </a:lnTo>
                    <a:cubicBezTo>
                      <a:pt x="1685118" y="307999"/>
                      <a:pt x="1654144" y="-1156"/>
                      <a:pt x="1260600" y="16"/>
                    </a:cubicBezTo>
                    <a:close/>
                  </a:path>
                </a:pathLst>
              </a:custGeom>
              <a:grpFill/>
              <a:ln w="12700" cap="flat" cmpd="sng" algn="ctr">
                <a:noFill/>
                <a:prstDash val="solid"/>
                <a:miter lim="800000"/>
              </a:ln>
              <a:effectLst/>
            </p:spPr>
            <p:txBody>
              <a:bodyPr wrap="square" rtlCol="0" anchor="ctr">
                <a:noAutofit/>
              </a:bodyPr>
              <a:lstStyle/>
              <a:p>
                <a:pPr algn="ctr">
                  <a:defRPr/>
                </a:pPr>
                <a:endParaRPr lang="en-US" sz="1599" kern="0" dirty="0">
                  <a:solidFill>
                    <a:schemeClr val="tx2">
                      <a:lumMod val="75000"/>
                    </a:schemeClr>
                  </a:solidFill>
                  <a:latin typeface="Century Gothic" panose="020B0502020202020204" pitchFamily="34" charset="0"/>
                </a:endParaRPr>
              </a:p>
            </p:txBody>
          </p:sp>
          <p:sp>
            <p:nvSpPr>
              <p:cNvPr id="24" name="Freeform 23"/>
              <p:cNvSpPr/>
              <p:nvPr/>
            </p:nvSpPr>
            <p:spPr>
              <a:xfrm>
                <a:off x="8073786" y="3206066"/>
                <a:ext cx="486126" cy="480872"/>
              </a:xfrm>
              <a:custGeom>
                <a:avLst/>
                <a:gdLst>
                  <a:gd name="connsiteX0" fmla="*/ 1252719 w 2964141"/>
                  <a:gd name="connsiteY0" fmla="*/ 815555 h 2743415"/>
                  <a:gd name="connsiteX1" fmla="*/ 1252719 w 2964141"/>
                  <a:gd name="connsiteY1" fmla="*/ 1308397 h 2743415"/>
                  <a:gd name="connsiteX2" fmla="*/ 1746708 w 2964141"/>
                  <a:gd name="connsiteY2" fmla="*/ 1308397 h 2743415"/>
                  <a:gd name="connsiteX3" fmla="*/ 1746708 w 2964141"/>
                  <a:gd name="connsiteY3" fmla="*/ 815555 h 2743415"/>
                  <a:gd name="connsiteX4" fmla="*/ 2077203 w 2964141"/>
                  <a:gd name="connsiteY4" fmla="*/ 812507 h 2743415"/>
                  <a:gd name="connsiteX5" fmla="*/ 2077203 w 2964141"/>
                  <a:gd name="connsiteY5" fmla="*/ 1305349 h 2743415"/>
                  <a:gd name="connsiteX6" fmla="*/ 2571192 w 2964141"/>
                  <a:gd name="connsiteY6" fmla="*/ 1305349 h 2743415"/>
                  <a:gd name="connsiteX7" fmla="*/ 2571192 w 2964141"/>
                  <a:gd name="connsiteY7" fmla="*/ 812507 h 2743415"/>
                  <a:gd name="connsiteX8" fmla="*/ 432807 w 2964141"/>
                  <a:gd name="connsiteY8" fmla="*/ 809459 h 2743415"/>
                  <a:gd name="connsiteX9" fmla="*/ 432807 w 2964141"/>
                  <a:gd name="connsiteY9" fmla="*/ 1302301 h 2743415"/>
                  <a:gd name="connsiteX10" fmla="*/ 926796 w 2964141"/>
                  <a:gd name="connsiteY10" fmla="*/ 1302301 h 2743415"/>
                  <a:gd name="connsiteX11" fmla="*/ 926796 w 2964141"/>
                  <a:gd name="connsiteY11" fmla="*/ 809459 h 2743415"/>
                  <a:gd name="connsiteX12" fmla="*/ 35747 w 2964141"/>
                  <a:gd name="connsiteY12" fmla="*/ 0 h 2743415"/>
                  <a:gd name="connsiteX13" fmla="*/ 2964141 w 2964141"/>
                  <a:gd name="connsiteY13" fmla="*/ 0 h 2743415"/>
                  <a:gd name="connsiteX14" fmla="*/ 2964141 w 2964141"/>
                  <a:gd name="connsiteY14" fmla="*/ 1856447 h 2743415"/>
                  <a:gd name="connsiteX15" fmla="*/ 1210622 w 2964141"/>
                  <a:gd name="connsiteY15" fmla="*/ 1856447 h 2743415"/>
                  <a:gd name="connsiteX16" fmla="*/ 387299 w 2964141"/>
                  <a:gd name="connsiteY16" fmla="*/ 2743415 h 2743415"/>
                  <a:gd name="connsiteX17" fmla="*/ 38018 w 2964141"/>
                  <a:gd name="connsiteY17" fmla="*/ 1856447 h 2743415"/>
                  <a:gd name="connsiteX0" fmla="*/ 1268267 w 2979689"/>
                  <a:gd name="connsiteY0" fmla="*/ 815555 h 2743415"/>
                  <a:gd name="connsiteX1" fmla="*/ 1268267 w 2979689"/>
                  <a:gd name="connsiteY1" fmla="*/ 1308397 h 2743415"/>
                  <a:gd name="connsiteX2" fmla="*/ 1762256 w 2979689"/>
                  <a:gd name="connsiteY2" fmla="*/ 1308397 h 2743415"/>
                  <a:gd name="connsiteX3" fmla="*/ 1762256 w 2979689"/>
                  <a:gd name="connsiteY3" fmla="*/ 815555 h 2743415"/>
                  <a:gd name="connsiteX4" fmla="*/ 1268267 w 2979689"/>
                  <a:gd name="connsiteY4" fmla="*/ 815555 h 2743415"/>
                  <a:gd name="connsiteX5" fmla="*/ 2092751 w 2979689"/>
                  <a:gd name="connsiteY5" fmla="*/ 812507 h 2743415"/>
                  <a:gd name="connsiteX6" fmla="*/ 2092751 w 2979689"/>
                  <a:gd name="connsiteY6" fmla="*/ 1305349 h 2743415"/>
                  <a:gd name="connsiteX7" fmla="*/ 2586740 w 2979689"/>
                  <a:gd name="connsiteY7" fmla="*/ 1305349 h 2743415"/>
                  <a:gd name="connsiteX8" fmla="*/ 2586740 w 2979689"/>
                  <a:gd name="connsiteY8" fmla="*/ 812507 h 2743415"/>
                  <a:gd name="connsiteX9" fmla="*/ 2092751 w 2979689"/>
                  <a:gd name="connsiteY9" fmla="*/ 812507 h 2743415"/>
                  <a:gd name="connsiteX10" fmla="*/ 448355 w 2979689"/>
                  <a:gd name="connsiteY10" fmla="*/ 809459 h 2743415"/>
                  <a:gd name="connsiteX11" fmla="*/ 448355 w 2979689"/>
                  <a:gd name="connsiteY11" fmla="*/ 1302301 h 2743415"/>
                  <a:gd name="connsiteX12" fmla="*/ 942344 w 2979689"/>
                  <a:gd name="connsiteY12" fmla="*/ 1302301 h 2743415"/>
                  <a:gd name="connsiteX13" fmla="*/ 942344 w 2979689"/>
                  <a:gd name="connsiteY13" fmla="*/ 809459 h 2743415"/>
                  <a:gd name="connsiteX14" fmla="*/ 448355 w 2979689"/>
                  <a:gd name="connsiteY14" fmla="*/ 809459 h 2743415"/>
                  <a:gd name="connsiteX15" fmla="*/ 0 w 2979689"/>
                  <a:gd name="connsiteY15" fmla="*/ 25651 h 2743415"/>
                  <a:gd name="connsiteX16" fmla="*/ 2979689 w 2979689"/>
                  <a:gd name="connsiteY16" fmla="*/ 0 h 2743415"/>
                  <a:gd name="connsiteX17" fmla="*/ 2979689 w 2979689"/>
                  <a:gd name="connsiteY17" fmla="*/ 1856447 h 2743415"/>
                  <a:gd name="connsiteX18" fmla="*/ 1226170 w 2979689"/>
                  <a:gd name="connsiteY18" fmla="*/ 1856447 h 2743415"/>
                  <a:gd name="connsiteX19" fmla="*/ 402847 w 2979689"/>
                  <a:gd name="connsiteY19" fmla="*/ 2743415 h 2743415"/>
                  <a:gd name="connsiteX20" fmla="*/ 53566 w 2979689"/>
                  <a:gd name="connsiteY20" fmla="*/ 1856447 h 2743415"/>
                  <a:gd name="connsiteX21" fmla="*/ 0 w 2979689"/>
                  <a:gd name="connsiteY21" fmla="*/ 25651 h 2743415"/>
                  <a:gd name="connsiteX0" fmla="*/ 1268267 w 2979689"/>
                  <a:gd name="connsiteY0" fmla="*/ 815555 h 2743415"/>
                  <a:gd name="connsiteX1" fmla="*/ 1268267 w 2979689"/>
                  <a:gd name="connsiteY1" fmla="*/ 1308397 h 2743415"/>
                  <a:gd name="connsiteX2" fmla="*/ 1762256 w 2979689"/>
                  <a:gd name="connsiteY2" fmla="*/ 1308397 h 2743415"/>
                  <a:gd name="connsiteX3" fmla="*/ 1762256 w 2979689"/>
                  <a:gd name="connsiteY3" fmla="*/ 815555 h 2743415"/>
                  <a:gd name="connsiteX4" fmla="*/ 1268267 w 2979689"/>
                  <a:gd name="connsiteY4" fmla="*/ 815555 h 2743415"/>
                  <a:gd name="connsiteX5" fmla="*/ 2092751 w 2979689"/>
                  <a:gd name="connsiteY5" fmla="*/ 812507 h 2743415"/>
                  <a:gd name="connsiteX6" fmla="*/ 2092751 w 2979689"/>
                  <a:gd name="connsiteY6" fmla="*/ 1305349 h 2743415"/>
                  <a:gd name="connsiteX7" fmla="*/ 2586740 w 2979689"/>
                  <a:gd name="connsiteY7" fmla="*/ 1305349 h 2743415"/>
                  <a:gd name="connsiteX8" fmla="*/ 2586740 w 2979689"/>
                  <a:gd name="connsiteY8" fmla="*/ 812507 h 2743415"/>
                  <a:gd name="connsiteX9" fmla="*/ 2092751 w 2979689"/>
                  <a:gd name="connsiteY9" fmla="*/ 812507 h 2743415"/>
                  <a:gd name="connsiteX10" fmla="*/ 448355 w 2979689"/>
                  <a:gd name="connsiteY10" fmla="*/ 809459 h 2743415"/>
                  <a:gd name="connsiteX11" fmla="*/ 448355 w 2979689"/>
                  <a:gd name="connsiteY11" fmla="*/ 1302301 h 2743415"/>
                  <a:gd name="connsiteX12" fmla="*/ 942344 w 2979689"/>
                  <a:gd name="connsiteY12" fmla="*/ 1302301 h 2743415"/>
                  <a:gd name="connsiteX13" fmla="*/ 942344 w 2979689"/>
                  <a:gd name="connsiteY13" fmla="*/ 809459 h 2743415"/>
                  <a:gd name="connsiteX14" fmla="*/ 448355 w 2979689"/>
                  <a:gd name="connsiteY14" fmla="*/ 809459 h 2743415"/>
                  <a:gd name="connsiteX15" fmla="*/ 0 w 2979689"/>
                  <a:gd name="connsiteY15" fmla="*/ 25651 h 2743415"/>
                  <a:gd name="connsiteX16" fmla="*/ 2979689 w 2979689"/>
                  <a:gd name="connsiteY16" fmla="*/ 0 h 2743415"/>
                  <a:gd name="connsiteX17" fmla="*/ 2979689 w 2979689"/>
                  <a:gd name="connsiteY17" fmla="*/ 1856447 h 2743415"/>
                  <a:gd name="connsiteX18" fmla="*/ 1226170 w 2979689"/>
                  <a:gd name="connsiteY18" fmla="*/ 1856447 h 2743415"/>
                  <a:gd name="connsiteX19" fmla="*/ 402847 w 2979689"/>
                  <a:gd name="connsiteY19" fmla="*/ 2743415 h 2743415"/>
                  <a:gd name="connsiteX20" fmla="*/ 53566 w 2979689"/>
                  <a:gd name="connsiteY20" fmla="*/ 1856447 h 2743415"/>
                  <a:gd name="connsiteX21" fmla="*/ 0 w 2979689"/>
                  <a:gd name="connsiteY21" fmla="*/ 25651 h 2743415"/>
                  <a:gd name="connsiteX0" fmla="*/ 1317301 w 3028723"/>
                  <a:gd name="connsiteY0" fmla="*/ 815555 h 2743415"/>
                  <a:gd name="connsiteX1" fmla="*/ 1317301 w 3028723"/>
                  <a:gd name="connsiteY1" fmla="*/ 1308397 h 2743415"/>
                  <a:gd name="connsiteX2" fmla="*/ 1811290 w 3028723"/>
                  <a:gd name="connsiteY2" fmla="*/ 1308397 h 2743415"/>
                  <a:gd name="connsiteX3" fmla="*/ 1811290 w 3028723"/>
                  <a:gd name="connsiteY3" fmla="*/ 815555 h 2743415"/>
                  <a:gd name="connsiteX4" fmla="*/ 1317301 w 3028723"/>
                  <a:gd name="connsiteY4" fmla="*/ 815555 h 2743415"/>
                  <a:gd name="connsiteX5" fmla="*/ 2141785 w 3028723"/>
                  <a:gd name="connsiteY5" fmla="*/ 812507 h 2743415"/>
                  <a:gd name="connsiteX6" fmla="*/ 2141785 w 3028723"/>
                  <a:gd name="connsiteY6" fmla="*/ 1305349 h 2743415"/>
                  <a:gd name="connsiteX7" fmla="*/ 2635774 w 3028723"/>
                  <a:gd name="connsiteY7" fmla="*/ 1305349 h 2743415"/>
                  <a:gd name="connsiteX8" fmla="*/ 2635774 w 3028723"/>
                  <a:gd name="connsiteY8" fmla="*/ 812507 h 2743415"/>
                  <a:gd name="connsiteX9" fmla="*/ 2141785 w 3028723"/>
                  <a:gd name="connsiteY9" fmla="*/ 812507 h 2743415"/>
                  <a:gd name="connsiteX10" fmla="*/ 497389 w 3028723"/>
                  <a:gd name="connsiteY10" fmla="*/ 809459 h 2743415"/>
                  <a:gd name="connsiteX11" fmla="*/ 497389 w 3028723"/>
                  <a:gd name="connsiteY11" fmla="*/ 1302301 h 2743415"/>
                  <a:gd name="connsiteX12" fmla="*/ 991378 w 3028723"/>
                  <a:gd name="connsiteY12" fmla="*/ 1302301 h 2743415"/>
                  <a:gd name="connsiteX13" fmla="*/ 991378 w 3028723"/>
                  <a:gd name="connsiteY13" fmla="*/ 809459 h 2743415"/>
                  <a:gd name="connsiteX14" fmla="*/ 497389 w 3028723"/>
                  <a:gd name="connsiteY14" fmla="*/ 809459 h 2743415"/>
                  <a:gd name="connsiteX15" fmla="*/ 49034 w 3028723"/>
                  <a:gd name="connsiteY15" fmla="*/ 25651 h 2743415"/>
                  <a:gd name="connsiteX16" fmla="*/ 3028723 w 3028723"/>
                  <a:gd name="connsiteY16" fmla="*/ 0 h 2743415"/>
                  <a:gd name="connsiteX17" fmla="*/ 3028723 w 3028723"/>
                  <a:gd name="connsiteY17" fmla="*/ 1856447 h 2743415"/>
                  <a:gd name="connsiteX18" fmla="*/ 1275204 w 3028723"/>
                  <a:gd name="connsiteY18" fmla="*/ 1856447 h 2743415"/>
                  <a:gd name="connsiteX19" fmla="*/ 451881 w 3028723"/>
                  <a:gd name="connsiteY19" fmla="*/ 2743415 h 2743415"/>
                  <a:gd name="connsiteX20" fmla="*/ 6 w 3028723"/>
                  <a:gd name="connsiteY20" fmla="*/ 1856448 h 2743415"/>
                  <a:gd name="connsiteX21" fmla="*/ 49034 w 3028723"/>
                  <a:gd name="connsiteY21" fmla="*/ 25651 h 2743415"/>
                  <a:gd name="connsiteX0" fmla="*/ 1291662 w 3003084"/>
                  <a:gd name="connsiteY0" fmla="*/ 815555 h 2743415"/>
                  <a:gd name="connsiteX1" fmla="*/ 1291662 w 3003084"/>
                  <a:gd name="connsiteY1" fmla="*/ 1308397 h 2743415"/>
                  <a:gd name="connsiteX2" fmla="*/ 1785651 w 3003084"/>
                  <a:gd name="connsiteY2" fmla="*/ 1308397 h 2743415"/>
                  <a:gd name="connsiteX3" fmla="*/ 1785651 w 3003084"/>
                  <a:gd name="connsiteY3" fmla="*/ 815555 h 2743415"/>
                  <a:gd name="connsiteX4" fmla="*/ 1291662 w 3003084"/>
                  <a:gd name="connsiteY4" fmla="*/ 815555 h 2743415"/>
                  <a:gd name="connsiteX5" fmla="*/ 2116146 w 3003084"/>
                  <a:gd name="connsiteY5" fmla="*/ 812507 h 2743415"/>
                  <a:gd name="connsiteX6" fmla="*/ 2116146 w 3003084"/>
                  <a:gd name="connsiteY6" fmla="*/ 1305349 h 2743415"/>
                  <a:gd name="connsiteX7" fmla="*/ 2610135 w 3003084"/>
                  <a:gd name="connsiteY7" fmla="*/ 1305349 h 2743415"/>
                  <a:gd name="connsiteX8" fmla="*/ 2610135 w 3003084"/>
                  <a:gd name="connsiteY8" fmla="*/ 812507 h 2743415"/>
                  <a:gd name="connsiteX9" fmla="*/ 2116146 w 3003084"/>
                  <a:gd name="connsiteY9" fmla="*/ 812507 h 2743415"/>
                  <a:gd name="connsiteX10" fmla="*/ 471750 w 3003084"/>
                  <a:gd name="connsiteY10" fmla="*/ 809459 h 2743415"/>
                  <a:gd name="connsiteX11" fmla="*/ 471750 w 3003084"/>
                  <a:gd name="connsiteY11" fmla="*/ 1302301 h 2743415"/>
                  <a:gd name="connsiteX12" fmla="*/ 965739 w 3003084"/>
                  <a:gd name="connsiteY12" fmla="*/ 1302301 h 2743415"/>
                  <a:gd name="connsiteX13" fmla="*/ 965739 w 3003084"/>
                  <a:gd name="connsiteY13" fmla="*/ 809459 h 2743415"/>
                  <a:gd name="connsiteX14" fmla="*/ 471750 w 3003084"/>
                  <a:gd name="connsiteY14" fmla="*/ 809459 h 2743415"/>
                  <a:gd name="connsiteX15" fmla="*/ 23395 w 3003084"/>
                  <a:gd name="connsiteY15" fmla="*/ 25651 h 2743415"/>
                  <a:gd name="connsiteX16" fmla="*/ 3003084 w 3003084"/>
                  <a:gd name="connsiteY16" fmla="*/ 0 h 2743415"/>
                  <a:gd name="connsiteX17" fmla="*/ 3003084 w 3003084"/>
                  <a:gd name="connsiteY17" fmla="*/ 1856447 h 2743415"/>
                  <a:gd name="connsiteX18" fmla="*/ 1249565 w 3003084"/>
                  <a:gd name="connsiteY18" fmla="*/ 1856447 h 2743415"/>
                  <a:gd name="connsiteX19" fmla="*/ 426242 w 3003084"/>
                  <a:gd name="connsiteY19" fmla="*/ 2743415 h 2743415"/>
                  <a:gd name="connsiteX20" fmla="*/ 17 w 3003084"/>
                  <a:gd name="connsiteY20" fmla="*/ 1856448 h 2743415"/>
                  <a:gd name="connsiteX21" fmla="*/ 23395 w 3003084"/>
                  <a:gd name="connsiteY21" fmla="*/ 25651 h 2743415"/>
                  <a:gd name="connsiteX0" fmla="*/ 1319561 w 3030983"/>
                  <a:gd name="connsiteY0" fmla="*/ 815555 h 2743415"/>
                  <a:gd name="connsiteX1" fmla="*/ 1319561 w 3030983"/>
                  <a:gd name="connsiteY1" fmla="*/ 1308397 h 2743415"/>
                  <a:gd name="connsiteX2" fmla="*/ 1813550 w 3030983"/>
                  <a:gd name="connsiteY2" fmla="*/ 1308397 h 2743415"/>
                  <a:gd name="connsiteX3" fmla="*/ 1813550 w 3030983"/>
                  <a:gd name="connsiteY3" fmla="*/ 815555 h 2743415"/>
                  <a:gd name="connsiteX4" fmla="*/ 1319561 w 3030983"/>
                  <a:gd name="connsiteY4" fmla="*/ 815555 h 2743415"/>
                  <a:gd name="connsiteX5" fmla="*/ 2144045 w 3030983"/>
                  <a:gd name="connsiteY5" fmla="*/ 812507 h 2743415"/>
                  <a:gd name="connsiteX6" fmla="*/ 2144045 w 3030983"/>
                  <a:gd name="connsiteY6" fmla="*/ 1305349 h 2743415"/>
                  <a:gd name="connsiteX7" fmla="*/ 2638034 w 3030983"/>
                  <a:gd name="connsiteY7" fmla="*/ 1305349 h 2743415"/>
                  <a:gd name="connsiteX8" fmla="*/ 2638034 w 3030983"/>
                  <a:gd name="connsiteY8" fmla="*/ 812507 h 2743415"/>
                  <a:gd name="connsiteX9" fmla="*/ 2144045 w 3030983"/>
                  <a:gd name="connsiteY9" fmla="*/ 812507 h 2743415"/>
                  <a:gd name="connsiteX10" fmla="*/ 499649 w 3030983"/>
                  <a:gd name="connsiteY10" fmla="*/ 809459 h 2743415"/>
                  <a:gd name="connsiteX11" fmla="*/ 499649 w 3030983"/>
                  <a:gd name="connsiteY11" fmla="*/ 1302301 h 2743415"/>
                  <a:gd name="connsiteX12" fmla="*/ 993638 w 3030983"/>
                  <a:gd name="connsiteY12" fmla="*/ 1302301 h 2743415"/>
                  <a:gd name="connsiteX13" fmla="*/ 993638 w 3030983"/>
                  <a:gd name="connsiteY13" fmla="*/ 809459 h 2743415"/>
                  <a:gd name="connsiteX14" fmla="*/ 499649 w 3030983"/>
                  <a:gd name="connsiteY14" fmla="*/ 809459 h 2743415"/>
                  <a:gd name="connsiteX15" fmla="*/ 0 w 3030983"/>
                  <a:gd name="connsiteY15" fmla="*/ 51301 h 2743415"/>
                  <a:gd name="connsiteX16" fmla="*/ 3030983 w 3030983"/>
                  <a:gd name="connsiteY16" fmla="*/ 0 h 2743415"/>
                  <a:gd name="connsiteX17" fmla="*/ 3030983 w 3030983"/>
                  <a:gd name="connsiteY17" fmla="*/ 1856447 h 2743415"/>
                  <a:gd name="connsiteX18" fmla="*/ 1277464 w 3030983"/>
                  <a:gd name="connsiteY18" fmla="*/ 1856447 h 2743415"/>
                  <a:gd name="connsiteX19" fmla="*/ 454141 w 3030983"/>
                  <a:gd name="connsiteY19" fmla="*/ 2743415 h 2743415"/>
                  <a:gd name="connsiteX20" fmla="*/ 27916 w 3030983"/>
                  <a:gd name="connsiteY20" fmla="*/ 1856448 h 2743415"/>
                  <a:gd name="connsiteX21" fmla="*/ 0 w 3030983"/>
                  <a:gd name="connsiteY21" fmla="*/ 51301 h 2743415"/>
                  <a:gd name="connsiteX0" fmla="*/ 1291662 w 3003084"/>
                  <a:gd name="connsiteY0" fmla="*/ 815555 h 2743415"/>
                  <a:gd name="connsiteX1" fmla="*/ 1291662 w 3003084"/>
                  <a:gd name="connsiteY1" fmla="*/ 1308397 h 2743415"/>
                  <a:gd name="connsiteX2" fmla="*/ 1785651 w 3003084"/>
                  <a:gd name="connsiteY2" fmla="*/ 1308397 h 2743415"/>
                  <a:gd name="connsiteX3" fmla="*/ 1785651 w 3003084"/>
                  <a:gd name="connsiteY3" fmla="*/ 815555 h 2743415"/>
                  <a:gd name="connsiteX4" fmla="*/ 1291662 w 3003084"/>
                  <a:gd name="connsiteY4" fmla="*/ 815555 h 2743415"/>
                  <a:gd name="connsiteX5" fmla="*/ 2116146 w 3003084"/>
                  <a:gd name="connsiteY5" fmla="*/ 812507 h 2743415"/>
                  <a:gd name="connsiteX6" fmla="*/ 2116146 w 3003084"/>
                  <a:gd name="connsiteY6" fmla="*/ 1305349 h 2743415"/>
                  <a:gd name="connsiteX7" fmla="*/ 2610135 w 3003084"/>
                  <a:gd name="connsiteY7" fmla="*/ 1305349 h 2743415"/>
                  <a:gd name="connsiteX8" fmla="*/ 2610135 w 3003084"/>
                  <a:gd name="connsiteY8" fmla="*/ 812507 h 2743415"/>
                  <a:gd name="connsiteX9" fmla="*/ 2116146 w 3003084"/>
                  <a:gd name="connsiteY9" fmla="*/ 812507 h 2743415"/>
                  <a:gd name="connsiteX10" fmla="*/ 471750 w 3003084"/>
                  <a:gd name="connsiteY10" fmla="*/ 809459 h 2743415"/>
                  <a:gd name="connsiteX11" fmla="*/ 471750 w 3003084"/>
                  <a:gd name="connsiteY11" fmla="*/ 1302301 h 2743415"/>
                  <a:gd name="connsiteX12" fmla="*/ 965739 w 3003084"/>
                  <a:gd name="connsiteY12" fmla="*/ 1302301 h 2743415"/>
                  <a:gd name="connsiteX13" fmla="*/ 965739 w 3003084"/>
                  <a:gd name="connsiteY13" fmla="*/ 809459 h 2743415"/>
                  <a:gd name="connsiteX14" fmla="*/ 471750 w 3003084"/>
                  <a:gd name="connsiteY14" fmla="*/ 809459 h 2743415"/>
                  <a:gd name="connsiteX15" fmla="*/ 23396 w 3003084"/>
                  <a:gd name="connsiteY15" fmla="*/ 51301 h 2743415"/>
                  <a:gd name="connsiteX16" fmla="*/ 3003084 w 3003084"/>
                  <a:gd name="connsiteY16" fmla="*/ 0 h 2743415"/>
                  <a:gd name="connsiteX17" fmla="*/ 3003084 w 3003084"/>
                  <a:gd name="connsiteY17" fmla="*/ 1856447 h 2743415"/>
                  <a:gd name="connsiteX18" fmla="*/ 1249565 w 3003084"/>
                  <a:gd name="connsiteY18" fmla="*/ 1856447 h 2743415"/>
                  <a:gd name="connsiteX19" fmla="*/ 426242 w 3003084"/>
                  <a:gd name="connsiteY19" fmla="*/ 2743415 h 2743415"/>
                  <a:gd name="connsiteX20" fmla="*/ 17 w 3003084"/>
                  <a:gd name="connsiteY20" fmla="*/ 1856448 h 2743415"/>
                  <a:gd name="connsiteX21" fmla="*/ 23396 w 3003084"/>
                  <a:gd name="connsiteY21" fmla="*/ 51301 h 2743415"/>
                  <a:gd name="connsiteX0" fmla="*/ 1319567 w 3030989"/>
                  <a:gd name="connsiteY0" fmla="*/ 815555 h 2743415"/>
                  <a:gd name="connsiteX1" fmla="*/ 1319567 w 3030989"/>
                  <a:gd name="connsiteY1" fmla="*/ 1308397 h 2743415"/>
                  <a:gd name="connsiteX2" fmla="*/ 1813556 w 3030989"/>
                  <a:gd name="connsiteY2" fmla="*/ 1308397 h 2743415"/>
                  <a:gd name="connsiteX3" fmla="*/ 1813556 w 3030989"/>
                  <a:gd name="connsiteY3" fmla="*/ 815555 h 2743415"/>
                  <a:gd name="connsiteX4" fmla="*/ 1319567 w 3030989"/>
                  <a:gd name="connsiteY4" fmla="*/ 815555 h 2743415"/>
                  <a:gd name="connsiteX5" fmla="*/ 2144051 w 3030989"/>
                  <a:gd name="connsiteY5" fmla="*/ 812507 h 2743415"/>
                  <a:gd name="connsiteX6" fmla="*/ 2144051 w 3030989"/>
                  <a:gd name="connsiteY6" fmla="*/ 1305349 h 2743415"/>
                  <a:gd name="connsiteX7" fmla="*/ 2638040 w 3030989"/>
                  <a:gd name="connsiteY7" fmla="*/ 1305349 h 2743415"/>
                  <a:gd name="connsiteX8" fmla="*/ 2638040 w 3030989"/>
                  <a:gd name="connsiteY8" fmla="*/ 812507 h 2743415"/>
                  <a:gd name="connsiteX9" fmla="*/ 2144051 w 3030989"/>
                  <a:gd name="connsiteY9" fmla="*/ 812507 h 2743415"/>
                  <a:gd name="connsiteX10" fmla="*/ 499655 w 3030989"/>
                  <a:gd name="connsiteY10" fmla="*/ 809459 h 2743415"/>
                  <a:gd name="connsiteX11" fmla="*/ 499655 w 3030989"/>
                  <a:gd name="connsiteY11" fmla="*/ 1302301 h 2743415"/>
                  <a:gd name="connsiteX12" fmla="*/ 993644 w 3030989"/>
                  <a:gd name="connsiteY12" fmla="*/ 1302301 h 2743415"/>
                  <a:gd name="connsiteX13" fmla="*/ 993644 w 3030989"/>
                  <a:gd name="connsiteY13" fmla="*/ 809459 h 2743415"/>
                  <a:gd name="connsiteX14" fmla="*/ 499655 w 3030989"/>
                  <a:gd name="connsiteY14" fmla="*/ 809459 h 2743415"/>
                  <a:gd name="connsiteX15" fmla="*/ 0 w 3030989"/>
                  <a:gd name="connsiteY15" fmla="*/ 76952 h 2743415"/>
                  <a:gd name="connsiteX16" fmla="*/ 3030989 w 3030989"/>
                  <a:gd name="connsiteY16" fmla="*/ 0 h 2743415"/>
                  <a:gd name="connsiteX17" fmla="*/ 3030989 w 3030989"/>
                  <a:gd name="connsiteY17" fmla="*/ 1856447 h 2743415"/>
                  <a:gd name="connsiteX18" fmla="*/ 1277470 w 3030989"/>
                  <a:gd name="connsiteY18" fmla="*/ 1856447 h 2743415"/>
                  <a:gd name="connsiteX19" fmla="*/ 454147 w 3030989"/>
                  <a:gd name="connsiteY19" fmla="*/ 2743415 h 2743415"/>
                  <a:gd name="connsiteX20" fmla="*/ 27922 w 3030989"/>
                  <a:gd name="connsiteY20" fmla="*/ 1856448 h 2743415"/>
                  <a:gd name="connsiteX21" fmla="*/ 0 w 3030989"/>
                  <a:gd name="connsiteY21" fmla="*/ 76952 h 2743415"/>
                  <a:gd name="connsiteX0" fmla="*/ 1293922 w 3005344"/>
                  <a:gd name="connsiteY0" fmla="*/ 815555 h 2743415"/>
                  <a:gd name="connsiteX1" fmla="*/ 1293922 w 3005344"/>
                  <a:gd name="connsiteY1" fmla="*/ 1308397 h 2743415"/>
                  <a:gd name="connsiteX2" fmla="*/ 1787911 w 3005344"/>
                  <a:gd name="connsiteY2" fmla="*/ 1308397 h 2743415"/>
                  <a:gd name="connsiteX3" fmla="*/ 1787911 w 3005344"/>
                  <a:gd name="connsiteY3" fmla="*/ 815555 h 2743415"/>
                  <a:gd name="connsiteX4" fmla="*/ 1293922 w 3005344"/>
                  <a:gd name="connsiteY4" fmla="*/ 815555 h 2743415"/>
                  <a:gd name="connsiteX5" fmla="*/ 2118406 w 3005344"/>
                  <a:gd name="connsiteY5" fmla="*/ 812507 h 2743415"/>
                  <a:gd name="connsiteX6" fmla="*/ 2118406 w 3005344"/>
                  <a:gd name="connsiteY6" fmla="*/ 1305349 h 2743415"/>
                  <a:gd name="connsiteX7" fmla="*/ 2612395 w 3005344"/>
                  <a:gd name="connsiteY7" fmla="*/ 1305349 h 2743415"/>
                  <a:gd name="connsiteX8" fmla="*/ 2612395 w 3005344"/>
                  <a:gd name="connsiteY8" fmla="*/ 812507 h 2743415"/>
                  <a:gd name="connsiteX9" fmla="*/ 2118406 w 3005344"/>
                  <a:gd name="connsiteY9" fmla="*/ 812507 h 2743415"/>
                  <a:gd name="connsiteX10" fmla="*/ 474010 w 3005344"/>
                  <a:gd name="connsiteY10" fmla="*/ 809459 h 2743415"/>
                  <a:gd name="connsiteX11" fmla="*/ 474010 w 3005344"/>
                  <a:gd name="connsiteY11" fmla="*/ 1302301 h 2743415"/>
                  <a:gd name="connsiteX12" fmla="*/ 967999 w 3005344"/>
                  <a:gd name="connsiteY12" fmla="*/ 1302301 h 2743415"/>
                  <a:gd name="connsiteX13" fmla="*/ 967999 w 3005344"/>
                  <a:gd name="connsiteY13" fmla="*/ 809459 h 2743415"/>
                  <a:gd name="connsiteX14" fmla="*/ 474010 w 3005344"/>
                  <a:gd name="connsiteY14" fmla="*/ 809459 h 2743415"/>
                  <a:gd name="connsiteX15" fmla="*/ 0 w 3005344"/>
                  <a:gd name="connsiteY15" fmla="*/ 76952 h 2743415"/>
                  <a:gd name="connsiteX16" fmla="*/ 3005344 w 3005344"/>
                  <a:gd name="connsiteY16" fmla="*/ 0 h 2743415"/>
                  <a:gd name="connsiteX17" fmla="*/ 3005344 w 3005344"/>
                  <a:gd name="connsiteY17" fmla="*/ 1856447 h 2743415"/>
                  <a:gd name="connsiteX18" fmla="*/ 1251825 w 3005344"/>
                  <a:gd name="connsiteY18" fmla="*/ 1856447 h 2743415"/>
                  <a:gd name="connsiteX19" fmla="*/ 428502 w 3005344"/>
                  <a:gd name="connsiteY19" fmla="*/ 2743415 h 2743415"/>
                  <a:gd name="connsiteX20" fmla="*/ 2277 w 3005344"/>
                  <a:gd name="connsiteY20" fmla="*/ 1856448 h 2743415"/>
                  <a:gd name="connsiteX21" fmla="*/ 0 w 3005344"/>
                  <a:gd name="connsiteY21" fmla="*/ 76952 h 2743415"/>
                  <a:gd name="connsiteX0" fmla="*/ 1293922 w 3005344"/>
                  <a:gd name="connsiteY0" fmla="*/ 815555 h 2743415"/>
                  <a:gd name="connsiteX1" fmla="*/ 1293922 w 3005344"/>
                  <a:gd name="connsiteY1" fmla="*/ 1308397 h 2743415"/>
                  <a:gd name="connsiteX2" fmla="*/ 1787911 w 3005344"/>
                  <a:gd name="connsiteY2" fmla="*/ 1308397 h 2743415"/>
                  <a:gd name="connsiteX3" fmla="*/ 1787911 w 3005344"/>
                  <a:gd name="connsiteY3" fmla="*/ 815555 h 2743415"/>
                  <a:gd name="connsiteX4" fmla="*/ 1293922 w 3005344"/>
                  <a:gd name="connsiteY4" fmla="*/ 815555 h 2743415"/>
                  <a:gd name="connsiteX5" fmla="*/ 2118406 w 3005344"/>
                  <a:gd name="connsiteY5" fmla="*/ 812507 h 2743415"/>
                  <a:gd name="connsiteX6" fmla="*/ 2118406 w 3005344"/>
                  <a:gd name="connsiteY6" fmla="*/ 1305349 h 2743415"/>
                  <a:gd name="connsiteX7" fmla="*/ 2612395 w 3005344"/>
                  <a:gd name="connsiteY7" fmla="*/ 1305349 h 2743415"/>
                  <a:gd name="connsiteX8" fmla="*/ 2612395 w 3005344"/>
                  <a:gd name="connsiteY8" fmla="*/ 812507 h 2743415"/>
                  <a:gd name="connsiteX9" fmla="*/ 2118406 w 3005344"/>
                  <a:gd name="connsiteY9" fmla="*/ 812507 h 2743415"/>
                  <a:gd name="connsiteX10" fmla="*/ 474010 w 3005344"/>
                  <a:gd name="connsiteY10" fmla="*/ 809459 h 2743415"/>
                  <a:gd name="connsiteX11" fmla="*/ 474010 w 3005344"/>
                  <a:gd name="connsiteY11" fmla="*/ 1302301 h 2743415"/>
                  <a:gd name="connsiteX12" fmla="*/ 967999 w 3005344"/>
                  <a:gd name="connsiteY12" fmla="*/ 1302301 h 2743415"/>
                  <a:gd name="connsiteX13" fmla="*/ 967999 w 3005344"/>
                  <a:gd name="connsiteY13" fmla="*/ 809459 h 2743415"/>
                  <a:gd name="connsiteX14" fmla="*/ 474010 w 3005344"/>
                  <a:gd name="connsiteY14" fmla="*/ 809459 h 2743415"/>
                  <a:gd name="connsiteX15" fmla="*/ 0 w 3005344"/>
                  <a:gd name="connsiteY15" fmla="*/ 51301 h 2743415"/>
                  <a:gd name="connsiteX16" fmla="*/ 3005344 w 3005344"/>
                  <a:gd name="connsiteY16" fmla="*/ 0 h 2743415"/>
                  <a:gd name="connsiteX17" fmla="*/ 3005344 w 3005344"/>
                  <a:gd name="connsiteY17" fmla="*/ 1856447 h 2743415"/>
                  <a:gd name="connsiteX18" fmla="*/ 1251825 w 3005344"/>
                  <a:gd name="connsiteY18" fmla="*/ 1856447 h 2743415"/>
                  <a:gd name="connsiteX19" fmla="*/ 428502 w 3005344"/>
                  <a:gd name="connsiteY19" fmla="*/ 2743415 h 2743415"/>
                  <a:gd name="connsiteX20" fmla="*/ 2277 w 3005344"/>
                  <a:gd name="connsiteY20" fmla="*/ 1856448 h 2743415"/>
                  <a:gd name="connsiteX21" fmla="*/ 0 w 3005344"/>
                  <a:gd name="connsiteY21" fmla="*/ 51301 h 2743415"/>
                  <a:gd name="connsiteX0" fmla="*/ 1293922 w 3005344"/>
                  <a:gd name="connsiteY0" fmla="*/ 789904 h 2717764"/>
                  <a:gd name="connsiteX1" fmla="*/ 1293922 w 3005344"/>
                  <a:gd name="connsiteY1" fmla="*/ 1282746 h 2717764"/>
                  <a:gd name="connsiteX2" fmla="*/ 1787911 w 3005344"/>
                  <a:gd name="connsiteY2" fmla="*/ 1282746 h 2717764"/>
                  <a:gd name="connsiteX3" fmla="*/ 1787911 w 3005344"/>
                  <a:gd name="connsiteY3" fmla="*/ 789904 h 2717764"/>
                  <a:gd name="connsiteX4" fmla="*/ 1293922 w 3005344"/>
                  <a:gd name="connsiteY4" fmla="*/ 789904 h 2717764"/>
                  <a:gd name="connsiteX5" fmla="*/ 2118406 w 3005344"/>
                  <a:gd name="connsiteY5" fmla="*/ 786856 h 2717764"/>
                  <a:gd name="connsiteX6" fmla="*/ 2118406 w 3005344"/>
                  <a:gd name="connsiteY6" fmla="*/ 1279698 h 2717764"/>
                  <a:gd name="connsiteX7" fmla="*/ 2612395 w 3005344"/>
                  <a:gd name="connsiteY7" fmla="*/ 1279698 h 2717764"/>
                  <a:gd name="connsiteX8" fmla="*/ 2612395 w 3005344"/>
                  <a:gd name="connsiteY8" fmla="*/ 786856 h 2717764"/>
                  <a:gd name="connsiteX9" fmla="*/ 2118406 w 3005344"/>
                  <a:gd name="connsiteY9" fmla="*/ 786856 h 2717764"/>
                  <a:gd name="connsiteX10" fmla="*/ 474010 w 3005344"/>
                  <a:gd name="connsiteY10" fmla="*/ 783808 h 2717764"/>
                  <a:gd name="connsiteX11" fmla="*/ 474010 w 3005344"/>
                  <a:gd name="connsiteY11" fmla="*/ 1276650 h 2717764"/>
                  <a:gd name="connsiteX12" fmla="*/ 967999 w 3005344"/>
                  <a:gd name="connsiteY12" fmla="*/ 1276650 h 2717764"/>
                  <a:gd name="connsiteX13" fmla="*/ 967999 w 3005344"/>
                  <a:gd name="connsiteY13" fmla="*/ 783808 h 2717764"/>
                  <a:gd name="connsiteX14" fmla="*/ 474010 w 3005344"/>
                  <a:gd name="connsiteY14" fmla="*/ 783808 h 2717764"/>
                  <a:gd name="connsiteX15" fmla="*/ 0 w 3005344"/>
                  <a:gd name="connsiteY15" fmla="*/ 25650 h 2717764"/>
                  <a:gd name="connsiteX16" fmla="*/ 3005344 w 3005344"/>
                  <a:gd name="connsiteY16" fmla="*/ 0 h 2717764"/>
                  <a:gd name="connsiteX17" fmla="*/ 3005344 w 3005344"/>
                  <a:gd name="connsiteY17" fmla="*/ 1830796 h 2717764"/>
                  <a:gd name="connsiteX18" fmla="*/ 1251825 w 3005344"/>
                  <a:gd name="connsiteY18" fmla="*/ 1830796 h 2717764"/>
                  <a:gd name="connsiteX19" fmla="*/ 428502 w 3005344"/>
                  <a:gd name="connsiteY19" fmla="*/ 2717764 h 2717764"/>
                  <a:gd name="connsiteX20" fmla="*/ 2277 w 3005344"/>
                  <a:gd name="connsiteY20" fmla="*/ 1830797 h 2717764"/>
                  <a:gd name="connsiteX21" fmla="*/ 0 w 3005344"/>
                  <a:gd name="connsiteY21" fmla="*/ 25650 h 2717764"/>
                  <a:gd name="connsiteX0" fmla="*/ 1319572 w 3030994"/>
                  <a:gd name="connsiteY0" fmla="*/ 789904 h 2717764"/>
                  <a:gd name="connsiteX1" fmla="*/ 1319572 w 3030994"/>
                  <a:gd name="connsiteY1" fmla="*/ 1282746 h 2717764"/>
                  <a:gd name="connsiteX2" fmla="*/ 1813561 w 3030994"/>
                  <a:gd name="connsiteY2" fmla="*/ 1282746 h 2717764"/>
                  <a:gd name="connsiteX3" fmla="*/ 1813561 w 3030994"/>
                  <a:gd name="connsiteY3" fmla="*/ 789904 h 2717764"/>
                  <a:gd name="connsiteX4" fmla="*/ 1319572 w 3030994"/>
                  <a:gd name="connsiteY4" fmla="*/ 789904 h 2717764"/>
                  <a:gd name="connsiteX5" fmla="*/ 2144056 w 3030994"/>
                  <a:gd name="connsiteY5" fmla="*/ 786856 h 2717764"/>
                  <a:gd name="connsiteX6" fmla="*/ 2144056 w 3030994"/>
                  <a:gd name="connsiteY6" fmla="*/ 1279698 h 2717764"/>
                  <a:gd name="connsiteX7" fmla="*/ 2638045 w 3030994"/>
                  <a:gd name="connsiteY7" fmla="*/ 1279698 h 2717764"/>
                  <a:gd name="connsiteX8" fmla="*/ 2638045 w 3030994"/>
                  <a:gd name="connsiteY8" fmla="*/ 786856 h 2717764"/>
                  <a:gd name="connsiteX9" fmla="*/ 2144056 w 3030994"/>
                  <a:gd name="connsiteY9" fmla="*/ 786856 h 2717764"/>
                  <a:gd name="connsiteX10" fmla="*/ 499660 w 3030994"/>
                  <a:gd name="connsiteY10" fmla="*/ 783808 h 2717764"/>
                  <a:gd name="connsiteX11" fmla="*/ 499660 w 3030994"/>
                  <a:gd name="connsiteY11" fmla="*/ 1276650 h 2717764"/>
                  <a:gd name="connsiteX12" fmla="*/ 993649 w 3030994"/>
                  <a:gd name="connsiteY12" fmla="*/ 1276650 h 2717764"/>
                  <a:gd name="connsiteX13" fmla="*/ 993649 w 3030994"/>
                  <a:gd name="connsiteY13" fmla="*/ 783808 h 2717764"/>
                  <a:gd name="connsiteX14" fmla="*/ 499660 w 3030994"/>
                  <a:gd name="connsiteY14" fmla="*/ 783808 h 2717764"/>
                  <a:gd name="connsiteX15" fmla="*/ 0 w 3030994"/>
                  <a:gd name="connsiteY15" fmla="*/ 6 h 2717764"/>
                  <a:gd name="connsiteX16" fmla="*/ 3030994 w 3030994"/>
                  <a:gd name="connsiteY16" fmla="*/ 0 h 2717764"/>
                  <a:gd name="connsiteX17" fmla="*/ 3030994 w 3030994"/>
                  <a:gd name="connsiteY17" fmla="*/ 1830796 h 2717764"/>
                  <a:gd name="connsiteX18" fmla="*/ 1277475 w 3030994"/>
                  <a:gd name="connsiteY18" fmla="*/ 1830796 h 2717764"/>
                  <a:gd name="connsiteX19" fmla="*/ 454152 w 3030994"/>
                  <a:gd name="connsiteY19" fmla="*/ 2717764 h 2717764"/>
                  <a:gd name="connsiteX20" fmla="*/ 27927 w 3030994"/>
                  <a:gd name="connsiteY20" fmla="*/ 1830797 h 2717764"/>
                  <a:gd name="connsiteX21" fmla="*/ 0 w 3030994"/>
                  <a:gd name="connsiteY21" fmla="*/ 6 h 2717764"/>
                  <a:gd name="connsiteX0" fmla="*/ 1342956 w 3054378"/>
                  <a:gd name="connsiteY0" fmla="*/ 789904 h 2717764"/>
                  <a:gd name="connsiteX1" fmla="*/ 1342956 w 3054378"/>
                  <a:gd name="connsiteY1" fmla="*/ 1282746 h 2717764"/>
                  <a:gd name="connsiteX2" fmla="*/ 1836945 w 3054378"/>
                  <a:gd name="connsiteY2" fmla="*/ 1282746 h 2717764"/>
                  <a:gd name="connsiteX3" fmla="*/ 1836945 w 3054378"/>
                  <a:gd name="connsiteY3" fmla="*/ 789904 h 2717764"/>
                  <a:gd name="connsiteX4" fmla="*/ 1342956 w 3054378"/>
                  <a:gd name="connsiteY4" fmla="*/ 789904 h 2717764"/>
                  <a:gd name="connsiteX5" fmla="*/ 2167440 w 3054378"/>
                  <a:gd name="connsiteY5" fmla="*/ 786856 h 2717764"/>
                  <a:gd name="connsiteX6" fmla="*/ 2167440 w 3054378"/>
                  <a:gd name="connsiteY6" fmla="*/ 1279698 h 2717764"/>
                  <a:gd name="connsiteX7" fmla="*/ 2661429 w 3054378"/>
                  <a:gd name="connsiteY7" fmla="*/ 1279698 h 2717764"/>
                  <a:gd name="connsiteX8" fmla="*/ 2661429 w 3054378"/>
                  <a:gd name="connsiteY8" fmla="*/ 786856 h 2717764"/>
                  <a:gd name="connsiteX9" fmla="*/ 2167440 w 3054378"/>
                  <a:gd name="connsiteY9" fmla="*/ 786856 h 2717764"/>
                  <a:gd name="connsiteX10" fmla="*/ 523044 w 3054378"/>
                  <a:gd name="connsiteY10" fmla="*/ 783808 h 2717764"/>
                  <a:gd name="connsiteX11" fmla="*/ 523044 w 3054378"/>
                  <a:gd name="connsiteY11" fmla="*/ 1276650 h 2717764"/>
                  <a:gd name="connsiteX12" fmla="*/ 1017033 w 3054378"/>
                  <a:gd name="connsiteY12" fmla="*/ 1276650 h 2717764"/>
                  <a:gd name="connsiteX13" fmla="*/ 1017033 w 3054378"/>
                  <a:gd name="connsiteY13" fmla="*/ 783808 h 2717764"/>
                  <a:gd name="connsiteX14" fmla="*/ 523044 w 3054378"/>
                  <a:gd name="connsiteY14" fmla="*/ 783808 h 2717764"/>
                  <a:gd name="connsiteX15" fmla="*/ 23384 w 3054378"/>
                  <a:gd name="connsiteY15" fmla="*/ 6 h 2717764"/>
                  <a:gd name="connsiteX16" fmla="*/ 3054378 w 3054378"/>
                  <a:gd name="connsiteY16" fmla="*/ 0 h 2717764"/>
                  <a:gd name="connsiteX17" fmla="*/ 3054378 w 3054378"/>
                  <a:gd name="connsiteY17" fmla="*/ 1830796 h 2717764"/>
                  <a:gd name="connsiteX18" fmla="*/ 1300859 w 3054378"/>
                  <a:gd name="connsiteY18" fmla="*/ 1830796 h 2717764"/>
                  <a:gd name="connsiteX19" fmla="*/ 477536 w 3054378"/>
                  <a:gd name="connsiteY19" fmla="*/ 2717764 h 2717764"/>
                  <a:gd name="connsiteX20" fmla="*/ 18 w 3054378"/>
                  <a:gd name="connsiteY20" fmla="*/ 1830797 h 2717764"/>
                  <a:gd name="connsiteX21" fmla="*/ 23384 w 3054378"/>
                  <a:gd name="connsiteY21" fmla="*/ 6 h 2717764"/>
                  <a:gd name="connsiteX0" fmla="*/ 1370873 w 3082295"/>
                  <a:gd name="connsiteY0" fmla="*/ 815549 h 2743409"/>
                  <a:gd name="connsiteX1" fmla="*/ 1370873 w 3082295"/>
                  <a:gd name="connsiteY1" fmla="*/ 1308391 h 2743409"/>
                  <a:gd name="connsiteX2" fmla="*/ 1864862 w 3082295"/>
                  <a:gd name="connsiteY2" fmla="*/ 1308391 h 2743409"/>
                  <a:gd name="connsiteX3" fmla="*/ 1864862 w 3082295"/>
                  <a:gd name="connsiteY3" fmla="*/ 815549 h 2743409"/>
                  <a:gd name="connsiteX4" fmla="*/ 1370873 w 3082295"/>
                  <a:gd name="connsiteY4" fmla="*/ 815549 h 2743409"/>
                  <a:gd name="connsiteX5" fmla="*/ 2195357 w 3082295"/>
                  <a:gd name="connsiteY5" fmla="*/ 812501 h 2743409"/>
                  <a:gd name="connsiteX6" fmla="*/ 2195357 w 3082295"/>
                  <a:gd name="connsiteY6" fmla="*/ 1305343 h 2743409"/>
                  <a:gd name="connsiteX7" fmla="*/ 2689346 w 3082295"/>
                  <a:gd name="connsiteY7" fmla="*/ 1305343 h 2743409"/>
                  <a:gd name="connsiteX8" fmla="*/ 2689346 w 3082295"/>
                  <a:gd name="connsiteY8" fmla="*/ 812501 h 2743409"/>
                  <a:gd name="connsiteX9" fmla="*/ 2195357 w 3082295"/>
                  <a:gd name="connsiteY9" fmla="*/ 812501 h 2743409"/>
                  <a:gd name="connsiteX10" fmla="*/ 550961 w 3082295"/>
                  <a:gd name="connsiteY10" fmla="*/ 809453 h 2743409"/>
                  <a:gd name="connsiteX11" fmla="*/ 550961 w 3082295"/>
                  <a:gd name="connsiteY11" fmla="*/ 1302295 h 2743409"/>
                  <a:gd name="connsiteX12" fmla="*/ 1044950 w 3082295"/>
                  <a:gd name="connsiteY12" fmla="*/ 1302295 h 2743409"/>
                  <a:gd name="connsiteX13" fmla="*/ 1044950 w 3082295"/>
                  <a:gd name="connsiteY13" fmla="*/ 809453 h 2743409"/>
                  <a:gd name="connsiteX14" fmla="*/ 550961 w 3082295"/>
                  <a:gd name="connsiteY14" fmla="*/ 809453 h 2743409"/>
                  <a:gd name="connsiteX15" fmla="*/ 0 w 3082295"/>
                  <a:gd name="connsiteY15" fmla="*/ 0 h 2743409"/>
                  <a:gd name="connsiteX16" fmla="*/ 3082295 w 3082295"/>
                  <a:gd name="connsiteY16" fmla="*/ 25645 h 2743409"/>
                  <a:gd name="connsiteX17" fmla="*/ 3082295 w 3082295"/>
                  <a:gd name="connsiteY17" fmla="*/ 1856441 h 2743409"/>
                  <a:gd name="connsiteX18" fmla="*/ 1328776 w 3082295"/>
                  <a:gd name="connsiteY18" fmla="*/ 1856441 h 2743409"/>
                  <a:gd name="connsiteX19" fmla="*/ 505453 w 3082295"/>
                  <a:gd name="connsiteY19" fmla="*/ 2743409 h 2743409"/>
                  <a:gd name="connsiteX20" fmla="*/ 27935 w 3082295"/>
                  <a:gd name="connsiteY20" fmla="*/ 1856442 h 2743409"/>
                  <a:gd name="connsiteX21" fmla="*/ 0 w 3082295"/>
                  <a:gd name="connsiteY21" fmla="*/ 0 h 2743409"/>
                  <a:gd name="connsiteX0" fmla="*/ 1370873 w 3082295"/>
                  <a:gd name="connsiteY0" fmla="*/ 815549 h 2743409"/>
                  <a:gd name="connsiteX1" fmla="*/ 1370873 w 3082295"/>
                  <a:gd name="connsiteY1" fmla="*/ 1308391 h 2743409"/>
                  <a:gd name="connsiteX2" fmla="*/ 1864862 w 3082295"/>
                  <a:gd name="connsiteY2" fmla="*/ 1308391 h 2743409"/>
                  <a:gd name="connsiteX3" fmla="*/ 1864862 w 3082295"/>
                  <a:gd name="connsiteY3" fmla="*/ 815549 h 2743409"/>
                  <a:gd name="connsiteX4" fmla="*/ 1370873 w 3082295"/>
                  <a:gd name="connsiteY4" fmla="*/ 815549 h 2743409"/>
                  <a:gd name="connsiteX5" fmla="*/ 2195357 w 3082295"/>
                  <a:gd name="connsiteY5" fmla="*/ 812501 h 2743409"/>
                  <a:gd name="connsiteX6" fmla="*/ 2195357 w 3082295"/>
                  <a:gd name="connsiteY6" fmla="*/ 1305343 h 2743409"/>
                  <a:gd name="connsiteX7" fmla="*/ 2689346 w 3082295"/>
                  <a:gd name="connsiteY7" fmla="*/ 1305343 h 2743409"/>
                  <a:gd name="connsiteX8" fmla="*/ 2689346 w 3082295"/>
                  <a:gd name="connsiteY8" fmla="*/ 812501 h 2743409"/>
                  <a:gd name="connsiteX9" fmla="*/ 2195357 w 3082295"/>
                  <a:gd name="connsiteY9" fmla="*/ 812501 h 2743409"/>
                  <a:gd name="connsiteX10" fmla="*/ 550961 w 3082295"/>
                  <a:gd name="connsiteY10" fmla="*/ 809453 h 2743409"/>
                  <a:gd name="connsiteX11" fmla="*/ 550961 w 3082295"/>
                  <a:gd name="connsiteY11" fmla="*/ 1302295 h 2743409"/>
                  <a:gd name="connsiteX12" fmla="*/ 1044950 w 3082295"/>
                  <a:gd name="connsiteY12" fmla="*/ 1302295 h 2743409"/>
                  <a:gd name="connsiteX13" fmla="*/ 1044950 w 3082295"/>
                  <a:gd name="connsiteY13" fmla="*/ 809453 h 2743409"/>
                  <a:gd name="connsiteX14" fmla="*/ 550961 w 3082295"/>
                  <a:gd name="connsiteY14" fmla="*/ 809453 h 2743409"/>
                  <a:gd name="connsiteX15" fmla="*/ 0 w 3082295"/>
                  <a:gd name="connsiteY15" fmla="*/ 0 h 2743409"/>
                  <a:gd name="connsiteX16" fmla="*/ 3082295 w 3082295"/>
                  <a:gd name="connsiteY16" fmla="*/ 25645 h 2743409"/>
                  <a:gd name="connsiteX17" fmla="*/ 3082295 w 3082295"/>
                  <a:gd name="connsiteY17" fmla="*/ 1856441 h 2743409"/>
                  <a:gd name="connsiteX18" fmla="*/ 1328776 w 3082295"/>
                  <a:gd name="connsiteY18" fmla="*/ 1856441 h 2743409"/>
                  <a:gd name="connsiteX19" fmla="*/ 505453 w 3082295"/>
                  <a:gd name="connsiteY19" fmla="*/ 2743409 h 2743409"/>
                  <a:gd name="connsiteX20" fmla="*/ 27935 w 3082295"/>
                  <a:gd name="connsiteY20" fmla="*/ 1856442 h 2743409"/>
                  <a:gd name="connsiteX21" fmla="*/ 0 w 3082295"/>
                  <a:gd name="connsiteY21" fmla="*/ 0 h 2743409"/>
                  <a:gd name="connsiteX0" fmla="*/ 1342950 w 3054372"/>
                  <a:gd name="connsiteY0" fmla="*/ 815549 h 2743409"/>
                  <a:gd name="connsiteX1" fmla="*/ 1342950 w 3054372"/>
                  <a:gd name="connsiteY1" fmla="*/ 1308391 h 2743409"/>
                  <a:gd name="connsiteX2" fmla="*/ 1836939 w 3054372"/>
                  <a:gd name="connsiteY2" fmla="*/ 1308391 h 2743409"/>
                  <a:gd name="connsiteX3" fmla="*/ 1836939 w 3054372"/>
                  <a:gd name="connsiteY3" fmla="*/ 815549 h 2743409"/>
                  <a:gd name="connsiteX4" fmla="*/ 1342950 w 3054372"/>
                  <a:gd name="connsiteY4" fmla="*/ 815549 h 2743409"/>
                  <a:gd name="connsiteX5" fmla="*/ 2167434 w 3054372"/>
                  <a:gd name="connsiteY5" fmla="*/ 812501 h 2743409"/>
                  <a:gd name="connsiteX6" fmla="*/ 2167434 w 3054372"/>
                  <a:gd name="connsiteY6" fmla="*/ 1305343 h 2743409"/>
                  <a:gd name="connsiteX7" fmla="*/ 2661423 w 3054372"/>
                  <a:gd name="connsiteY7" fmla="*/ 1305343 h 2743409"/>
                  <a:gd name="connsiteX8" fmla="*/ 2661423 w 3054372"/>
                  <a:gd name="connsiteY8" fmla="*/ 812501 h 2743409"/>
                  <a:gd name="connsiteX9" fmla="*/ 2167434 w 3054372"/>
                  <a:gd name="connsiteY9" fmla="*/ 812501 h 2743409"/>
                  <a:gd name="connsiteX10" fmla="*/ 523038 w 3054372"/>
                  <a:gd name="connsiteY10" fmla="*/ 809453 h 2743409"/>
                  <a:gd name="connsiteX11" fmla="*/ 523038 w 3054372"/>
                  <a:gd name="connsiteY11" fmla="*/ 1302295 h 2743409"/>
                  <a:gd name="connsiteX12" fmla="*/ 1017027 w 3054372"/>
                  <a:gd name="connsiteY12" fmla="*/ 1302295 h 2743409"/>
                  <a:gd name="connsiteX13" fmla="*/ 1017027 w 3054372"/>
                  <a:gd name="connsiteY13" fmla="*/ 809453 h 2743409"/>
                  <a:gd name="connsiteX14" fmla="*/ 523038 w 3054372"/>
                  <a:gd name="connsiteY14" fmla="*/ 809453 h 2743409"/>
                  <a:gd name="connsiteX15" fmla="*/ 49023 w 3054372"/>
                  <a:gd name="connsiteY15" fmla="*/ 0 h 2743409"/>
                  <a:gd name="connsiteX16" fmla="*/ 3054372 w 3054372"/>
                  <a:gd name="connsiteY16" fmla="*/ 25645 h 2743409"/>
                  <a:gd name="connsiteX17" fmla="*/ 3054372 w 3054372"/>
                  <a:gd name="connsiteY17" fmla="*/ 1856441 h 2743409"/>
                  <a:gd name="connsiteX18" fmla="*/ 1300853 w 3054372"/>
                  <a:gd name="connsiteY18" fmla="*/ 1856441 h 2743409"/>
                  <a:gd name="connsiteX19" fmla="*/ 477530 w 3054372"/>
                  <a:gd name="connsiteY19" fmla="*/ 2743409 h 2743409"/>
                  <a:gd name="connsiteX20" fmla="*/ 12 w 3054372"/>
                  <a:gd name="connsiteY20" fmla="*/ 1856442 h 2743409"/>
                  <a:gd name="connsiteX21" fmla="*/ 49023 w 3054372"/>
                  <a:gd name="connsiteY21" fmla="*/ 0 h 2743409"/>
                  <a:gd name="connsiteX0" fmla="*/ 1422168 w 3133590"/>
                  <a:gd name="connsiteY0" fmla="*/ 815549 h 2743409"/>
                  <a:gd name="connsiteX1" fmla="*/ 1422168 w 3133590"/>
                  <a:gd name="connsiteY1" fmla="*/ 1308391 h 2743409"/>
                  <a:gd name="connsiteX2" fmla="*/ 1916157 w 3133590"/>
                  <a:gd name="connsiteY2" fmla="*/ 1308391 h 2743409"/>
                  <a:gd name="connsiteX3" fmla="*/ 1916157 w 3133590"/>
                  <a:gd name="connsiteY3" fmla="*/ 815549 h 2743409"/>
                  <a:gd name="connsiteX4" fmla="*/ 1422168 w 3133590"/>
                  <a:gd name="connsiteY4" fmla="*/ 815549 h 2743409"/>
                  <a:gd name="connsiteX5" fmla="*/ 2246652 w 3133590"/>
                  <a:gd name="connsiteY5" fmla="*/ 812501 h 2743409"/>
                  <a:gd name="connsiteX6" fmla="*/ 2246652 w 3133590"/>
                  <a:gd name="connsiteY6" fmla="*/ 1305343 h 2743409"/>
                  <a:gd name="connsiteX7" fmla="*/ 2740641 w 3133590"/>
                  <a:gd name="connsiteY7" fmla="*/ 1305343 h 2743409"/>
                  <a:gd name="connsiteX8" fmla="*/ 2740641 w 3133590"/>
                  <a:gd name="connsiteY8" fmla="*/ 812501 h 2743409"/>
                  <a:gd name="connsiteX9" fmla="*/ 2246652 w 3133590"/>
                  <a:gd name="connsiteY9" fmla="*/ 812501 h 2743409"/>
                  <a:gd name="connsiteX10" fmla="*/ 602256 w 3133590"/>
                  <a:gd name="connsiteY10" fmla="*/ 809453 h 2743409"/>
                  <a:gd name="connsiteX11" fmla="*/ 602256 w 3133590"/>
                  <a:gd name="connsiteY11" fmla="*/ 1302295 h 2743409"/>
                  <a:gd name="connsiteX12" fmla="*/ 1096245 w 3133590"/>
                  <a:gd name="connsiteY12" fmla="*/ 1302295 h 2743409"/>
                  <a:gd name="connsiteX13" fmla="*/ 1096245 w 3133590"/>
                  <a:gd name="connsiteY13" fmla="*/ 809453 h 2743409"/>
                  <a:gd name="connsiteX14" fmla="*/ 602256 w 3133590"/>
                  <a:gd name="connsiteY14" fmla="*/ 809453 h 2743409"/>
                  <a:gd name="connsiteX15" fmla="*/ 0 w 3133590"/>
                  <a:gd name="connsiteY15" fmla="*/ 0 h 2743409"/>
                  <a:gd name="connsiteX16" fmla="*/ 3133590 w 3133590"/>
                  <a:gd name="connsiteY16" fmla="*/ 25645 h 2743409"/>
                  <a:gd name="connsiteX17" fmla="*/ 3133590 w 3133590"/>
                  <a:gd name="connsiteY17" fmla="*/ 1856441 h 2743409"/>
                  <a:gd name="connsiteX18" fmla="*/ 1380071 w 3133590"/>
                  <a:gd name="connsiteY18" fmla="*/ 1856441 h 2743409"/>
                  <a:gd name="connsiteX19" fmla="*/ 556748 w 3133590"/>
                  <a:gd name="connsiteY19" fmla="*/ 2743409 h 2743409"/>
                  <a:gd name="connsiteX20" fmla="*/ 79230 w 3133590"/>
                  <a:gd name="connsiteY20" fmla="*/ 1856442 h 2743409"/>
                  <a:gd name="connsiteX21" fmla="*/ 0 w 3133590"/>
                  <a:gd name="connsiteY21" fmla="*/ 0 h 2743409"/>
                  <a:gd name="connsiteX0" fmla="*/ 1345222 w 3056644"/>
                  <a:gd name="connsiteY0" fmla="*/ 841200 h 2769060"/>
                  <a:gd name="connsiteX1" fmla="*/ 1345222 w 3056644"/>
                  <a:gd name="connsiteY1" fmla="*/ 1334042 h 2769060"/>
                  <a:gd name="connsiteX2" fmla="*/ 1839211 w 3056644"/>
                  <a:gd name="connsiteY2" fmla="*/ 1334042 h 2769060"/>
                  <a:gd name="connsiteX3" fmla="*/ 1839211 w 3056644"/>
                  <a:gd name="connsiteY3" fmla="*/ 841200 h 2769060"/>
                  <a:gd name="connsiteX4" fmla="*/ 1345222 w 3056644"/>
                  <a:gd name="connsiteY4" fmla="*/ 841200 h 2769060"/>
                  <a:gd name="connsiteX5" fmla="*/ 2169706 w 3056644"/>
                  <a:gd name="connsiteY5" fmla="*/ 838152 h 2769060"/>
                  <a:gd name="connsiteX6" fmla="*/ 2169706 w 3056644"/>
                  <a:gd name="connsiteY6" fmla="*/ 1330994 h 2769060"/>
                  <a:gd name="connsiteX7" fmla="*/ 2663695 w 3056644"/>
                  <a:gd name="connsiteY7" fmla="*/ 1330994 h 2769060"/>
                  <a:gd name="connsiteX8" fmla="*/ 2663695 w 3056644"/>
                  <a:gd name="connsiteY8" fmla="*/ 838152 h 2769060"/>
                  <a:gd name="connsiteX9" fmla="*/ 2169706 w 3056644"/>
                  <a:gd name="connsiteY9" fmla="*/ 838152 h 2769060"/>
                  <a:gd name="connsiteX10" fmla="*/ 525310 w 3056644"/>
                  <a:gd name="connsiteY10" fmla="*/ 835104 h 2769060"/>
                  <a:gd name="connsiteX11" fmla="*/ 525310 w 3056644"/>
                  <a:gd name="connsiteY11" fmla="*/ 1327946 h 2769060"/>
                  <a:gd name="connsiteX12" fmla="*/ 1019299 w 3056644"/>
                  <a:gd name="connsiteY12" fmla="*/ 1327946 h 2769060"/>
                  <a:gd name="connsiteX13" fmla="*/ 1019299 w 3056644"/>
                  <a:gd name="connsiteY13" fmla="*/ 835104 h 2769060"/>
                  <a:gd name="connsiteX14" fmla="*/ 525310 w 3056644"/>
                  <a:gd name="connsiteY14" fmla="*/ 835104 h 2769060"/>
                  <a:gd name="connsiteX15" fmla="*/ 0 w 3056644"/>
                  <a:gd name="connsiteY15" fmla="*/ 0 h 2769060"/>
                  <a:gd name="connsiteX16" fmla="*/ 3056644 w 3056644"/>
                  <a:gd name="connsiteY16" fmla="*/ 51296 h 2769060"/>
                  <a:gd name="connsiteX17" fmla="*/ 3056644 w 3056644"/>
                  <a:gd name="connsiteY17" fmla="*/ 1882092 h 2769060"/>
                  <a:gd name="connsiteX18" fmla="*/ 1303125 w 3056644"/>
                  <a:gd name="connsiteY18" fmla="*/ 1882092 h 2769060"/>
                  <a:gd name="connsiteX19" fmla="*/ 479802 w 3056644"/>
                  <a:gd name="connsiteY19" fmla="*/ 2769060 h 2769060"/>
                  <a:gd name="connsiteX20" fmla="*/ 2284 w 3056644"/>
                  <a:gd name="connsiteY20" fmla="*/ 1882093 h 2769060"/>
                  <a:gd name="connsiteX21" fmla="*/ 0 w 3056644"/>
                  <a:gd name="connsiteY21" fmla="*/ 0 h 2769060"/>
                  <a:gd name="connsiteX0" fmla="*/ 1345222 w 3056644"/>
                  <a:gd name="connsiteY0" fmla="*/ 841200 h 2769060"/>
                  <a:gd name="connsiteX1" fmla="*/ 1345222 w 3056644"/>
                  <a:gd name="connsiteY1" fmla="*/ 1334042 h 2769060"/>
                  <a:gd name="connsiteX2" fmla="*/ 1839211 w 3056644"/>
                  <a:gd name="connsiteY2" fmla="*/ 1334042 h 2769060"/>
                  <a:gd name="connsiteX3" fmla="*/ 1839211 w 3056644"/>
                  <a:gd name="connsiteY3" fmla="*/ 841200 h 2769060"/>
                  <a:gd name="connsiteX4" fmla="*/ 1345222 w 3056644"/>
                  <a:gd name="connsiteY4" fmla="*/ 841200 h 2769060"/>
                  <a:gd name="connsiteX5" fmla="*/ 2169706 w 3056644"/>
                  <a:gd name="connsiteY5" fmla="*/ 838152 h 2769060"/>
                  <a:gd name="connsiteX6" fmla="*/ 2169706 w 3056644"/>
                  <a:gd name="connsiteY6" fmla="*/ 1330994 h 2769060"/>
                  <a:gd name="connsiteX7" fmla="*/ 2663695 w 3056644"/>
                  <a:gd name="connsiteY7" fmla="*/ 1330994 h 2769060"/>
                  <a:gd name="connsiteX8" fmla="*/ 2663695 w 3056644"/>
                  <a:gd name="connsiteY8" fmla="*/ 838152 h 2769060"/>
                  <a:gd name="connsiteX9" fmla="*/ 2169706 w 3056644"/>
                  <a:gd name="connsiteY9" fmla="*/ 838152 h 2769060"/>
                  <a:gd name="connsiteX10" fmla="*/ 525310 w 3056644"/>
                  <a:gd name="connsiteY10" fmla="*/ 835104 h 2769060"/>
                  <a:gd name="connsiteX11" fmla="*/ 525310 w 3056644"/>
                  <a:gd name="connsiteY11" fmla="*/ 1327946 h 2769060"/>
                  <a:gd name="connsiteX12" fmla="*/ 1019299 w 3056644"/>
                  <a:gd name="connsiteY12" fmla="*/ 1327946 h 2769060"/>
                  <a:gd name="connsiteX13" fmla="*/ 1019299 w 3056644"/>
                  <a:gd name="connsiteY13" fmla="*/ 835104 h 2769060"/>
                  <a:gd name="connsiteX14" fmla="*/ 525310 w 3056644"/>
                  <a:gd name="connsiteY14" fmla="*/ 835104 h 2769060"/>
                  <a:gd name="connsiteX15" fmla="*/ 0 w 3056644"/>
                  <a:gd name="connsiteY15" fmla="*/ 0 h 2769060"/>
                  <a:gd name="connsiteX16" fmla="*/ 3056644 w 3056644"/>
                  <a:gd name="connsiteY16" fmla="*/ 51296 h 2769060"/>
                  <a:gd name="connsiteX17" fmla="*/ 3056644 w 3056644"/>
                  <a:gd name="connsiteY17" fmla="*/ 1882092 h 2769060"/>
                  <a:gd name="connsiteX18" fmla="*/ 1303125 w 3056644"/>
                  <a:gd name="connsiteY18" fmla="*/ 1882092 h 2769060"/>
                  <a:gd name="connsiteX19" fmla="*/ 479802 w 3056644"/>
                  <a:gd name="connsiteY19" fmla="*/ 2769060 h 2769060"/>
                  <a:gd name="connsiteX20" fmla="*/ 2284 w 3056644"/>
                  <a:gd name="connsiteY20" fmla="*/ 1882093 h 2769060"/>
                  <a:gd name="connsiteX21" fmla="*/ 0 w 3056644"/>
                  <a:gd name="connsiteY21" fmla="*/ 0 h 2769060"/>
                  <a:gd name="connsiteX0" fmla="*/ 1345222 w 3056644"/>
                  <a:gd name="connsiteY0" fmla="*/ 866851 h 2794711"/>
                  <a:gd name="connsiteX1" fmla="*/ 1345222 w 3056644"/>
                  <a:gd name="connsiteY1" fmla="*/ 1359693 h 2794711"/>
                  <a:gd name="connsiteX2" fmla="*/ 1839211 w 3056644"/>
                  <a:gd name="connsiteY2" fmla="*/ 1359693 h 2794711"/>
                  <a:gd name="connsiteX3" fmla="*/ 1839211 w 3056644"/>
                  <a:gd name="connsiteY3" fmla="*/ 866851 h 2794711"/>
                  <a:gd name="connsiteX4" fmla="*/ 1345222 w 3056644"/>
                  <a:gd name="connsiteY4" fmla="*/ 866851 h 2794711"/>
                  <a:gd name="connsiteX5" fmla="*/ 2169706 w 3056644"/>
                  <a:gd name="connsiteY5" fmla="*/ 863803 h 2794711"/>
                  <a:gd name="connsiteX6" fmla="*/ 2169706 w 3056644"/>
                  <a:gd name="connsiteY6" fmla="*/ 1356645 h 2794711"/>
                  <a:gd name="connsiteX7" fmla="*/ 2663695 w 3056644"/>
                  <a:gd name="connsiteY7" fmla="*/ 1356645 h 2794711"/>
                  <a:gd name="connsiteX8" fmla="*/ 2663695 w 3056644"/>
                  <a:gd name="connsiteY8" fmla="*/ 863803 h 2794711"/>
                  <a:gd name="connsiteX9" fmla="*/ 2169706 w 3056644"/>
                  <a:gd name="connsiteY9" fmla="*/ 863803 h 2794711"/>
                  <a:gd name="connsiteX10" fmla="*/ 525310 w 3056644"/>
                  <a:gd name="connsiteY10" fmla="*/ 860755 h 2794711"/>
                  <a:gd name="connsiteX11" fmla="*/ 525310 w 3056644"/>
                  <a:gd name="connsiteY11" fmla="*/ 1353597 h 2794711"/>
                  <a:gd name="connsiteX12" fmla="*/ 1019299 w 3056644"/>
                  <a:gd name="connsiteY12" fmla="*/ 1353597 h 2794711"/>
                  <a:gd name="connsiteX13" fmla="*/ 1019299 w 3056644"/>
                  <a:gd name="connsiteY13" fmla="*/ 860755 h 2794711"/>
                  <a:gd name="connsiteX14" fmla="*/ 525310 w 3056644"/>
                  <a:gd name="connsiteY14" fmla="*/ 860755 h 2794711"/>
                  <a:gd name="connsiteX15" fmla="*/ 0 w 3056644"/>
                  <a:gd name="connsiteY15" fmla="*/ 25651 h 2794711"/>
                  <a:gd name="connsiteX16" fmla="*/ 3005349 w 3056644"/>
                  <a:gd name="connsiteY16" fmla="*/ 0 h 2794711"/>
                  <a:gd name="connsiteX17" fmla="*/ 3056644 w 3056644"/>
                  <a:gd name="connsiteY17" fmla="*/ 1907743 h 2794711"/>
                  <a:gd name="connsiteX18" fmla="*/ 1303125 w 3056644"/>
                  <a:gd name="connsiteY18" fmla="*/ 1907743 h 2794711"/>
                  <a:gd name="connsiteX19" fmla="*/ 479802 w 3056644"/>
                  <a:gd name="connsiteY19" fmla="*/ 2794711 h 2794711"/>
                  <a:gd name="connsiteX20" fmla="*/ 2284 w 3056644"/>
                  <a:gd name="connsiteY20" fmla="*/ 1907744 h 2794711"/>
                  <a:gd name="connsiteX21" fmla="*/ 0 w 3056644"/>
                  <a:gd name="connsiteY21" fmla="*/ 25651 h 2794711"/>
                  <a:gd name="connsiteX0" fmla="*/ 1345222 w 3056644"/>
                  <a:gd name="connsiteY0" fmla="*/ 866851 h 2794711"/>
                  <a:gd name="connsiteX1" fmla="*/ 1345222 w 3056644"/>
                  <a:gd name="connsiteY1" fmla="*/ 1359693 h 2794711"/>
                  <a:gd name="connsiteX2" fmla="*/ 1839211 w 3056644"/>
                  <a:gd name="connsiteY2" fmla="*/ 1359693 h 2794711"/>
                  <a:gd name="connsiteX3" fmla="*/ 1839211 w 3056644"/>
                  <a:gd name="connsiteY3" fmla="*/ 866851 h 2794711"/>
                  <a:gd name="connsiteX4" fmla="*/ 1345222 w 3056644"/>
                  <a:gd name="connsiteY4" fmla="*/ 866851 h 2794711"/>
                  <a:gd name="connsiteX5" fmla="*/ 2169706 w 3056644"/>
                  <a:gd name="connsiteY5" fmla="*/ 863803 h 2794711"/>
                  <a:gd name="connsiteX6" fmla="*/ 2169706 w 3056644"/>
                  <a:gd name="connsiteY6" fmla="*/ 1356645 h 2794711"/>
                  <a:gd name="connsiteX7" fmla="*/ 2663695 w 3056644"/>
                  <a:gd name="connsiteY7" fmla="*/ 1356645 h 2794711"/>
                  <a:gd name="connsiteX8" fmla="*/ 2663695 w 3056644"/>
                  <a:gd name="connsiteY8" fmla="*/ 863803 h 2794711"/>
                  <a:gd name="connsiteX9" fmla="*/ 2169706 w 3056644"/>
                  <a:gd name="connsiteY9" fmla="*/ 863803 h 2794711"/>
                  <a:gd name="connsiteX10" fmla="*/ 525310 w 3056644"/>
                  <a:gd name="connsiteY10" fmla="*/ 860755 h 2794711"/>
                  <a:gd name="connsiteX11" fmla="*/ 525310 w 3056644"/>
                  <a:gd name="connsiteY11" fmla="*/ 1353597 h 2794711"/>
                  <a:gd name="connsiteX12" fmla="*/ 1019299 w 3056644"/>
                  <a:gd name="connsiteY12" fmla="*/ 1353597 h 2794711"/>
                  <a:gd name="connsiteX13" fmla="*/ 1019299 w 3056644"/>
                  <a:gd name="connsiteY13" fmla="*/ 860755 h 2794711"/>
                  <a:gd name="connsiteX14" fmla="*/ 525310 w 3056644"/>
                  <a:gd name="connsiteY14" fmla="*/ 860755 h 2794711"/>
                  <a:gd name="connsiteX15" fmla="*/ 0 w 3056644"/>
                  <a:gd name="connsiteY15" fmla="*/ 25651 h 2794711"/>
                  <a:gd name="connsiteX16" fmla="*/ 2979698 w 3056644"/>
                  <a:gd name="connsiteY16" fmla="*/ 0 h 2794711"/>
                  <a:gd name="connsiteX17" fmla="*/ 3056644 w 3056644"/>
                  <a:gd name="connsiteY17" fmla="*/ 1907743 h 2794711"/>
                  <a:gd name="connsiteX18" fmla="*/ 1303125 w 3056644"/>
                  <a:gd name="connsiteY18" fmla="*/ 1907743 h 2794711"/>
                  <a:gd name="connsiteX19" fmla="*/ 479802 w 3056644"/>
                  <a:gd name="connsiteY19" fmla="*/ 2794711 h 2794711"/>
                  <a:gd name="connsiteX20" fmla="*/ 2284 w 3056644"/>
                  <a:gd name="connsiteY20" fmla="*/ 1907744 h 2794711"/>
                  <a:gd name="connsiteX21" fmla="*/ 0 w 3056644"/>
                  <a:gd name="connsiteY21" fmla="*/ 25651 h 2794711"/>
                  <a:gd name="connsiteX0" fmla="*/ 1345222 w 2979698"/>
                  <a:gd name="connsiteY0" fmla="*/ 866851 h 2794711"/>
                  <a:gd name="connsiteX1" fmla="*/ 1345222 w 2979698"/>
                  <a:gd name="connsiteY1" fmla="*/ 1359693 h 2794711"/>
                  <a:gd name="connsiteX2" fmla="*/ 1839211 w 2979698"/>
                  <a:gd name="connsiteY2" fmla="*/ 1359693 h 2794711"/>
                  <a:gd name="connsiteX3" fmla="*/ 1839211 w 2979698"/>
                  <a:gd name="connsiteY3" fmla="*/ 866851 h 2794711"/>
                  <a:gd name="connsiteX4" fmla="*/ 1345222 w 2979698"/>
                  <a:gd name="connsiteY4" fmla="*/ 866851 h 2794711"/>
                  <a:gd name="connsiteX5" fmla="*/ 2169706 w 2979698"/>
                  <a:gd name="connsiteY5" fmla="*/ 863803 h 2794711"/>
                  <a:gd name="connsiteX6" fmla="*/ 2169706 w 2979698"/>
                  <a:gd name="connsiteY6" fmla="*/ 1356645 h 2794711"/>
                  <a:gd name="connsiteX7" fmla="*/ 2663695 w 2979698"/>
                  <a:gd name="connsiteY7" fmla="*/ 1356645 h 2794711"/>
                  <a:gd name="connsiteX8" fmla="*/ 2663695 w 2979698"/>
                  <a:gd name="connsiteY8" fmla="*/ 863803 h 2794711"/>
                  <a:gd name="connsiteX9" fmla="*/ 2169706 w 2979698"/>
                  <a:gd name="connsiteY9" fmla="*/ 863803 h 2794711"/>
                  <a:gd name="connsiteX10" fmla="*/ 525310 w 2979698"/>
                  <a:gd name="connsiteY10" fmla="*/ 860755 h 2794711"/>
                  <a:gd name="connsiteX11" fmla="*/ 525310 w 2979698"/>
                  <a:gd name="connsiteY11" fmla="*/ 1353597 h 2794711"/>
                  <a:gd name="connsiteX12" fmla="*/ 1019299 w 2979698"/>
                  <a:gd name="connsiteY12" fmla="*/ 1353597 h 2794711"/>
                  <a:gd name="connsiteX13" fmla="*/ 1019299 w 2979698"/>
                  <a:gd name="connsiteY13" fmla="*/ 860755 h 2794711"/>
                  <a:gd name="connsiteX14" fmla="*/ 525310 w 2979698"/>
                  <a:gd name="connsiteY14" fmla="*/ 860755 h 2794711"/>
                  <a:gd name="connsiteX15" fmla="*/ 0 w 2979698"/>
                  <a:gd name="connsiteY15" fmla="*/ 25651 h 2794711"/>
                  <a:gd name="connsiteX16" fmla="*/ 2979698 w 2979698"/>
                  <a:gd name="connsiteY16" fmla="*/ 0 h 2794711"/>
                  <a:gd name="connsiteX17" fmla="*/ 2979698 w 2979698"/>
                  <a:gd name="connsiteY17" fmla="*/ 1907744 h 2794711"/>
                  <a:gd name="connsiteX18" fmla="*/ 1303125 w 2979698"/>
                  <a:gd name="connsiteY18" fmla="*/ 1907743 h 2794711"/>
                  <a:gd name="connsiteX19" fmla="*/ 479802 w 2979698"/>
                  <a:gd name="connsiteY19" fmla="*/ 2794711 h 2794711"/>
                  <a:gd name="connsiteX20" fmla="*/ 2284 w 2979698"/>
                  <a:gd name="connsiteY20" fmla="*/ 1907744 h 2794711"/>
                  <a:gd name="connsiteX21" fmla="*/ 0 w 2979698"/>
                  <a:gd name="connsiteY21" fmla="*/ 25651 h 2794711"/>
                  <a:gd name="connsiteX0" fmla="*/ 1342949 w 2977425"/>
                  <a:gd name="connsiteY0" fmla="*/ 892502 h 2820362"/>
                  <a:gd name="connsiteX1" fmla="*/ 1342949 w 2977425"/>
                  <a:gd name="connsiteY1" fmla="*/ 1385344 h 2820362"/>
                  <a:gd name="connsiteX2" fmla="*/ 1836938 w 2977425"/>
                  <a:gd name="connsiteY2" fmla="*/ 1385344 h 2820362"/>
                  <a:gd name="connsiteX3" fmla="*/ 1836938 w 2977425"/>
                  <a:gd name="connsiteY3" fmla="*/ 892502 h 2820362"/>
                  <a:gd name="connsiteX4" fmla="*/ 1342949 w 2977425"/>
                  <a:gd name="connsiteY4" fmla="*/ 892502 h 2820362"/>
                  <a:gd name="connsiteX5" fmla="*/ 2167433 w 2977425"/>
                  <a:gd name="connsiteY5" fmla="*/ 889454 h 2820362"/>
                  <a:gd name="connsiteX6" fmla="*/ 2167433 w 2977425"/>
                  <a:gd name="connsiteY6" fmla="*/ 1382296 h 2820362"/>
                  <a:gd name="connsiteX7" fmla="*/ 2661422 w 2977425"/>
                  <a:gd name="connsiteY7" fmla="*/ 1382296 h 2820362"/>
                  <a:gd name="connsiteX8" fmla="*/ 2661422 w 2977425"/>
                  <a:gd name="connsiteY8" fmla="*/ 889454 h 2820362"/>
                  <a:gd name="connsiteX9" fmla="*/ 2167433 w 2977425"/>
                  <a:gd name="connsiteY9" fmla="*/ 889454 h 2820362"/>
                  <a:gd name="connsiteX10" fmla="*/ 523037 w 2977425"/>
                  <a:gd name="connsiteY10" fmla="*/ 886406 h 2820362"/>
                  <a:gd name="connsiteX11" fmla="*/ 523037 w 2977425"/>
                  <a:gd name="connsiteY11" fmla="*/ 1379248 h 2820362"/>
                  <a:gd name="connsiteX12" fmla="*/ 1017026 w 2977425"/>
                  <a:gd name="connsiteY12" fmla="*/ 1379248 h 2820362"/>
                  <a:gd name="connsiteX13" fmla="*/ 1017026 w 2977425"/>
                  <a:gd name="connsiteY13" fmla="*/ 886406 h 2820362"/>
                  <a:gd name="connsiteX14" fmla="*/ 523037 w 2977425"/>
                  <a:gd name="connsiteY14" fmla="*/ 886406 h 2820362"/>
                  <a:gd name="connsiteX15" fmla="*/ 49022 w 2977425"/>
                  <a:gd name="connsiteY15" fmla="*/ 0 h 2820362"/>
                  <a:gd name="connsiteX16" fmla="*/ 2977425 w 2977425"/>
                  <a:gd name="connsiteY16" fmla="*/ 25651 h 2820362"/>
                  <a:gd name="connsiteX17" fmla="*/ 2977425 w 2977425"/>
                  <a:gd name="connsiteY17" fmla="*/ 1933395 h 2820362"/>
                  <a:gd name="connsiteX18" fmla="*/ 1300852 w 2977425"/>
                  <a:gd name="connsiteY18" fmla="*/ 1933394 h 2820362"/>
                  <a:gd name="connsiteX19" fmla="*/ 477529 w 2977425"/>
                  <a:gd name="connsiteY19" fmla="*/ 2820362 h 2820362"/>
                  <a:gd name="connsiteX20" fmla="*/ 11 w 2977425"/>
                  <a:gd name="connsiteY20" fmla="*/ 1933395 h 2820362"/>
                  <a:gd name="connsiteX21" fmla="*/ 49022 w 2977425"/>
                  <a:gd name="connsiteY21" fmla="*/ 0 h 2820362"/>
                  <a:gd name="connsiteX0" fmla="*/ 1293927 w 2928403"/>
                  <a:gd name="connsiteY0" fmla="*/ 892502 h 2820362"/>
                  <a:gd name="connsiteX1" fmla="*/ 1293927 w 2928403"/>
                  <a:gd name="connsiteY1" fmla="*/ 1385344 h 2820362"/>
                  <a:gd name="connsiteX2" fmla="*/ 1787916 w 2928403"/>
                  <a:gd name="connsiteY2" fmla="*/ 1385344 h 2820362"/>
                  <a:gd name="connsiteX3" fmla="*/ 1787916 w 2928403"/>
                  <a:gd name="connsiteY3" fmla="*/ 892502 h 2820362"/>
                  <a:gd name="connsiteX4" fmla="*/ 1293927 w 2928403"/>
                  <a:gd name="connsiteY4" fmla="*/ 892502 h 2820362"/>
                  <a:gd name="connsiteX5" fmla="*/ 2118411 w 2928403"/>
                  <a:gd name="connsiteY5" fmla="*/ 889454 h 2820362"/>
                  <a:gd name="connsiteX6" fmla="*/ 2118411 w 2928403"/>
                  <a:gd name="connsiteY6" fmla="*/ 1382296 h 2820362"/>
                  <a:gd name="connsiteX7" fmla="*/ 2612400 w 2928403"/>
                  <a:gd name="connsiteY7" fmla="*/ 1382296 h 2820362"/>
                  <a:gd name="connsiteX8" fmla="*/ 2612400 w 2928403"/>
                  <a:gd name="connsiteY8" fmla="*/ 889454 h 2820362"/>
                  <a:gd name="connsiteX9" fmla="*/ 2118411 w 2928403"/>
                  <a:gd name="connsiteY9" fmla="*/ 889454 h 2820362"/>
                  <a:gd name="connsiteX10" fmla="*/ 474015 w 2928403"/>
                  <a:gd name="connsiteY10" fmla="*/ 886406 h 2820362"/>
                  <a:gd name="connsiteX11" fmla="*/ 474015 w 2928403"/>
                  <a:gd name="connsiteY11" fmla="*/ 1379248 h 2820362"/>
                  <a:gd name="connsiteX12" fmla="*/ 968004 w 2928403"/>
                  <a:gd name="connsiteY12" fmla="*/ 1379248 h 2820362"/>
                  <a:gd name="connsiteX13" fmla="*/ 968004 w 2928403"/>
                  <a:gd name="connsiteY13" fmla="*/ 886406 h 2820362"/>
                  <a:gd name="connsiteX14" fmla="*/ 474015 w 2928403"/>
                  <a:gd name="connsiteY14" fmla="*/ 886406 h 2820362"/>
                  <a:gd name="connsiteX15" fmla="*/ 0 w 2928403"/>
                  <a:gd name="connsiteY15" fmla="*/ 0 h 2820362"/>
                  <a:gd name="connsiteX16" fmla="*/ 2928403 w 2928403"/>
                  <a:gd name="connsiteY16" fmla="*/ 25651 h 2820362"/>
                  <a:gd name="connsiteX17" fmla="*/ 2928403 w 2928403"/>
                  <a:gd name="connsiteY17" fmla="*/ 1933395 h 2820362"/>
                  <a:gd name="connsiteX18" fmla="*/ 1251830 w 2928403"/>
                  <a:gd name="connsiteY18" fmla="*/ 1933394 h 2820362"/>
                  <a:gd name="connsiteX19" fmla="*/ 428507 w 2928403"/>
                  <a:gd name="connsiteY19" fmla="*/ 2820362 h 2820362"/>
                  <a:gd name="connsiteX20" fmla="*/ 2291 w 2928403"/>
                  <a:gd name="connsiteY20" fmla="*/ 1907750 h 2820362"/>
                  <a:gd name="connsiteX21" fmla="*/ 0 w 2928403"/>
                  <a:gd name="connsiteY21" fmla="*/ 0 h 2820362"/>
                  <a:gd name="connsiteX0" fmla="*/ 1293927 w 2928403"/>
                  <a:gd name="connsiteY0" fmla="*/ 943797 h 2871657"/>
                  <a:gd name="connsiteX1" fmla="*/ 1293927 w 2928403"/>
                  <a:gd name="connsiteY1" fmla="*/ 1436639 h 2871657"/>
                  <a:gd name="connsiteX2" fmla="*/ 1787916 w 2928403"/>
                  <a:gd name="connsiteY2" fmla="*/ 1436639 h 2871657"/>
                  <a:gd name="connsiteX3" fmla="*/ 1787916 w 2928403"/>
                  <a:gd name="connsiteY3" fmla="*/ 943797 h 2871657"/>
                  <a:gd name="connsiteX4" fmla="*/ 1293927 w 2928403"/>
                  <a:gd name="connsiteY4" fmla="*/ 943797 h 2871657"/>
                  <a:gd name="connsiteX5" fmla="*/ 2118411 w 2928403"/>
                  <a:gd name="connsiteY5" fmla="*/ 940749 h 2871657"/>
                  <a:gd name="connsiteX6" fmla="*/ 2118411 w 2928403"/>
                  <a:gd name="connsiteY6" fmla="*/ 1433591 h 2871657"/>
                  <a:gd name="connsiteX7" fmla="*/ 2612400 w 2928403"/>
                  <a:gd name="connsiteY7" fmla="*/ 1433591 h 2871657"/>
                  <a:gd name="connsiteX8" fmla="*/ 2612400 w 2928403"/>
                  <a:gd name="connsiteY8" fmla="*/ 940749 h 2871657"/>
                  <a:gd name="connsiteX9" fmla="*/ 2118411 w 2928403"/>
                  <a:gd name="connsiteY9" fmla="*/ 940749 h 2871657"/>
                  <a:gd name="connsiteX10" fmla="*/ 474015 w 2928403"/>
                  <a:gd name="connsiteY10" fmla="*/ 937701 h 2871657"/>
                  <a:gd name="connsiteX11" fmla="*/ 474015 w 2928403"/>
                  <a:gd name="connsiteY11" fmla="*/ 1430543 h 2871657"/>
                  <a:gd name="connsiteX12" fmla="*/ 968004 w 2928403"/>
                  <a:gd name="connsiteY12" fmla="*/ 1430543 h 2871657"/>
                  <a:gd name="connsiteX13" fmla="*/ 968004 w 2928403"/>
                  <a:gd name="connsiteY13" fmla="*/ 937701 h 2871657"/>
                  <a:gd name="connsiteX14" fmla="*/ 474015 w 2928403"/>
                  <a:gd name="connsiteY14" fmla="*/ 937701 h 2871657"/>
                  <a:gd name="connsiteX15" fmla="*/ 0 w 2928403"/>
                  <a:gd name="connsiteY15" fmla="*/ 51295 h 2871657"/>
                  <a:gd name="connsiteX16" fmla="*/ 2928403 w 2928403"/>
                  <a:gd name="connsiteY16" fmla="*/ 0 h 2871657"/>
                  <a:gd name="connsiteX17" fmla="*/ 2928403 w 2928403"/>
                  <a:gd name="connsiteY17" fmla="*/ 1984690 h 2871657"/>
                  <a:gd name="connsiteX18" fmla="*/ 1251830 w 2928403"/>
                  <a:gd name="connsiteY18" fmla="*/ 1984689 h 2871657"/>
                  <a:gd name="connsiteX19" fmla="*/ 428507 w 2928403"/>
                  <a:gd name="connsiteY19" fmla="*/ 2871657 h 2871657"/>
                  <a:gd name="connsiteX20" fmla="*/ 2291 w 2928403"/>
                  <a:gd name="connsiteY20" fmla="*/ 1959045 h 2871657"/>
                  <a:gd name="connsiteX21" fmla="*/ 0 w 2928403"/>
                  <a:gd name="connsiteY21" fmla="*/ 51295 h 2871657"/>
                  <a:gd name="connsiteX0" fmla="*/ 1293927 w 2928403"/>
                  <a:gd name="connsiteY0" fmla="*/ 918146 h 2846006"/>
                  <a:gd name="connsiteX1" fmla="*/ 1293927 w 2928403"/>
                  <a:gd name="connsiteY1" fmla="*/ 1410988 h 2846006"/>
                  <a:gd name="connsiteX2" fmla="*/ 1787916 w 2928403"/>
                  <a:gd name="connsiteY2" fmla="*/ 1410988 h 2846006"/>
                  <a:gd name="connsiteX3" fmla="*/ 1787916 w 2928403"/>
                  <a:gd name="connsiteY3" fmla="*/ 918146 h 2846006"/>
                  <a:gd name="connsiteX4" fmla="*/ 1293927 w 2928403"/>
                  <a:gd name="connsiteY4" fmla="*/ 918146 h 2846006"/>
                  <a:gd name="connsiteX5" fmla="*/ 2118411 w 2928403"/>
                  <a:gd name="connsiteY5" fmla="*/ 915098 h 2846006"/>
                  <a:gd name="connsiteX6" fmla="*/ 2118411 w 2928403"/>
                  <a:gd name="connsiteY6" fmla="*/ 1407940 h 2846006"/>
                  <a:gd name="connsiteX7" fmla="*/ 2612400 w 2928403"/>
                  <a:gd name="connsiteY7" fmla="*/ 1407940 h 2846006"/>
                  <a:gd name="connsiteX8" fmla="*/ 2612400 w 2928403"/>
                  <a:gd name="connsiteY8" fmla="*/ 915098 h 2846006"/>
                  <a:gd name="connsiteX9" fmla="*/ 2118411 w 2928403"/>
                  <a:gd name="connsiteY9" fmla="*/ 915098 h 2846006"/>
                  <a:gd name="connsiteX10" fmla="*/ 474015 w 2928403"/>
                  <a:gd name="connsiteY10" fmla="*/ 912050 h 2846006"/>
                  <a:gd name="connsiteX11" fmla="*/ 474015 w 2928403"/>
                  <a:gd name="connsiteY11" fmla="*/ 1404892 h 2846006"/>
                  <a:gd name="connsiteX12" fmla="*/ 968004 w 2928403"/>
                  <a:gd name="connsiteY12" fmla="*/ 1404892 h 2846006"/>
                  <a:gd name="connsiteX13" fmla="*/ 968004 w 2928403"/>
                  <a:gd name="connsiteY13" fmla="*/ 912050 h 2846006"/>
                  <a:gd name="connsiteX14" fmla="*/ 474015 w 2928403"/>
                  <a:gd name="connsiteY14" fmla="*/ 912050 h 2846006"/>
                  <a:gd name="connsiteX15" fmla="*/ 0 w 2928403"/>
                  <a:gd name="connsiteY15" fmla="*/ 25644 h 2846006"/>
                  <a:gd name="connsiteX16" fmla="*/ 2902753 w 2928403"/>
                  <a:gd name="connsiteY16" fmla="*/ 0 h 2846006"/>
                  <a:gd name="connsiteX17" fmla="*/ 2928403 w 2928403"/>
                  <a:gd name="connsiteY17" fmla="*/ 1959039 h 2846006"/>
                  <a:gd name="connsiteX18" fmla="*/ 1251830 w 2928403"/>
                  <a:gd name="connsiteY18" fmla="*/ 1959038 h 2846006"/>
                  <a:gd name="connsiteX19" fmla="*/ 428507 w 2928403"/>
                  <a:gd name="connsiteY19" fmla="*/ 2846006 h 2846006"/>
                  <a:gd name="connsiteX20" fmla="*/ 2291 w 2928403"/>
                  <a:gd name="connsiteY20" fmla="*/ 1933394 h 2846006"/>
                  <a:gd name="connsiteX21" fmla="*/ 0 w 2928403"/>
                  <a:gd name="connsiteY21" fmla="*/ 25644 h 2846006"/>
                  <a:gd name="connsiteX0" fmla="*/ 1293927 w 2928403"/>
                  <a:gd name="connsiteY0" fmla="*/ 892501 h 2820361"/>
                  <a:gd name="connsiteX1" fmla="*/ 1293927 w 2928403"/>
                  <a:gd name="connsiteY1" fmla="*/ 1385343 h 2820361"/>
                  <a:gd name="connsiteX2" fmla="*/ 1787916 w 2928403"/>
                  <a:gd name="connsiteY2" fmla="*/ 1385343 h 2820361"/>
                  <a:gd name="connsiteX3" fmla="*/ 1787916 w 2928403"/>
                  <a:gd name="connsiteY3" fmla="*/ 892501 h 2820361"/>
                  <a:gd name="connsiteX4" fmla="*/ 1293927 w 2928403"/>
                  <a:gd name="connsiteY4" fmla="*/ 892501 h 2820361"/>
                  <a:gd name="connsiteX5" fmla="*/ 2118411 w 2928403"/>
                  <a:gd name="connsiteY5" fmla="*/ 889453 h 2820361"/>
                  <a:gd name="connsiteX6" fmla="*/ 2118411 w 2928403"/>
                  <a:gd name="connsiteY6" fmla="*/ 1382295 h 2820361"/>
                  <a:gd name="connsiteX7" fmla="*/ 2612400 w 2928403"/>
                  <a:gd name="connsiteY7" fmla="*/ 1382295 h 2820361"/>
                  <a:gd name="connsiteX8" fmla="*/ 2612400 w 2928403"/>
                  <a:gd name="connsiteY8" fmla="*/ 889453 h 2820361"/>
                  <a:gd name="connsiteX9" fmla="*/ 2118411 w 2928403"/>
                  <a:gd name="connsiteY9" fmla="*/ 889453 h 2820361"/>
                  <a:gd name="connsiteX10" fmla="*/ 474015 w 2928403"/>
                  <a:gd name="connsiteY10" fmla="*/ 886405 h 2820361"/>
                  <a:gd name="connsiteX11" fmla="*/ 474015 w 2928403"/>
                  <a:gd name="connsiteY11" fmla="*/ 1379247 h 2820361"/>
                  <a:gd name="connsiteX12" fmla="*/ 968004 w 2928403"/>
                  <a:gd name="connsiteY12" fmla="*/ 1379247 h 2820361"/>
                  <a:gd name="connsiteX13" fmla="*/ 968004 w 2928403"/>
                  <a:gd name="connsiteY13" fmla="*/ 886405 h 2820361"/>
                  <a:gd name="connsiteX14" fmla="*/ 474015 w 2928403"/>
                  <a:gd name="connsiteY14" fmla="*/ 886405 h 2820361"/>
                  <a:gd name="connsiteX15" fmla="*/ 0 w 2928403"/>
                  <a:gd name="connsiteY15" fmla="*/ -1 h 2820361"/>
                  <a:gd name="connsiteX16" fmla="*/ 2902753 w 2928403"/>
                  <a:gd name="connsiteY16" fmla="*/ 25650 h 2820361"/>
                  <a:gd name="connsiteX17" fmla="*/ 2928403 w 2928403"/>
                  <a:gd name="connsiteY17" fmla="*/ 1933394 h 2820361"/>
                  <a:gd name="connsiteX18" fmla="*/ 1251830 w 2928403"/>
                  <a:gd name="connsiteY18" fmla="*/ 1933393 h 2820361"/>
                  <a:gd name="connsiteX19" fmla="*/ 428507 w 2928403"/>
                  <a:gd name="connsiteY19" fmla="*/ 2820361 h 2820361"/>
                  <a:gd name="connsiteX20" fmla="*/ 2291 w 2928403"/>
                  <a:gd name="connsiteY20" fmla="*/ 1907749 h 2820361"/>
                  <a:gd name="connsiteX21" fmla="*/ 0 w 2928403"/>
                  <a:gd name="connsiteY21" fmla="*/ -1 h 2820361"/>
                  <a:gd name="connsiteX0" fmla="*/ 1293927 w 2928403"/>
                  <a:gd name="connsiteY0" fmla="*/ 918146 h 2846006"/>
                  <a:gd name="connsiteX1" fmla="*/ 1293927 w 2928403"/>
                  <a:gd name="connsiteY1" fmla="*/ 1410988 h 2846006"/>
                  <a:gd name="connsiteX2" fmla="*/ 1787916 w 2928403"/>
                  <a:gd name="connsiteY2" fmla="*/ 1410988 h 2846006"/>
                  <a:gd name="connsiteX3" fmla="*/ 1787916 w 2928403"/>
                  <a:gd name="connsiteY3" fmla="*/ 918146 h 2846006"/>
                  <a:gd name="connsiteX4" fmla="*/ 1293927 w 2928403"/>
                  <a:gd name="connsiteY4" fmla="*/ 918146 h 2846006"/>
                  <a:gd name="connsiteX5" fmla="*/ 2118411 w 2928403"/>
                  <a:gd name="connsiteY5" fmla="*/ 915098 h 2846006"/>
                  <a:gd name="connsiteX6" fmla="*/ 2118411 w 2928403"/>
                  <a:gd name="connsiteY6" fmla="*/ 1407940 h 2846006"/>
                  <a:gd name="connsiteX7" fmla="*/ 2612400 w 2928403"/>
                  <a:gd name="connsiteY7" fmla="*/ 1407940 h 2846006"/>
                  <a:gd name="connsiteX8" fmla="*/ 2612400 w 2928403"/>
                  <a:gd name="connsiteY8" fmla="*/ 915098 h 2846006"/>
                  <a:gd name="connsiteX9" fmla="*/ 2118411 w 2928403"/>
                  <a:gd name="connsiteY9" fmla="*/ 915098 h 2846006"/>
                  <a:gd name="connsiteX10" fmla="*/ 474015 w 2928403"/>
                  <a:gd name="connsiteY10" fmla="*/ 912050 h 2846006"/>
                  <a:gd name="connsiteX11" fmla="*/ 474015 w 2928403"/>
                  <a:gd name="connsiteY11" fmla="*/ 1404892 h 2846006"/>
                  <a:gd name="connsiteX12" fmla="*/ 968004 w 2928403"/>
                  <a:gd name="connsiteY12" fmla="*/ 1404892 h 2846006"/>
                  <a:gd name="connsiteX13" fmla="*/ 968004 w 2928403"/>
                  <a:gd name="connsiteY13" fmla="*/ 912050 h 2846006"/>
                  <a:gd name="connsiteX14" fmla="*/ 474015 w 2928403"/>
                  <a:gd name="connsiteY14" fmla="*/ 912050 h 2846006"/>
                  <a:gd name="connsiteX15" fmla="*/ 0 w 2928403"/>
                  <a:gd name="connsiteY15" fmla="*/ 25644 h 2846006"/>
                  <a:gd name="connsiteX16" fmla="*/ 2877102 w 2928403"/>
                  <a:gd name="connsiteY16" fmla="*/ 0 h 2846006"/>
                  <a:gd name="connsiteX17" fmla="*/ 2928403 w 2928403"/>
                  <a:gd name="connsiteY17" fmla="*/ 1959039 h 2846006"/>
                  <a:gd name="connsiteX18" fmla="*/ 1251830 w 2928403"/>
                  <a:gd name="connsiteY18" fmla="*/ 1959038 h 2846006"/>
                  <a:gd name="connsiteX19" fmla="*/ 428507 w 2928403"/>
                  <a:gd name="connsiteY19" fmla="*/ 2846006 h 2846006"/>
                  <a:gd name="connsiteX20" fmla="*/ 2291 w 2928403"/>
                  <a:gd name="connsiteY20" fmla="*/ 1933394 h 2846006"/>
                  <a:gd name="connsiteX21" fmla="*/ 0 w 2928403"/>
                  <a:gd name="connsiteY21" fmla="*/ 25644 h 2846006"/>
                  <a:gd name="connsiteX0" fmla="*/ 1293927 w 2928403"/>
                  <a:gd name="connsiteY0" fmla="*/ 918152 h 2846012"/>
                  <a:gd name="connsiteX1" fmla="*/ 1293927 w 2928403"/>
                  <a:gd name="connsiteY1" fmla="*/ 1410994 h 2846012"/>
                  <a:gd name="connsiteX2" fmla="*/ 1787916 w 2928403"/>
                  <a:gd name="connsiteY2" fmla="*/ 1410994 h 2846012"/>
                  <a:gd name="connsiteX3" fmla="*/ 1787916 w 2928403"/>
                  <a:gd name="connsiteY3" fmla="*/ 918152 h 2846012"/>
                  <a:gd name="connsiteX4" fmla="*/ 1293927 w 2928403"/>
                  <a:gd name="connsiteY4" fmla="*/ 918152 h 2846012"/>
                  <a:gd name="connsiteX5" fmla="*/ 2118411 w 2928403"/>
                  <a:gd name="connsiteY5" fmla="*/ 915104 h 2846012"/>
                  <a:gd name="connsiteX6" fmla="*/ 2118411 w 2928403"/>
                  <a:gd name="connsiteY6" fmla="*/ 1407946 h 2846012"/>
                  <a:gd name="connsiteX7" fmla="*/ 2612400 w 2928403"/>
                  <a:gd name="connsiteY7" fmla="*/ 1407946 h 2846012"/>
                  <a:gd name="connsiteX8" fmla="*/ 2612400 w 2928403"/>
                  <a:gd name="connsiteY8" fmla="*/ 915104 h 2846012"/>
                  <a:gd name="connsiteX9" fmla="*/ 2118411 w 2928403"/>
                  <a:gd name="connsiteY9" fmla="*/ 915104 h 2846012"/>
                  <a:gd name="connsiteX10" fmla="*/ 474015 w 2928403"/>
                  <a:gd name="connsiteY10" fmla="*/ 912056 h 2846012"/>
                  <a:gd name="connsiteX11" fmla="*/ 474015 w 2928403"/>
                  <a:gd name="connsiteY11" fmla="*/ 1404898 h 2846012"/>
                  <a:gd name="connsiteX12" fmla="*/ 968004 w 2928403"/>
                  <a:gd name="connsiteY12" fmla="*/ 1404898 h 2846012"/>
                  <a:gd name="connsiteX13" fmla="*/ 968004 w 2928403"/>
                  <a:gd name="connsiteY13" fmla="*/ 912056 h 2846012"/>
                  <a:gd name="connsiteX14" fmla="*/ 474015 w 2928403"/>
                  <a:gd name="connsiteY14" fmla="*/ 912056 h 2846012"/>
                  <a:gd name="connsiteX15" fmla="*/ 0 w 2928403"/>
                  <a:gd name="connsiteY15" fmla="*/ 0 h 2846012"/>
                  <a:gd name="connsiteX16" fmla="*/ 2877102 w 2928403"/>
                  <a:gd name="connsiteY16" fmla="*/ 6 h 2846012"/>
                  <a:gd name="connsiteX17" fmla="*/ 2928403 w 2928403"/>
                  <a:gd name="connsiteY17" fmla="*/ 1959045 h 2846012"/>
                  <a:gd name="connsiteX18" fmla="*/ 1251830 w 2928403"/>
                  <a:gd name="connsiteY18" fmla="*/ 1959044 h 2846012"/>
                  <a:gd name="connsiteX19" fmla="*/ 428507 w 2928403"/>
                  <a:gd name="connsiteY19" fmla="*/ 2846012 h 2846012"/>
                  <a:gd name="connsiteX20" fmla="*/ 2291 w 2928403"/>
                  <a:gd name="connsiteY20" fmla="*/ 1933400 h 2846012"/>
                  <a:gd name="connsiteX21" fmla="*/ 0 w 2928403"/>
                  <a:gd name="connsiteY21" fmla="*/ 0 h 2846012"/>
                  <a:gd name="connsiteX0" fmla="*/ 1293927 w 2877108"/>
                  <a:gd name="connsiteY0" fmla="*/ 918152 h 2846012"/>
                  <a:gd name="connsiteX1" fmla="*/ 1293927 w 2877108"/>
                  <a:gd name="connsiteY1" fmla="*/ 1410994 h 2846012"/>
                  <a:gd name="connsiteX2" fmla="*/ 1787916 w 2877108"/>
                  <a:gd name="connsiteY2" fmla="*/ 1410994 h 2846012"/>
                  <a:gd name="connsiteX3" fmla="*/ 1787916 w 2877108"/>
                  <a:gd name="connsiteY3" fmla="*/ 918152 h 2846012"/>
                  <a:gd name="connsiteX4" fmla="*/ 1293927 w 2877108"/>
                  <a:gd name="connsiteY4" fmla="*/ 918152 h 2846012"/>
                  <a:gd name="connsiteX5" fmla="*/ 2118411 w 2877108"/>
                  <a:gd name="connsiteY5" fmla="*/ 915104 h 2846012"/>
                  <a:gd name="connsiteX6" fmla="*/ 2118411 w 2877108"/>
                  <a:gd name="connsiteY6" fmla="*/ 1407946 h 2846012"/>
                  <a:gd name="connsiteX7" fmla="*/ 2612400 w 2877108"/>
                  <a:gd name="connsiteY7" fmla="*/ 1407946 h 2846012"/>
                  <a:gd name="connsiteX8" fmla="*/ 2612400 w 2877108"/>
                  <a:gd name="connsiteY8" fmla="*/ 915104 h 2846012"/>
                  <a:gd name="connsiteX9" fmla="*/ 2118411 w 2877108"/>
                  <a:gd name="connsiteY9" fmla="*/ 915104 h 2846012"/>
                  <a:gd name="connsiteX10" fmla="*/ 474015 w 2877108"/>
                  <a:gd name="connsiteY10" fmla="*/ 912056 h 2846012"/>
                  <a:gd name="connsiteX11" fmla="*/ 474015 w 2877108"/>
                  <a:gd name="connsiteY11" fmla="*/ 1404898 h 2846012"/>
                  <a:gd name="connsiteX12" fmla="*/ 968004 w 2877108"/>
                  <a:gd name="connsiteY12" fmla="*/ 1404898 h 2846012"/>
                  <a:gd name="connsiteX13" fmla="*/ 968004 w 2877108"/>
                  <a:gd name="connsiteY13" fmla="*/ 912056 h 2846012"/>
                  <a:gd name="connsiteX14" fmla="*/ 474015 w 2877108"/>
                  <a:gd name="connsiteY14" fmla="*/ 912056 h 2846012"/>
                  <a:gd name="connsiteX15" fmla="*/ 0 w 2877108"/>
                  <a:gd name="connsiteY15" fmla="*/ 0 h 2846012"/>
                  <a:gd name="connsiteX16" fmla="*/ 2877102 w 2877108"/>
                  <a:gd name="connsiteY16" fmla="*/ 6 h 2846012"/>
                  <a:gd name="connsiteX17" fmla="*/ 2877108 w 2877108"/>
                  <a:gd name="connsiteY17" fmla="*/ 1882099 h 2846012"/>
                  <a:gd name="connsiteX18" fmla="*/ 1251830 w 2877108"/>
                  <a:gd name="connsiteY18" fmla="*/ 1959044 h 2846012"/>
                  <a:gd name="connsiteX19" fmla="*/ 428507 w 2877108"/>
                  <a:gd name="connsiteY19" fmla="*/ 2846012 h 2846012"/>
                  <a:gd name="connsiteX20" fmla="*/ 2291 w 2877108"/>
                  <a:gd name="connsiteY20" fmla="*/ 1933400 h 2846012"/>
                  <a:gd name="connsiteX21" fmla="*/ 0 w 2877108"/>
                  <a:gd name="connsiteY21" fmla="*/ 0 h 284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77108" h="2846012">
                    <a:moveTo>
                      <a:pt x="1293927" y="918152"/>
                    </a:moveTo>
                    <a:lnTo>
                      <a:pt x="1293927" y="1410994"/>
                    </a:lnTo>
                    <a:lnTo>
                      <a:pt x="1787916" y="1410994"/>
                    </a:lnTo>
                    <a:lnTo>
                      <a:pt x="1787916" y="918152"/>
                    </a:lnTo>
                    <a:lnTo>
                      <a:pt x="1293927" y="918152"/>
                    </a:lnTo>
                    <a:close/>
                    <a:moveTo>
                      <a:pt x="2118411" y="915104"/>
                    </a:moveTo>
                    <a:lnTo>
                      <a:pt x="2118411" y="1407946"/>
                    </a:lnTo>
                    <a:lnTo>
                      <a:pt x="2612400" y="1407946"/>
                    </a:lnTo>
                    <a:lnTo>
                      <a:pt x="2612400" y="915104"/>
                    </a:lnTo>
                    <a:lnTo>
                      <a:pt x="2118411" y="915104"/>
                    </a:lnTo>
                    <a:close/>
                    <a:moveTo>
                      <a:pt x="474015" y="912056"/>
                    </a:moveTo>
                    <a:lnTo>
                      <a:pt x="474015" y="1404898"/>
                    </a:lnTo>
                    <a:lnTo>
                      <a:pt x="968004" y="1404898"/>
                    </a:lnTo>
                    <a:lnTo>
                      <a:pt x="968004" y="912056"/>
                    </a:lnTo>
                    <a:lnTo>
                      <a:pt x="474015" y="912056"/>
                    </a:lnTo>
                    <a:close/>
                    <a:moveTo>
                      <a:pt x="0" y="0"/>
                    </a:moveTo>
                    <a:lnTo>
                      <a:pt x="2877102" y="6"/>
                    </a:lnTo>
                    <a:cubicBezTo>
                      <a:pt x="2877104" y="627370"/>
                      <a:pt x="2877106" y="1254735"/>
                      <a:pt x="2877108" y="1882099"/>
                    </a:cubicBezTo>
                    <a:lnTo>
                      <a:pt x="1251830" y="1959044"/>
                    </a:lnTo>
                    <a:cubicBezTo>
                      <a:pt x="984646" y="1982557"/>
                      <a:pt x="452577" y="2263699"/>
                      <a:pt x="428507" y="2846012"/>
                    </a:cubicBezTo>
                    <a:cubicBezTo>
                      <a:pt x="124628" y="2576264"/>
                      <a:pt x="13786" y="2346887"/>
                      <a:pt x="2291" y="1933400"/>
                    </a:cubicBezTo>
                    <a:cubicBezTo>
                      <a:pt x="1534" y="1314584"/>
                      <a:pt x="757" y="618816"/>
                      <a:pt x="0" y="0"/>
                    </a:cubicBezTo>
                    <a:close/>
                  </a:path>
                </a:pathLst>
              </a:custGeom>
              <a:grpFill/>
              <a:ln w="12700" cap="flat" cmpd="sng" algn="ctr">
                <a:noFill/>
                <a:prstDash val="solid"/>
                <a:miter lim="800000"/>
              </a:ln>
              <a:effectLst/>
            </p:spPr>
            <p:txBody>
              <a:bodyPr wrap="square" rtlCol="0" anchor="ctr">
                <a:noAutofit/>
              </a:bodyPr>
              <a:lstStyle/>
              <a:p>
                <a:pPr algn="ctr">
                  <a:defRPr/>
                </a:pPr>
                <a:endParaRPr lang="en-US" sz="1599" kern="0" dirty="0">
                  <a:solidFill>
                    <a:schemeClr val="tx2">
                      <a:lumMod val="75000"/>
                    </a:schemeClr>
                  </a:solidFill>
                  <a:latin typeface="Century Gothic" panose="020B0502020202020204" pitchFamily="34" charset="0"/>
                </a:endParaRPr>
              </a:p>
            </p:txBody>
          </p:sp>
        </p:grpSp>
        <p:cxnSp>
          <p:nvCxnSpPr>
            <p:cNvPr id="17" name="Straight Connector 16"/>
            <p:cNvCxnSpPr/>
            <p:nvPr/>
          </p:nvCxnSpPr>
          <p:spPr>
            <a:xfrm>
              <a:off x="3909100" y="1224239"/>
              <a:ext cx="0" cy="3570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45283" y="1016971"/>
              <a:ext cx="0" cy="2610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326213" y="1780263"/>
            <a:ext cx="2270419" cy="4341333"/>
            <a:chOff x="6715551" y="1008183"/>
            <a:chExt cx="1704390" cy="3514641"/>
          </a:xfrm>
          <a:effectLst>
            <a:outerShdw blurRad="50800" dist="38100" dir="5400000" algn="t" rotWithShape="0">
              <a:prstClr val="black">
                <a:alpha val="40000"/>
              </a:prstClr>
            </a:outerShdw>
          </a:effectLst>
        </p:grpSpPr>
        <p:sp>
          <p:nvSpPr>
            <p:cNvPr id="28" name="Rectangle 38"/>
            <p:cNvSpPr/>
            <p:nvPr/>
          </p:nvSpPr>
          <p:spPr>
            <a:xfrm>
              <a:off x="6715551" y="1008183"/>
              <a:ext cx="966319" cy="2970478"/>
            </a:xfrm>
            <a:custGeom>
              <a:avLst/>
              <a:gdLst>
                <a:gd name="connsiteX0" fmla="*/ 0 w 843679"/>
                <a:gd name="connsiteY0" fmla="*/ 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0 h 3594251"/>
                <a:gd name="connsiteX0" fmla="*/ 0 w 843679"/>
                <a:gd name="connsiteY0" fmla="*/ 1905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19050 h 3594251"/>
                <a:gd name="connsiteX0" fmla="*/ 0 w 845584"/>
                <a:gd name="connsiteY0" fmla="*/ 11430 h 3594251"/>
                <a:gd name="connsiteX1" fmla="*/ 845584 w 845584"/>
                <a:gd name="connsiteY1" fmla="*/ 0 h 3594251"/>
                <a:gd name="connsiteX2" fmla="*/ 845584 w 845584"/>
                <a:gd name="connsiteY2" fmla="*/ 3594251 h 3594251"/>
                <a:gd name="connsiteX3" fmla="*/ 1905 w 845584"/>
                <a:gd name="connsiteY3" fmla="*/ 3594251 h 3594251"/>
                <a:gd name="connsiteX4" fmla="*/ 0 w 845584"/>
                <a:gd name="connsiteY4" fmla="*/ 11430 h 359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584" h="3594251">
                  <a:moveTo>
                    <a:pt x="0" y="11430"/>
                  </a:moveTo>
                  <a:lnTo>
                    <a:pt x="845584" y="0"/>
                  </a:lnTo>
                  <a:lnTo>
                    <a:pt x="845584" y="3594251"/>
                  </a:lnTo>
                  <a:lnTo>
                    <a:pt x="1905" y="3594251"/>
                  </a:lnTo>
                  <a:lnTo>
                    <a:pt x="0" y="11430"/>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29" name="Rectangle 6"/>
            <p:cNvSpPr/>
            <p:nvPr/>
          </p:nvSpPr>
          <p:spPr>
            <a:xfrm>
              <a:off x="6851054" y="1012789"/>
              <a:ext cx="833042" cy="209847"/>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88647"/>
                <a:gd name="connsiteY0" fmla="*/ 345084 h 345084"/>
                <a:gd name="connsiteX1" fmla="*/ 1288647 w 1288647"/>
                <a:gd name="connsiteY1" fmla="*/ 0 h 345084"/>
                <a:gd name="connsiteX2" fmla="*/ 1288647 w 1288647"/>
                <a:gd name="connsiteY2" fmla="*/ 335093 h 345084"/>
                <a:gd name="connsiteX3" fmla="*/ 0 w 1288647"/>
                <a:gd name="connsiteY3" fmla="*/ 345084 h 345084"/>
                <a:gd name="connsiteX0" fmla="*/ 0 w 1288647"/>
                <a:gd name="connsiteY0" fmla="*/ 353752 h 353752"/>
                <a:gd name="connsiteX1" fmla="*/ 1288647 w 1288647"/>
                <a:gd name="connsiteY1" fmla="*/ 0 h 353752"/>
                <a:gd name="connsiteX2" fmla="*/ 1288647 w 1288647"/>
                <a:gd name="connsiteY2" fmla="*/ 335093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36418 h 343760"/>
                <a:gd name="connsiteX1" fmla="*/ 1288647 w 1288647"/>
                <a:gd name="connsiteY1" fmla="*/ 0 h 343760"/>
                <a:gd name="connsiteX2" fmla="*/ 1288647 w 1288647"/>
                <a:gd name="connsiteY2" fmla="*/ 343760 h 343760"/>
                <a:gd name="connsiteX3" fmla="*/ 0 w 1288647"/>
                <a:gd name="connsiteY3" fmla="*/ 336418 h 343760"/>
                <a:gd name="connsiteX0" fmla="*/ 0 w 1297315"/>
                <a:gd name="connsiteY0" fmla="*/ 353752 h 353752"/>
                <a:gd name="connsiteX1" fmla="*/ 1297315 w 1297315"/>
                <a:gd name="connsiteY1" fmla="*/ 0 h 353752"/>
                <a:gd name="connsiteX2" fmla="*/ 1297315 w 1297315"/>
                <a:gd name="connsiteY2" fmla="*/ 343760 h 353752"/>
                <a:gd name="connsiteX3" fmla="*/ 0 w 1297315"/>
                <a:gd name="connsiteY3" fmla="*/ 353752 h 353752"/>
                <a:gd name="connsiteX0" fmla="*/ 0 w 1297315"/>
                <a:gd name="connsiteY0" fmla="*/ 353752 h 356571"/>
                <a:gd name="connsiteX1" fmla="*/ 1297315 w 1297315"/>
                <a:gd name="connsiteY1" fmla="*/ 0 h 356571"/>
                <a:gd name="connsiteX2" fmla="*/ 1297315 w 1297315"/>
                <a:gd name="connsiteY2" fmla="*/ 343760 h 356571"/>
                <a:gd name="connsiteX3" fmla="*/ 1276369 w 1297315"/>
                <a:gd name="connsiteY3" fmla="*/ 356571 h 356571"/>
                <a:gd name="connsiteX4" fmla="*/ 0 w 1297315"/>
                <a:gd name="connsiteY4" fmla="*/ 353752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10396"/>
                <a:gd name="connsiteY0" fmla="*/ 349419 h 356571"/>
                <a:gd name="connsiteX1" fmla="*/ 1310396 w 1310396"/>
                <a:gd name="connsiteY1" fmla="*/ 0 h 356571"/>
                <a:gd name="connsiteX2" fmla="*/ 1310396 w 1310396"/>
                <a:gd name="connsiteY2" fmla="*/ 343760 h 356571"/>
                <a:gd name="connsiteX3" fmla="*/ 1289450 w 1310396"/>
                <a:gd name="connsiteY3" fmla="*/ 356571 h 356571"/>
                <a:gd name="connsiteX4" fmla="*/ 0 w 1310396"/>
                <a:gd name="connsiteY4" fmla="*/ 349419 h 356571"/>
                <a:gd name="connsiteX0" fmla="*/ 0 w 1310396"/>
                <a:gd name="connsiteY0" fmla="*/ 349419 h 349419"/>
                <a:gd name="connsiteX1" fmla="*/ 1310396 w 1310396"/>
                <a:gd name="connsiteY1" fmla="*/ 0 h 349419"/>
                <a:gd name="connsiteX2" fmla="*/ 1310396 w 1310396"/>
                <a:gd name="connsiteY2" fmla="*/ 343760 h 349419"/>
                <a:gd name="connsiteX3" fmla="*/ 1285035 w 1310396"/>
                <a:gd name="connsiteY3" fmla="*/ 343570 h 349419"/>
                <a:gd name="connsiteX4" fmla="*/ 0 w 1310396"/>
                <a:gd name="connsiteY4" fmla="*/ 349419 h 349419"/>
                <a:gd name="connsiteX0" fmla="*/ 0 w 1310396"/>
                <a:gd name="connsiteY0" fmla="*/ 349419 h 352238"/>
                <a:gd name="connsiteX1" fmla="*/ 1310396 w 1310396"/>
                <a:gd name="connsiteY1" fmla="*/ 0 h 352238"/>
                <a:gd name="connsiteX2" fmla="*/ 1310396 w 1310396"/>
                <a:gd name="connsiteY2" fmla="*/ 343760 h 352238"/>
                <a:gd name="connsiteX3" fmla="*/ 1285035 w 1310396"/>
                <a:gd name="connsiteY3" fmla="*/ 352238 h 352238"/>
                <a:gd name="connsiteX4" fmla="*/ 0 w 1310396"/>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90000"/>
                <a:gd name="connsiteX1" fmla="*/ 1319225 w 1319225"/>
                <a:gd name="connsiteY1" fmla="*/ 0 h 390000"/>
                <a:gd name="connsiteX2" fmla="*/ 1319225 w 1319225"/>
                <a:gd name="connsiteY2" fmla="*/ 343760 h 390000"/>
                <a:gd name="connsiteX3" fmla="*/ 0 w 1319225"/>
                <a:gd name="connsiteY3" fmla="*/ 349419 h 390000"/>
                <a:gd name="connsiteX0" fmla="*/ 0 w 1319225"/>
                <a:gd name="connsiteY0" fmla="*/ 349419 h 373623"/>
                <a:gd name="connsiteX1" fmla="*/ 1319225 w 1319225"/>
                <a:gd name="connsiteY1" fmla="*/ 0 h 373623"/>
                <a:gd name="connsiteX2" fmla="*/ 1319225 w 1319225"/>
                <a:gd name="connsiteY2" fmla="*/ 343760 h 373623"/>
                <a:gd name="connsiteX3" fmla="*/ 0 w 1319225"/>
                <a:gd name="connsiteY3" fmla="*/ 349419 h 373623"/>
                <a:gd name="connsiteX0" fmla="*/ 0 w 1319225"/>
                <a:gd name="connsiteY0" fmla="*/ 349419 h 353056"/>
                <a:gd name="connsiteX1" fmla="*/ 1319225 w 1319225"/>
                <a:gd name="connsiteY1" fmla="*/ 0 h 353056"/>
                <a:gd name="connsiteX2" fmla="*/ 1319225 w 1319225"/>
                <a:gd name="connsiteY2" fmla="*/ 343760 h 353056"/>
                <a:gd name="connsiteX3" fmla="*/ 0 w 1319225"/>
                <a:gd name="connsiteY3" fmla="*/ 349419 h 353056"/>
                <a:gd name="connsiteX0" fmla="*/ 0 w 1319225"/>
                <a:gd name="connsiteY0" fmla="*/ 349419 h 354849"/>
                <a:gd name="connsiteX1" fmla="*/ 1319225 w 1319225"/>
                <a:gd name="connsiteY1" fmla="*/ 0 h 354849"/>
                <a:gd name="connsiteX2" fmla="*/ 1319225 w 1319225"/>
                <a:gd name="connsiteY2" fmla="*/ 350156 h 354849"/>
                <a:gd name="connsiteX3" fmla="*/ 0 w 1319225"/>
                <a:gd name="connsiteY3" fmla="*/ 349419 h 354849"/>
                <a:gd name="connsiteX0" fmla="*/ 0 w 1319225"/>
                <a:gd name="connsiteY0" fmla="*/ 349419 h 361087"/>
                <a:gd name="connsiteX1" fmla="*/ 1319225 w 1319225"/>
                <a:gd name="connsiteY1" fmla="*/ 0 h 361087"/>
                <a:gd name="connsiteX2" fmla="*/ 1319225 w 1319225"/>
                <a:gd name="connsiteY2" fmla="*/ 359747 h 361087"/>
                <a:gd name="connsiteX3" fmla="*/ 0 w 1319225"/>
                <a:gd name="connsiteY3" fmla="*/ 349419 h 361087"/>
                <a:gd name="connsiteX0" fmla="*/ 0 w 1319225"/>
                <a:gd name="connsiteY0" fmla="*/ 349419 h 353792"/>
                <a:gd name="connsiteX1" fmla="*/ 1319225 w 1319225"/>
                <a:gd name="connsiteY1" fmla="*/ 0 h 353792"/>
                <a:gd name="connsiteX2" fmla="*/ 1309526 w 1319225"/>
                <a:gd name="connsiteY2" fmla="*/ 346957 h 353792"/>
                <a:gd name="connsiteX3" fmla="*/ 0 w 1319225"/>
                <a:gd name="connsiteY3" fmla="*/ 349419 h 353792"/>
                <a:gd name="connsiteX0" fmla="*/ 0 w 1322458"/>
                <a:gd name="connsiteY0" fmla="*/ 349419 h 353056"/>
                <a:gd name="connsiteX1" fmla="*/ 1319225 w 1322458"/>
                <a:gd name="connsiteY1" fmla="*/ 0 h 353056"/>
                <a:gd name="connsiteX2" fmla="*/ 1322458 w 1322458"/>
                <a:gd name="connsiteY2" fmla="*/ 343760 h 353056"/>
                <a:gd name="connsiteX3" fmla="*/ 0 w 1322458"/>
                <a:gd name="connsiteY3" fmla="*/ 349419 h 353056"/>
                <a:gd name="connsiteX0" fmla="*/ 0 w 1322458"/>
                <a:gd name="connsiteY0" fmla="*/ 349419 h 362944"/>
                <a:gd name="connsiteX1" fmla="*/ 1319225 w 1322458"/>
                <a:gd name="connsiteY1" fmla="*/ 0 h 362944"/>
                <a:gd name="connsiteX2" fmla="*/ 1322458 w 1322458"/>
                <a:gd name="connsiteY2" fmla="*/ 362944 h 362944"/>
                <a:gd name="connsiteX3" fmla="*/ 0 w 1322458"/>
                <a:gd name="connsiteY3" fmla="*/ 349419 h 362944"/>
                <a:gd name="connsiteX0" fmla="*/ 0 w 1319536"/>
                <a:gd name="connsiteY0" fmla="*/ 349419 h 349419"/>
                <a:gd name="connsiteX1" fmla="*/ 1319225 w 1319536"/>
                <a:gd name="connsiteY1" fmla="*/ 0 h 349419"/>
                <a:gd name="connsiteX2" fmla="*/ 1319225 w 1319536"/>
                <a:gd name="connsiteY2" fmla="*/ 346957 h 349419"/>
                <a:gd name="connsiteX3" fmla="*/ 0 w 1319536"/>
                <a:gd name="connsiteY3" fmla="*/ 349419 h 349419"/>
                <a:gd name="connsiteX0" fmla="*/ 0 w 1319536"/>
                <a:gd name="connsiteY0" fmla="*/ 349419 h 356549"/>
                <a:gd name="connsiteX1" fmla="*/ 1319225 w 1319536"/>
                <a:gd name="connsiteY1" fmla="*/ 0 h 356549"/>
                <a:gd name="connsiteX2" fmla="*/ 1319225 w 1319536"/>
                <a:gd name="connsiteY2" fmla="*/ 356549 h 356549"/>
                <a:gd name="connsiteX3" fmla="*/ 0 w 1319536"/>
                <a:gd name="connsiteY3" fmla="*/ 349419 h 356549"/>
                <a:gd name="connsiteX0" fmla="*/ 0 w 1328924"/>
                <a:gd name="connsiteY0" fmla="*/ 349419 h 356549"/>
                <a:gd name="connsiteX1" fmla="*/ 1319225 w 1328924"/>
                <a:gd name="connsiteY1" fmla="*/ 0 h 356549"/>
                <a:gd name="connsiteX2" fmla="*/ 1328924 w 1328924"/>
                <a:gd name="connsiteY2" fmla="*/ 356549 h 356549"/>
                <a:gd name="connsiteX3" fmla="*/ 0 w 1328924"/>
                <a:gd name="connsiteY3" fmla="*/ 349419 h 356549"/>
                <a:gd name="connsiteX0" fmla="*/ 0 w 1322459"/>
                <a:gd name="connsiteY0" fmla="*/ 349419 h 349419"/>
                <a:gd name="connsiteX1" fmla="*/ 1319225 w 1322459"/>
                <a:gd name="connsiteY1" fmla="*/ 0 h 349419"/>
                <a:gd name="connsiteX2" fmla="*/ 1322459 w 1322459"/>
                <a:gd name="connsiteY2" fmla="*/ 343759 h 349419"/>
                <a:gd name="connsiteX3" fmla="*/ 0 w 1322459"/>
                <a:gd name="connsiteY3" fmla="*/ 349419 h 349419"/>
                <a:gd name="connsiteX0" fmla="*/ 0 w 1325693"/>
                <a:gd name="connsiteY0" fmla="*/ 349419 h 349419"/>
                <a:gd name="connsiteX1" fmla="*/ 1319225 w 1325693"/>
                <a:gd name="connsiteY1" fmla="*/ 0 h 349419"/>
                <a:gd name="connsiteX2" fmla="*/ 1325693 w 1325693"/>
                <a:gd name="connsiteY2" fmla="*/ 346956 h 349419"/>
                <a:gd name="connsiteX3" fmla="*/ 0 w 1325693"/>
                <a:gd name="connsiteY3" fmla="*/ 349419 h 349419"/>
                <a:gd name="connsiteX0" fmla="*/ 0 w 1319225"/>
                <a:gd name="connsiteY0" fmla="*/ 349419 h 349419"/>
                <a:gd name="connsiteX1" fmla="*/ 1319225 w 1319225"/>
                <a:gd name="connsiteY1" fmla="*/ 0 h 349419"/>
                <a:gd name="connsiteX2" fmla="*/ 1315994 w 1319225"/>
                <a:gd name="connsiteY2" fmla="*/ 346956 h 349419"/>
                <a:gd name="connsiteX3" fmla="*/ 0 w 1319225"/>
                <a:gd name="connsiteY3" fmla="*/ 349419 h 349419"/>
                <a:gd name="connsiteX0" fmla="*/ 0 w 1319225"/>
                <a:gd name="connsiteY0" fmla="*/ 349419 h 353351"/>
                <a:gd name="connsiteX1" fmla="*/ 1319225 w 1319225"/>
                <a:gd name="connsiteY1" fmla="*/ 0 h 353351"/>
                <a:gd name="connsiteX2" fmla="*/ 1312761 w 1319225"/>
                <a:gd name="connsiteY2" fmla="*/ 353351 h 353351"/>
                <a:gd name="connsiteX3" fmla="*/ 0 w 1319225"/>
                <a:gd name="connsiteY3" fmla="*/ 349419 h 353351"/>
                <a:gd name="connsiteX0" fmla="*/ 0 w 1319225"/>
                <a:gd name="connsiteY0" fmla="*/ 349419 h 353351"/>
                <a:gd name="connsiteX1" fmla="*/ 1319225 w 1319225"/>
                <a:gd name="connsiteY1" fmla="*/ 0 h 353351"/>
                <a:gd name="connsiteX2" fmla="*/ 1315994 w 1319225"/>
                <a:gd name="connsiteY2" fmla="*/ 353351 h 353351"/>
                <a:gd name="connsiteX3" fmla="*/ 0 w 1319225"/>
                <a:gd name="connsiteY3" fmla="*/ 349419 h 353351"/>
                <a:gd name="connsiteX0" fmla="*/ 0 w 1319228"/>
                <a:gd name="connsiteY0" fmla="*/ 349419 h 350154"/>
                <a:gd name="connsiteX1" fmla="*/ 1319225 w 1319228"/>
                <a:gd name="connsiteY1" fmla="*/ 0 h 350154"/>
                <a:gd name="connsiteX2" fmla="*/ 1319228 w 1319228"/>
                <a:gd name="connsiteY2" fmla="*/ 350154 h 350154"/>
                <a:gd name="connsiteX3" fmla="*/ 0 w 1319228"/>
                <a:gd name="connsiteY3" fmla="*/ 349419 h 350154"/>
                <a:gd name="connsiteX0" fmla="*/ 0 w 1319228"/>
                <a:gd name="connsiteY0" fmla="*/ 367475 h 368210"/>
                <a:gd name="connsiteX1" fmla="*/ 1027120 w 1319228"/>
                <a:gd name="connsiteY1" fmla="*/ 0 h 368210"/>
                <a:gd name="connsiteX2" fmla="*/ 1319228 w 1319228"/>
                <a:gd name="connsiteY2" fmla="*/ 368210 h 368210"/>
                <a:gd name="connsiteX3" fmla="*/ 0 w 1319228"/>
                <a:gd name="connsiteY3" fmla="*/ 367475 h 368210"/>
                <a:gd name="connsiteX0" fmla="*/ 0 w 1319228"/>
                <a:gd name="connsiteY0" fmla="*/ 316316 h 317051"/>
                <a:gd name="connsiteX1" fmla="*/ 1027120 w 1319228"/>
                <a:gd name="connsiteY1" fmla="*/ 0 h 317051"/>
                <a:gd name="connsiteX2" fmla="*/ 1319228 w 1319228"/>
                <a:gd name="connsiteY2" fmla="*/ 317051 h 317051"/>
                <a:gd name="connsiteX3" fmla="*/ 0 w 1319228"/>
                <a:gd name="connsiteY3" fmla="*/ 316316 h 317051"/>
                <a:gd name="connsiteX0" fmla="*/ 0 w 1319228"/>
                <a:gd name="connsiteY0" fmla="*/ 271553 h 272288"/>
                <a:gd name="connsiteX1" fmla="*/ 1059449 w 1319228"/>
                <a:gd name="connsiteY1" fmla="*/ 0 h 272288"/>
                <a:gd name="connsiteX2" fmla="*/ 1319228 w 1319228"/>
                <a:gd name="connsiteY2" fmla="*/ 272288 h 272288"/>
                <a:gd name="connsiteX3" fmla="*/ 0 w 1319228"/>
                <a:gd name="connsiteY3" fmla="*/ 271553 h 272288"/>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001257"/>
                <a:gd name="connsiteY0" fmla="*/ 341895 h 341896"/>
                <a:gd name="connsiteX1" fmla="*/ 1001257 w 1001257"/>
                <a:gd name="connsiteY1" fmla="*/ 0 h 341896"/>
                <a:gd name="connsiteX2" fmla="*/ 931276 w 1001257"/>
                <a:gd name="connsiteY2" fmla="*/ 310657 h 341896"/>
                <a:gd name="connsiteX3" fmla="*/ 0 w 1001257"/>
                <a:gd name="connsiteY3" fmla="*/ 341895 h 341896"/>
                <a:gd name="connsiteX0" fmla="*/ 0 w 1015332"/>
                <a:gd name="connsiteY0" fmla="*/ 341895 h 341895"/>
                <a:gd name="connsiteX1" fmla="*/ 1001257 w 1015332"/>
                <a:gd name="connsiteY1" fmla="*/ 0 h 341895"/>
                <a:gd name="connsiteX2" fmla="*/ 1015332 w 1015332"/>
                <a:gd name="connsiteY2" fmla="*/ 329841 h 341895"/>
                <a:gd name="connsiteX3" fmla="*/ 0 w 1015332"/>
                <a:gd name="connsiteY3" fmla="*/ 341895 h 341895"/>
                <a:gd name="connsiteX0" fmla="*/ 0 w 1027121"/>
                <a:gd name="connsiteY0" fmla="*/ 341895 h 341895"/>
                <a:gd name="connsiteX1" fmla="*/ 1027121 w 1027121"/>
                <a:gd name="connsiteY1" fmla="*/ 0 h 341895"/>
                <a:gd name="connsiteX2" fmla="*/ 1015332 w 1027121"/>
                <a:gd name="connsiteY2" fmla="*/ 329841 h 341895"/>
                <a:gd name="connsiteX3" fmla="*/ 0 w 1027121"/>
                <a:gd name="connsiteY3" fmla="*/ 341895 h 341895"/>
                <a:gd name="connsiteX0" fmla="*/ 0 w 1028264"/>
                <a:gd name="connsiteY0" fmla="*/ 341895 h 349026"/>
                <a:gd name="connsiteX1" fmla="*/ 1027121 w 1028264"/>
                <a:gd name="connsiteY1" fmla="*/ 0 h 349026"/>
                <a:gd name="connsiteX2" fmla="*/ 1028264 w 1028264"/>
                <a:gd name="connsiteY2" fmla="*/ 349026 h 349026"/>
                <a:gd name="connsiteX3" fmla="*/ 0 w 1028264"/>
                <a:gd name="connsiteY3" fmla="*/ 341895 h 349026"/>
                <a:gd name="connsiteX0" fmla="*/ 0 w 1028264"/>
                <a:gd name="connsiteY0" fmla="*/ 341895 h 341895"/>
                <a:gd name="connsiteX1" fmla="*/ 1027121 w 1028264"/>
                <a:gd name="connsiteY1" fmla="*/ 0 h 341895"/>
                <a:gd name="connsiteX2" fmla="*/ 1028264 w 1028264"/>
                <a:gd name="connsiteY2" fmla="*/ 336236 h 341895"/>
                <a:gd name="connsiteX3" fmla="*/ 0 w 1028264"/>
                <a:gd name="connsiteY3" fmla="*/ 341895 h 341895"/>
                <a:gd name="connsiteX0" fmla="*/ 0 w 1028264"/>
                <a:gd name="connsiteY0" fmla="*/ 341895 h 342631"/>
                <a:gd name="connsiteX1" fmla="*/ 1027121 w 1028264"/>
                <a:gd name="connsiteY1" fmla="*/ 0 h 342631"/>
                <a:gd name="connsiteX2" fmla="*/ 1028264 w 1028264"/>
                <a:gd name="connsiteY2" fmla="*/ 342631 h 342631"/>
                <a:gd name="connsiteX3" fmla="*/ 0 w 1028264"/>
                <a:gd name="connsiteY3" fmla="*/ 341895 h 342631"/>
              </a:gdLst>
              <a:ahLst/>
              <a:cxnLst>
                <a:cxn ang="0">
                  <a:pos x="connsiteX0" y="connsiteY0"/>
                </a:cxn>
                <a:cxn ang="0">
                  <a:pos x="connsiteX1" y="connsiteY1"/>
                </a:cxn>
                <a:cxn ang="0">
                  <a:pos x="connsiteX2" y="connsiteY2"/>
                </a:cxn>
                <a:cxn ang="0">
                  <a:pos x="connsiteX3" y="connsiteY3"/>
                </a:cxn>
              </a:cxnLst>
              <a:rect l="l" t="t" r="r" b="b"/>
              <a:pathLst>
                <a:path w="1028264" h="342631">
                  <a:moveTo>
                    <a:pt x="0" y="341895"/>
                  </a:moveTo>
                  <a:cubicBezTo>
                    <a:pt x="488302" y="199420"/>
                    <a:pt x="690833" y="129263"/>
                    <a:pt x="1027121" y="0"/>
                  </a:cubicBezTo>
                  <a:lnTo>
                    <a:pt x="1028264" y="342631"/>
                  </a:lnTo>
                  <a:lnTo>
                    <a:pt x="0" y="34189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30" name="Rectangle 29"/>
            <p:cNvSpPr/>
            <p:nvPr/>
          </p:nvSpPr>
          <p:spPr>
            <a:xfrm>
              <a:off x="6857299" y="1222299"/>
              <a:ext cx="1184334" cy="2970478"/>
            </a:xfrm>
            <a:prstGeom prst="rect">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31" name="Rectangle 30"/>
            <p:cNvSpPr>
              <a:spLocks/>
            </p:cNvSpPr>
            <p:nvPr/>
          </p:nvSpPr>
          <p:spPr>
            <a:xfrm>
              <a:off x="6999456" y="1552346"/>
              <a:ext cx="1420484" cy="2970478"/>
            </a:xfrm>
            <a:prstGeom prst="rect">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32" name="Rectangle 6"/>
            <p:cNvSpPr/>
            <p:nvPr/>
          </p:nvSpPr>
          <p:spPr>
            <a:xfrm>
              <a:off x="6994861" y="1224461"/>
              <a:ext cx="1049477" cy="328616"/>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61351"/>
                <a:gd name="connsiteY0" fmla="*/ 508857 h 564777"/>
                <a:gd name="connsiteX1" fmla="*/ 1261351 w 1261351"/>
                <a:gd name="connsiteY1" fmla="*/ 0 h 564777"/>
                <a:gd name="connsiteX2" fmla="*/ 1261351 w 1261351"/>
                <a:gd name="connsiteY2" fmla="*/ 564777 h 564777"/>
                <a:gd name="connsiteX3" fmla="*/ 0 w 1261351"/>
                <a:gd name="connsiteY3" fmla="*/ 508857 h 564777"/>
                <a:gd name="connsiteX0" fmla="*/ 0 w 1261351"/>
                <a:gd name="connsiteY0" fmla="*/ 508857 h 525774"/>
                <a:gd name="connsiteX1" fmla="*/ 1261351 w 1261351"/>
                <a:gd name="connsiteY1" fmla="*/ 0 h 525774"/>
                <a:gd name="connsiteX2" fmla="*/ 1248350 w 1261351"/>
                <a:gd name="connsiteY2" fmla="*/ 525774 h 525774"/>
                <a:gd name="connsiteX3" fmla="*/ 0 w 1261351"/>
                <a:gd name="connsiteY3" fmla="*/ 508857 h 525774"/>
                <a:gd name="connsiteX0" fmla="*/ 0 w 1265685"/>
                <a:gd name="connsiteY0" fmla="*/ 530525 h 530525"/>
                <a:gd name="connsiteX1" fmla="*/ 1265685 w 1265685"/>
                <a:gd name="connsiteY1" fmla="*/ 0 h 530525"/>
                <a:gd name="connsiteX2" fmla="*/ 1252684 w 1265685"/>
                <a:gd name="connsiteY2" fmla="*/ 525774 h 530525"/>
                <a:gd name="connsiteX3" fmla="*/ 0 w 1265685"/>
                <a:gd name="connsiteY3" fmla="*/ 530525 h 530525"/>
                <a:gd name="connsiteX0" fmla="*/ 0 w 1265685"/>
                <a:gd name="connsiteY0" fmla="*/ 530525 h 534441"/>
                <a:gd name="connsiteX1" fmla="*/ 1265685 w 1265685"/>
                <a:gd name="connsiteY1" fmla="*/ 0 h 534441"/>
                <a:gd name="connsiteX2" fmla="*/ 1265685 w 1265685"/>
                <a:gd name="connsiteY2" fmla="*/ 534441 h 534441"/>
                <a:gd name="connsiteX3" fmla="*/ 0 w 1265685"/>
                <a:gd name="connsiteY3" fmla="*/ 530525 h 534441"/>
                <a:gd name="connsiteX0" fmla="*/ 0 w 1257018"/>
                <a:gd name="connsiteY0" fmla="*/ 530525 h 534441"/>
                <a:gd name="connsiteX1" fmla="*/ 1257018 w 1257018"/>
                <a:gd name="connsiteY1" fmla="*/ 0 h 534441"/>
                <a:gd name="connsiteX2" fmla="*/ 1257018 w 1257018"/>
                <a:gd name="connsiteY2" fmla="*/ 534441 h 534441"/>
                <a:gd name="connsiteX3" fmla="*/ 0 w 1257018"/>
                <a:gd name="connsiteY3" fmla="*/ 530525 h 534441"/>
                <a:gd name="connsiteX0" fmla="*/ 0 w 1262057"/>
                <a:gd name="connsiteY0" fmla="*/ 535633 h 535633"/>
                <a:gd name="connsiteX1" fmla="*/ 1262057 w 1262057"/>
                <a:gd name="connsiteY1" fmla="*/ 0 h 535633"/>
                <a:gd name="connsiteX2" fmla="*/ 1262057 w 1262057"/>
                <a:gd name="connsiteY2" fmla="*/ 534441 h 535633"/>
                <a:gd name="connsiteX3" fmla="*/ 0 w 1262057"/>
                <a:gd name="connsiteY3" fmla="*/ 535633 h 535633"/>
              </a:gdLst>
              <a:ahLst/>
              <a:cxnLst>
                <a:cxn ang="0">
                  <a:pos x="connsiteX0" y="connsiteY0"/>
                </a:cxn>
                <a:cxn ang="0">
                  <a:pos x="connsiteX1" y="connsiteY1"/>
                </a:cxn>
                <a:cxn ang="0">
                  <a:pos x="connsiteX2" y="connsiteY2"/>
                </a:cxn>
                <a:cxn ang="0">
                  <a:pos x="connsiteX3" y="connsiteY3"/>
                </a:cxn>
              </a:cxnLst>
              <a:rect l="l" t="t" r="r" b="b"/>
              <a:pathLst>
                <a:path w="1262057" h="535633">
                  <a:moveTo>
                    <a:pt x="0" y="535633"/>
                  </a:moveTo>
                  <a:lnTo>
                    <a:pt x="1262057" y="0"/>
                  </a:lnTo>
                  <a:lnTo>
                    <a:pt x="1262057" y="534441"/>
                  </a:lnTo>
                  <a:lnTo>
                    <a:pt x="0" y="53563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33" name="Flowchart: Delay 32"/>
            <p:cNvSpPr/>
            <p:nvPr/>
          </p:nvSpPr>
          <p:spPr>
            <a:xfrm>
              <a:off x="6915499" y="1731017"/>
              <a:ext cx="690882" cy="690543"/>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grpSp>
          <p:nvGrpSpPr>
            <p:cNvPr id="34" name="Group 33"/>
            <p:cNvGrpSpPr/>
            <p:nvPr/>
          </p:nvGrpSpPr>
          <p:grpSpPr>
            <a:xfrm>
              <a:off x="6772237" y="2514349"/>
              <a:ext cx="1647704" cy="1610883"/>
              <a:chOff x="849590" y="4337389"/>
              <a:chExt cx="1288682" cy="1685058"/>
            </a:xfrm>
          </p:grpSpPr>
          <p:sp>
            <p:nvSpPr>
              <p:cNvPr id="41" name="Rectangle 40"/>
              <p:cNvSpPr/>
              <p:nvPr/>
            </p:nvSpPr>
            <p:spPr>
              <a:xfrm>
                <a:off x="1183849" y="4337389"/>
                <a:ext cx="619472" cy="286598"/>
              </a:xfrm>
              <a:prstGeom prst="rect">
                <a:avLst/>
              </a:prstGeom>
            </p:spPr>
            <p:txBody>
              <a:bodyPr wrap="none">
                <a:spAutoFit/>
              </a:bodyPr>
              <a:lstStyle/>
              <a:p>
                <a:pPr algn="ctr"/>
                <a:r>
                  <a:rPr lang="en-US" sz="1599" b="1" dirty="0">
                    <a:solidFill>
                      <a:schemeClr val="tx2">
                        <a:lumMod val="75000"/>
                      </a:schemeClr>
                    </a:solidFill>
                    <a:latin typeface="Century Gothic" panose="020B0502020202020204" pitchFamily="34" charset="0"/>
                  </a:rPr>
                  <a:t>Scale up</a:t>
                </a:r>
              </a:p>
            </p:txBody>
          </p:sp>
          <p:sp>
            <p:nvSpPr>
              <p:cNvPr id="42" name="TextBox 41"/>
              <p:cNvSpPr txBox="1"/>
              <p:nvPr/>
            </p:nvSpPr>
            <p:spPr>
              <a:xfrm>
                <a:off x="849590" y="4729064"/>
                <a:ext cx="1288682" cy="1293383"/>
              </a:xfrm>
              <a:prstGeom prst="rect">
                <a:avLst/>
              </a:prstGeom>
              <a:noFill/>
            </p:spPr>
            <p:txBody>
              <a:bodyPr wrap="square" rtlCol="0">
                <a:spAutoFit/>
              </a:bodyPr>
              <a:lstStyle/>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Scale up the current PoC and/or expand to other processes</a:t>
                </a: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Establish the transformation programme</a:t>
                </a:r>
                <a:endParaRPr lang="en-US" sz="1332" dirty="0">
                  <a:solidFill>
                    <a:schemeClr val="tx2">
                      <a:lumMod val="75000"/>
                    </a:schemeClr>
                  </a:solidFill>
                  <a:latin typeface="Century Gothic" panose="020B0502020202020204" pitchFamily="34" charset="0"/>
                </a:endParaRP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System Integration</a:t>
                </a:r>
              </a:p>
            </p:txBody>
          </p:sp>
        </p:grpSp>
        <p:sp>
          <p:nvSpPr>
            <p:cNvPr id="35" name="TextBox 34"/>
            <p:cNvSpPr txBox="1"/>
            <p:nvPr/>
          </p:nvSpPr>
          <p:spPr>
            <a:xfrm>
              <a:off x="6915499" y="1923520"/>
              <a:ext cx="692191" cy="273982"/>
            </a:xfrm>
            <a:prstGeom prst="rect">
              <a:avLst/>
            </a:prstGeom>
            <a:noFill/>
          </p:spPr>
          <p:txBody>
            <a:bodyPr wrap="square" rtlCol="0">
              <a:spAutoFit/>
            </a:bodyPr>
            <a:lstStyle/>
            <a:p>
              <a:r>
                <a:rPr lang="en-US" sz="1599" b="1" dirty="0">
                  <a:solidFill>
                    <a:srgbClr val="FF0000"/>
                  </a:solidFill>
                  <a:latin typeface="Century Gothic" panose="020B0502020202020204" pitchFamily="34" charset="0"/>
                </a:rPr>
                <a:t>04</a:t>
              </a:r>
            </a:p>
          </p:txBody>
        </p:sp>
        <p:cxnSp>
          <p:nvCxnSpPr>
            <p:cNvPr id="36" name="Straight Connector 35"/>
            <p:cNvCxnSpPr/>
            <p:nvPr/>
          </p:nvCxnSpPr>
          <p:spPr>
            <a:xfrm>
              <a:off x="8037278" y="1224239"/>
              <a:ext cx="0" cy="357027"/>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461" y="1016971"/>
              <a:ext cx="0" cy="26107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8" name="Group 587"/>
            <p:cNvGrpSpPr/>
            <p:nvPr/>
          </p:nvGrpSpPr>
          <p:grpSpPr>
            <a:xfrm>
              <a:off x="7740070" y="1647870"/>
              <a:ext cx="569046" cy="579164"/>
              <a:chOff x="2905125" y="3076576"/>
              <a:chExt cx="371475" cy="371475"/>
            </a:xfrm>
            <a:solidFill>
              <a:schemeClr val="accent4">
                <a:lumMod val="50000"/>
              </a:schemeClr>
            </a:solidFill>
          </p:grpSpPr>
          <p:sp>
            <p:nvSpPr>
              <p:cNvPr id="39" name="Freeform 172"/>
              <p:cNvSpPr>
                <a:spLocks noEditPoints="1"/>
              </p:cNvSpPr>
              <p:nvPr/>
            </p:nvSpPr>
            <p:spPr bwMode="auto">
              <a:xfrm>
                <a:off x="2905125" y="3076576"/>
                <a:ext cx="371475" cy="371475"/>
              </a:xfrm>
              <a:custGeom>
                <a:avLst/>
                <a:gdLst/>
                <a:ahLst/>
                <a:cxnLst>
                  <a:cxn ang="0">
                    <a:pos x="259" y="2"/>
                  </a:cxn>
                  <a:cxn ang="0">
                    <a:pos x="326" y="18"/>
                  </a:cxn>
                  <a:cxn ang="0">
                    <a:pos x="383" y="54"/>
                  </a:cxn>
                  <a:cxn ang="0">
                    <a:pos x="430" y="102"/>
                  </a:cxn>
                  <a:cxn ang="0">
                    <a:pos x="458" y="163"/>
                  </a:cxn>
                  <a:cxn ang="0">
                    <a:pos x="469" y="234"/>
                  </a:cxn>
                  <a:cxn ang="0">
                    <a:pos x="465" y="281"/>
                  </a:cxn>
                  <a:cxn ang="0">
                    <a:pos x="441" y="346"/>
                  </a:cxn>
                  <a:cxn ang="0">
                    <a:pos x="400" y="399"/>
                  </a:cxn>
                  <a:cxn ang="0">
                    <a:pos x="346" y="439"/>
                  </a:cxn>
                  <a:cxn ang="0">
                    <a:pos x="283" y="463"/>
                  </a:cxn>
                  <a:cxn ang="0">
                    <a:pos x="235" y="468"/>
                  </a:cxn>
                  <a:cxn ang="0">
                    <a:pos x="166" y="457"/>
                  </a:cxn>
                  <a:cxn ang="0">
                    <a:pos x="105" y="427"/>
                  </a:cxn>
                  <a:cxn ang="0">
                    <a:pos x="54" y="383"/>
                  </a:cxn>
                  <a:cxn ang="0">
                    <a:pos x="19" y="325"/>
                  </a:cxn>
                  <a:cxn ang="0">
                    <a:pos x="2" y="258"/>
                  </a:cxn>
                  <a:cxn ang="0">
                    <a:pos x="2" y="210"/>
                  </a:cxn>
                  <a:cxn ang="0">
                    <a:pos x="19" y="143"/>
                  </a:cxn>
                  <a:cxn ang="0">
                    <a:pos x="54" y="85"/>
                  </a:cxn>
                  <a:cxn ang="0">
                    <a:pos x="105" y="39"/>
                  </a:cxn>
                  <a:cxn ang="0">
                    <a:pos x="166" y="11"/>
                  </a:cxn>
                  <a:cxn ang="0">
                    <a:pos x="235" y="0"/>
                  </a:cxn>
                  <a:cxn ang="0">
                    <a:pos x="450" y="234"/>
                  </a:cxn>
                  <a:cxn ang="0">
                    <a:pos x="439" y="171"/>
                  </a:cxn>
                  <a:cxn ang="0">
                    <a:pos x="413" y="115"/>
                  </a:cxn>
                  <a:cxn ang="0">
                    <a:pos x="372" y="69"/>
                  </a:cxn>
                  <a:cxn ang="0">
                    <a:pos x="318" y="37"/>
                  </a:cxn>
                  <a:cxn ang="0">
                    <a:pos x="257" y="22"/>
                  </a:cxn>
                  <a:cxn ang="0">
                    <a:pos x="212" y="22"/>
                  </a:cxn>
                  <a:cxn ang="0">
                    <a:pos x="151" y="37"/>
                  </a:cxn>
                  <a:cxn ang="0">
                    <a:pos x="99" y="69"/>
                  </a:cxn>
                  <a:cxn ang="0">
                    <a:pos x="58" y="115"/>
                  </a:cxn>
                  <a:cxn ang="0">
                    <a:pos x="30" y="171"/>
                  </a:cxn>
                  <a:cxn ang="0">
                    <a:pos x="21" y="234"/>
                  </a:cxn>
                  <a:cxn ang="0">
                    <a:pos x="25" y="279"/>
                  </a:cxn>
                  <a:cxn ang="0">
                    <a:pos x="47" y="336"/>
                  </a:cxn>
                  <a:cxn ang="0">
                    <a:pos x="84" y="386"/>
                  </a:cxn>
                  <a:cxn ang="0">
                    <a:pos x="132" y="424"/>
                  </a:cxn>
                  <a:cxn ang="0">
                    <a:pos x="192" y="444"/>
                  </a:cxn>
                  <a:cxn ang="0">
                    <a:pos x="235" y="450"/>
                  </a:cxn>
                  <a:cxn ang="0">
                    <a:pos x="300" y="440"/>
                  </a:cxn>
                  <a:cxn ang="0">
                    <a:pos x="356" y="412"/>
                  </a:cxn>
                  <a:cxn ang="0">
                    <a:pos x="400" y="372"/>
                  </a:cxn>
                  <a:cxn ang="0">
                    <a:pos x="434" y="318"/>
                  </a:cxn>
                  <a:cxn ang="0">
                    <a:pos x="448" y="256"/>
                  </a:cxn>
                </a:cxnLst>
                <a:rect l="0" t="0" r="r" b="b"/>
                <a:pathLst>
                  <a:path w="469" h="468">
                    <a:moveTo>
                      <a:pt x="235" y="0"/>
                    </a:moveTo>
                    <a:lnTo>
                      <a:pt x="235" y="0"/>
                    </a:lnTo>
                    <a:lnTo>
                      <a:pt x="259" y="2"/>
                    </a:lnTo>
                    <a:lnTo>
                      <a:pt x="283" y="4"/>
                    </a:lnTo>
                    <a:lnTo>
                      <a:pt x="305" y="11"/>
                    </a:lnTo>
                    <a:lnTo>
                      <a:pt x="326" y="18"/>
                    </a:lnTo>
                    <a:lnTo>
                      <a:pt x="346" y="28"/>
                    </a:lnTo>
                    <a:lnTo>
                      <a:pt x="367" y="39"/>
                    </a:lnTo>
                    <a:lnTo>
                      <a:pt x="383" y="54"/>
                    </a:lnTo>
                    <a:lnTo>
                      <a:pt x="400" y="69"/>
                    </a:lnTo>
                    <a:lnTo>
                      <a:pt x="415" y="85"/>
                    </a:lnTo>
                    <a:lnTo>
                      <a:pt x="430" y="102"/>
                    </a:lnTo>
                    <a:lnTo>
                      <a:pt x="441" y="123"/>
                    </a:lnTo>
                    <a:lnTo>
                      <a:pt x="450" y="143"/>
                    </a:lnTo>
                    <a:lnTo>
                      <a:pt x="458" y="163"/>
                    </a:lnTo>
                    <a:lnTo>
                      <a:pt x="465" y="186"/>
                    </a:lnTo>
                    <a:lnTo>
                      <a:pt x="467" y="210"/>
                    </a:lnTo>
                    <a:lnTo>
                      <a:pt x="469" y="234"/>
                    </a:lnTo>
                    <a:lnTo>
                      <a:pt x="469" y="234"/>
                    </a:lnTo>
                    <a:lnTo>
                      <a:pt x="467" y="258"/>
                    </a:lnTo>
                    <a:lnTo>
                      <a:pt x="465" y="281"/>
                    </a:lnTo>
                    <a:lnTo>
                      <a:pt x="458" y="303"/>
                    </a:lnTo>
                    <a:lnTo>
                      <a:pt x="450" y="325"/>
                    </a:lnTo>
                    <a:lnTo>
                      <a:pt x="441" y="346"/>
                    </a:lnTo>
                    <a:lnTo>
                      <a:pt x="430" y="364"/>
                    </a:lnTo>
                    <a:lnTo>
                      <a:pt x="415" y="383"/>
                    </a:lnTo>
                    <a:lnTo>
                      <a:pt x="400" y="399"/>
                    </a:lnTo>
                    <a:lnTo>
                      <a:pt x="383" y="414"/>
                    </a:lnTo>
                    <a:lnTo>
                      <a:pt x="367" y="427"/>
                    </a:lnTo>
                    <a:lnTo>
                      <a:pt x="346" y="439"/>
                    </a:lnTo>
                    <a:lnTo>
                      <a:pt x="326" y="450"/>
                    </a:lnTo>
                    <a:lnTo>
                      <a:pt x="305" y="457"/>
                    </a:lnTo>
                    <a:lnTo>
                      <a:pt x="283" y="463"/>
                    </a:lnTo>
                    <a:lnTo>
                      <a:pt x="259" y="466"/>
                    </a:lnTo>
                    <a:lnTo>
                      <a:pt x="235" y="468"/>
                    </a:lnTo>
                    <a:lnTo>
                      <a:pt x="235" y="468"/>
                    </a:lnTo>
                    <a:lnTo>
                      <a:pt x="211" y="466"/>
                    </a:lnTo>
                    <a:lnTo>
                      <a:pt x="188" y="463"/>
                    </a:lnTo>
                    <a:lnTo>
                      <a:pt x="166" y="457"/>
                    </a:lnTo>
                    <a:lnTo>
                      <a:pt x="144" y="450"/>
                    </a:lnTo>
                    <a:lnTo>
                      <a:pt x="123" y="439"/>
                    </a:lnTo>
                    <a:lnTo>
                      <a:pt x="105" y="427"/>
                    </a:lnTo>
                    <a:lnTo>
                      <a:pt x="86" y="414"/>
                    </a:lnTo>
                    <a:lnTo>
                      <a:pt x="69" y="399"/>
                    </a:lnTo>
                    <a:lnTo>
                      <a:pt x="54" y="383"/>
                    </a:lnTo>
                    <a:lnTo>
                      <a:pt x="41" y="364"/>
                    </a:lnTo>
                    <a:lnTo>
                      <a:pt x="30" y="346"/>
                    </a:lnTo>
                    <a:lnTo>
                      <a:pt x="19" y="325"/>
                    </a:lnTo>
                    <a:lnTo>
                      <a:pt x="12" y="303"/>
                    </a:lnTo>
                    <a:lnTo>
                      <a:pt x="6" y="281"/>
                    </a:lnTo>
                    <a:lnTo>
                      <a:pt x="2" y="258"/>
                    </a:lnTo>
                    <a:lnTo>
                      <a:pt x="0" y="234"/>
                    </a:lnTo>
                    <a:lnTo>
                      <a:pt x="0" y="234"/>
                    </a:lnTo>
                    <a:lnTo>
                      <a:pt x="2" y="210"/>
                    </a:lnTo>
                    <a:lnTo>
                      <a:pt x="6" y="186"/>
                    </a:lnTo>
                    <a:lnTo>
                      <a:pt x="12" y="163"/>
                    </a:lnTo>
                    <a:lnTo>
                      <a:pt x="19" y="143"/>
                    </a:lnTo>
                    <a:lnTo>
                      <a:pt x="30" y="123"/>
                    </a:lnTo>
                    <a:lnTo>
                      <a:pt x="41" y="102"/>
                    </a:lnTo>
                    <a:lnTo>
                      <a:pt x="54" y="85"/>
                    </a:lnTo>
                    <a:lnTo>
                      <a:pt x="69" y="69"/>
                    </a:lnTo>
                    <a:lnTo>
                      <a:pt x="86" y="54"/>
                    </a:lnTo>
                    <a:lnTo>
                      <a:pt x="105" y="39"/>
                    </a:lnTo>
                    <a:lnTo>
                      <a:pt x="123" y="28"/>
                    </a:lnTo>
                    <a:lnTo>
                      <a:pt x="144" y="18"/>
                    </a:lnTo>
                    <a:lnTo>
                      <a:pt x="166" y="11"/>
                    </a:lnTo>
                    <a:lnTo>
                      <a:pt x="188" y="4"/>
                    </a:lnTo>
                    <a:lnTo>
                      <a:pt x="211" y="2"/>
                    </a:lnTo>
                    <a:lnTo>
                      <a:pt x="235" y="0"/>
                    </a:lnTo>
                    <a:lnTo>
                      <a:pt x="235" y="0"/>
                    </a:lnTo>
                    <a:close/>
                    <a:moveTo>
                      <a:pt x="450" y="234"/>
                    </a:moveTo>
                    <a:lnTo>
                      <a:pt x="450" y="234"/>
                    </a:lnTo>
                    <a:lnTo>
                      <a:pt x="448" y="214"/>
                    </a:lnTo>
                    <a:lnTo>
                      <a:pt x="445" y="191"/>
                    </a:lnTo>
                    <a:lnTo>
                      <a:pt x="439" y="171"/>
                    </a:lnTo>
                    <a:lnTo>
                      <a:pt x="434" y="150"/>
                    </a:lnTo>
                    <a:lnTo>
                      <a:pt x="424" y="132"/>
                    </a:lnTo>
                    <a:lnTo>
                      <a:pt x="413" y="115"/>
                    </a:lnTo>
                    <a:lnTo>
                      <a:pt x="400" y="98"/>
                    </a:lnTo>
                    <a:lnTo>
                      <a:pt x="387" y="83"/>
                    </a:lnTo>
                    <a:lnTo>
                      <a:pt x="372" y="69"/>
                    </a:lnTo>
                    <a:lnTo>
                      <a:pt x="356" y="57"/>
                    </a:lnTo>
                    <a:lnTo>
                      <a:pt x="337" y="46"/>
                    </a:lnTo>
                    <a:lnTo>
                      <a:pt x="318" y="37"/>
                    </a:lnTo>
                    <a:lnTo>
                      <a:pt x="300" y="30"/>
                    </a:lnTo>
                    <a:lnTo>
                      <a:pt x="277" y="24"/>
                    </a:lnTo>
                    <a:lnTo>
                      <a:pt x="257" y="22"/>
                    </a:lnTo>
                    <a:lnTo>
                      <a:pt x="235" y="20"/>
                    </a:lnTo>
                    <a:lnTo>
                      <a:pt x="235" y="20"/>
                    </a:lnTo>
                    <a:lnTo>
                      <a:pt x="212" y="22"/>
                    </a:lnTo>
                    <a:lnTo>
                      <a:pt x="192" y="24"/>
                    </a:lnTo>
                    <a:lnTo>
                      <a:pt x="171" y="30"/>
                    </a:lnTo>
                    <a:lnTo>
                      <a:pt x="151" y="37"/>
                    </a:lnTo>
                    <a:lnTo>
                      <a:pt x="132" y="46"/>
                    </a:lnTo>
                    <a:lnTo>
                      <a:pt x="116" y="57"/>
                    </a:lnTo>
                    <a:lnTo>
                      <a:pt x="99" y="69"/>
                    </a:lnTo>
                    <a:lnTo>
                      <a:pt x="84" y="83"/>
                    </a:lnTo>
                    <a:lnTo>
                      <a:pt x="69" y="98"/>
                    </a:lnTo>
                    <a:lnTo>
                      <a:pt x="58" y="115"/>
                    </a:lnTo>
                    <a:lnTo>
                      <a:pt x="47" y="132"/>
                    </a:lnTo>
                    <a:lnTo>
                      <a:pt x="38" y="150"/>
                    </a:lnTo>
                    <a:lnTo>
                      <a:pt x="30" y="171"/>
                    </a:lnTo>
                    <a:lnTo>
                      <a:pt x="25" y="191"/>
                    </a:lnTo>
                    <a:lnTo>
                      <a:pt x="21" y="214"/>
                    </a:lnTo>
                    <a:lnTo>
                      <a:pt x="21" y="234"/>
                    </a:lnTo>
                    <a:lnTo>
                      <a:pt x="21" y="234"/>
                    </a:lnTo>
                    <a:lnTo>
                      <a:pt x="21" y="256"/>
                    </a:lnTo>
                    <a:lnTo>
                      <a:pt x="25" y="279"/>
                    </a:lnTo>
                    <a:lnTo>
                      <a:pt x="30" y="299"/>
                    </a:lnTo>
                    <a:lnTo>
                      <a:pt x="38" y="318"/>
                    </a:lnTo>
                    <a:lnTo>
                      <a:pt x="47" y="336"/>
                    </a:lnTo>
                    <a:lnTo>
                      <a:pt x="58" y="355"/>
                    </a:lnTo>
                    <a:lnTo>
                      <a:pt x="69" y="372"/>
                    </a:lnTo>
                    <a:lnTo>
                      <a:pt x="84" y="386"/>
                    </a:lnTo>
                    <a:lnTo>
                      <a:pt x="99" y="399"/>
                    </a:lnTo>
                    <a:lnTo>
                      <a:pt x="116" y="412"/>
                    </a:lnTo>
                    <a:lnTo>
                      <a:pt x="132" y="424"/>
                    </a:lnTo>
                    <a:lnTo>
                      <a:pt x="151" y="433"/>
                    </a:lnTo>
                    <a:lnTo>
                      <a:pt x="171" y="440"/>
                    </a:lnTo>
                    <a:lnTo>
                      <a:pt x="192" y="444"/>
                    </a:lnTo>
                    <a:lnTo>
                      <a:pt x="212" y="448"/>
                    </a:lnTo>
                    <a:lnTo>
                      <a:pt x="235" y="450"/>
                    </a:lnTo>
                    <a:lnTo>
                      <a:pt x="235" y="450"/>
                    </a:lnTo>
                    <a:lnTo>
                      <a:pt x="257" y="448"/>
                    </a:lnTo>
                    <a:lnTo>
                      <a:pt x="277" y="444"/>
                    </a:lnTo>
                    <a:lnTo>
                      <a:pt x="300" y="440"/>
                    </a:lnTo>
                    <a:lnTo>
                      <a:pt x="318" y="433"/>
                    </a:lnTo>
                    <a:lnTo>
                      <a:pt x="337" y="424"/>
                    </a:lnTo>
                    <a:lnTo>
                      <a:pt x="356" y="412"/>
                    </a:lnTo>
                    <a:lnTo>
                      <a:pt x="372" y="399"/>
                    </a:lnTo>
                    <a:lnTo>
                      <a:pt x="387" y="386"/>
                    </a:lnTo>
                    <a:lnTo>
                      <a:pt x="400" y="372"/>
                    </a:lnTo>
                    <a:lnTo>
                      <a:pt x="413" y="355"/>
                    </a:lnTo>
                    <a:lnTo>
                      <a:pt x="424" y="336"/>
                    </a:lnTo>
                    <a:lnTo>
                      <a:pt x="434" y="318"/>
                    </a:lnTo>
                    <a:lnTo>
                      <a:pt x="439" y="299"/>
                    </a:lnTo>
                    <a:lnTo>
                      <a:pt x="445" y="279"/>
                    </a:lnTo>
                    <a:lnTo>
                      <a:pt x="448" y="256"/>
                    </a:lnTo>
                    <a:lnTo>
                      <a:pt x="450" y="234"/>
                    </a:lnTo>
                    <a:lnTo>
                      <a:pt x="450" y="234"/>
                    </a:lnTo>
                    <a:close/>
                  </a:path>
                </a:pathLst>
              </a:custGeom>
              <a:grpFill/>
              <a:ln w="9525">
                <a:noFill/>
                <a:round/>
                <a:headEnd/>
                <a:tailEnd/>
              </a:ln>
            </p:spPr>
            <p:txBody>
              <a:bodyPr vert="horz" wrap="square" lIns="121807" tIns="60904" rIns="121807" bIns="60904" numCol="1" anchor="t" anchorCtr="0" compatLnSpc="1">
                <a:prstTxWarp prst="textNoShape">
                  <a:avLst/>
                </a:prstTxWarp>
              </a:bodyPr>
              <a:lstStyle/>
              <a:p>
                <a:endParaRPr lang="en-GB" sz="2398" dirty="0">
                  <a:latin typeface="Century Gothic" panose="020B0502020202020204" pitchFamily="34" charset="0"/>
                </a:endParaRPr>
              </a:p>
            </p:txBody>
          </p:sp>
          <p:sp>
            <p:nvSpPr>
              <p:cNvPr id="40" name="Freeform 173"/>
              <p:cNvSpPr>
                <a:spLocks noEditPoints="1"/>
              </p:cNvSpPr>
              <p:nvPr/>
            </p:nvSpPr>
            <p:spPr bwMode="auto">
              <a:xfrm>
                <a:off x="2955925" y="3125789"/>
                <a:ext cx="273050" cy="273050"/>
              </a:xfrm>
              <a:custGeom>
                <a:avLst/>
                <a:gdLst/>
                <a:ahLst/>
                <a:cxnLst>
                  <a:cxn ang="0">
                    <a:pos x="189" y="2"/>
                  </a:cxn>
                  <a:cxn ang="0">
                    <a:pos x="238" y="15"/>
                  </a:cxn>
                  <a:cxn ang="0">
                    <a:pos x="280" y="39"/>
                  </a:cxn>
                  <a:cxn ang="0">
                    <a:pos x="314" y="76"/>
                  </a:cxn>
                  <a:cxn ang="0">
                    <a:pos x="334" y="121"/>
                  </a:cxn>
                  <a:cxn ang="0">
                    <a:pos x="344" y="173"/>
                  </a:cxn>
                  <a:cxn ang="0">
                    <a:pos x="340" y="206"/>
                  </a:cxn>
                  <a:cxn ang="0">
                    <a:pos x="321" y="255"/>
                  </a:cxn>
                  <a:cxn ang="0">
                    <a:pos x="293" y="294"/>
                  </a:cxn>
                  <a:cxn ang="0">
                    <a:pos x="252" y="324"/>
                  </a:cxn>
                  <a:cxn ang="0">
                    <a:pos x="206" y="340"/>
                  </a:cxn>
                  <a:cxn ang="0">
                    <a:pos x="171" y="344"/>
                  </a:cxn>
                  <a:cxn ang="0">
                    <a:pos x="120" y="337"/>
                  </a:cxn>
                  <a:cxn ang="0">
                    <a:pos x="76" y="314"/>
                  </a:cxn>
                  <a:cxn ang="0">
                    <a:pos x="39" y="283"/>
                  </a:cxn>
                  <a:cxn ang="0">
                    <a:pos x="13" y="240"/>
                  </a:cxn>
                  <a:cxn ang="0">
                    <a:pos x="0" y="190"/>
                  </a:cxn>
                  <a:cxn ang="0">
                    <a:pos x="0" y="154"/>
                  </a:cxn>
                  <a:cxn ang="0">
                    <a:pos x="13" y="106"/>
                  </a:cxn>
                  <a:cxn ang="0">
                    <a:pos x="39" y="63"/>
                  </a:cxn>
                  <a:cxn ang="0">
                    <a:pos x="76" y="30"/>
                  </a:cxn>
                  <a:cxn ang="0">
                    <a:pos x="120" y="9"/>
                  </a:cxn>
                  <a:cxn ang="0">
                    <a:pos x="171" y="0"/>
                  </a:cxn>
                  <a:cxn ang="0">
                    <a:pos x="292" y="177"/>
                  </a:cxn>
                  <a:cxn ang="0">
                    <a:pos x="301" y="169"/>
                  </a:cxn>
                  <a:cxn ang="0">
                    <a:pos x="295" y="75"/>
                  </a:cxn>
                  <a:cxn ang="0">
                    <a:pos x="288" y="65"/>
                  </a:cxn>
                  <a:cxn ang="0">
                    <a:pos x="193" y="95"/>
                  </a:cxn>
                  <a:cxn ang="0">
                    <a:pos x="186" y="101"/>
                  </a:cxn>
                  <a:cxn ang="0">
                    <a:pos x="186" y="110"/>
                  </a:cxn>
                  <a:cxn ang="0">
                    <a:pos x="197" y="117"/>
                  </a:cxn>
                  <a:cxn ang="0">
                    <a:pos x="187" y="179"/>
                  </a:cxn>
                  <a:cxn ang="0">
                    <a:pos x="150" y="138"/>
                  </a:cxn>
                  <a:cxn ang="0">
                    <a:pos x="130" y="138"/>
                  </a:cxn>
                  <a:cxn ang="0">
                    <a:pos x="117" y="147"/>
                  </a:cxn>
                  <a:cxn ang="0">
                    <a:pos x="48" y="260"/>
                  </a:cxn>
                  <a:cxn ang="0">
                    <a:pos x="57" y="283"/>
                  </a:cxn>
                  <a:cxn ang="0">
                    <a:pos x="70" y="290"/>
                  </a:cxn>
                  <a:cxn ang="0">
                    <a:pos x="93" y="279"/>
                  </a:cxn>
                  <a:cxn ang="0">
                    <a:pos x="173" y="238"/>
                  </a:cxn>
                  <a:cxn ang="0">
                    <a:pos x="187" y="246"/>
                  </a:cxn>
                  <a:cxn ang="0">
                    <a:pos x="199" y="244"/>
                  </a:cxn>
                  <a:cxn ang="0">
                    <a:pos x="210" y="234"/>
                  </a:cxn>
                  <a:cxn ang="0">
                    <a:pos x="278" y="166"/>
                  </a:cxn>
                  <a:cxn ang="0">
                    <a:pos x="286" y="177"/>
                  </a:cxn>
                </a:cxnLst>
                <a:rect l="0" t="0" r="r" b="b"/>
                <a:pathLst>
                  <a:path w="344" h="344">
                    <a:moveTo>
                      <a:pt x="171" y="0"/>
                    </a:moveTo>
                    <a:lnTo>
                      <a:pt x="171" y="0"/>
                    </a:lnTo>
                    <a:lnTo>
                      <a:pt x="189" y="2"/>
                    </a:lnTo>
                    <a:lnTo>
                      <a:pt x="206" y="4"/>
                    </a:lnTo>
                    <a:lnTo>
                      <a:pt x="223" y="9"/>
                    </a:lnTo>
                    <a:lnTo>
                      <a:pt x="238" y="15"/>
                    </a:lnTo>
                    <a:lnTo>
                      <a:pt x="252" y="22"/>
                    </a:lnTo>
                    <a:lnTo>
                      <a:pt x="267" y="30"/>
                    </a:lnTo>
                    <a:lnTo>
                      <a:pt x="280" y="39"/>
                    </a:lnTo>
                    <a:lnTo>
                      <a:pt x="293" y="50"/>
                    </a:lnTo>
                    <a:lnTo>
                      <a:pt x="305" y="63"/>
                    </a:lnTo>
                    <a:lnTo>
                      <a:pt x="314" y="76"/>
                    </a:lnTo>
                    <a:lnTo>
                      <a:pt x="321" y="91"/>
                    </a:lnTo>
                    <a:lnTo>
                      <a:pt x="329" y="106"/>
                    </a:lnTo>
                    <a:lnTo>
                      <a:pt x="334" y="121"/>
                    </a:lnTo>
                    <a:lnTo>
                      <a:pt x="340" y="138"/>
                    </a:lnTo>
                    <a:lnTo>
                      <a:pt x="342" y="154"/>
                    </a:lnTo>
                    <a:lnTo>
                      <a:pt x="344" y="173"/>
                    </a:lnTo>
                    <a:lnTo>
                      <a:pt x="344" y="173"/>
                    </a:lnTo>
                    <a:lnTo>
                      <a:pt x="342" y="190"/>
                    </a:lnTo>
                    <a:lnTo>
                      <a:pt x="340" y="206"/>
                    </a:lnTo>
                    <a:lnTo>
                      <a:pt x="334" y="223"/>
                    </a:lnTo>
                    <a:lnTo>
                      <a:pt x="329" y="240"/>
                    </a:lnTo>
                    <a:lnTo>
                      <a:pt x="321" y="255"/>
                    </a:lnTo>
                    <a:lnTo>
                      <a:pt x="314" y="268"/>
                    </a:lnTo>
                    <a:lnTo>
                      <a:pt x="305" y="283"/>
                    </a:lnTo>
                    <a:lnTo>
                      <a:pt x="293" y="294"/>
                    </a:lnTo>
                    <a:lnTo>
                      <a:pt x="280" y="305"/>
                    </a:lnTo>
                    <a:lnTo>
                      <a:pt x="267" y="314"/>
                    </a:lnTo>
                    <a:lnTo>
                      <a:pt x="252" y="324"/>
                    </a:lnTo>
                    <a:lnTo>
                      <a:pt x="238" y="331"/>
                    </a:lnTo>
                    <a:lnTo>
                      <a:pt x="223" y="337"/>
                    </a:lnTo>
                    <a:lnTo>
                      <a:pt x="206" y="340"/>
                    </a:lnTo>
                    <a:lnTo>
                      <a:pt x="189" y="344"/>
                    </a:lnTo>
                    <a:lnTo>
                      <a:pt x="171" y="344"/>
                    </a:lnTo>
                    <a:lnTo>
                      <a:pt x="171" y="344"/>
                    </a:lnTo>
                    <a:lnTo>
                      <a:pt x="154" y="344"/>
                    </a:lnTo>
                    <a:lnTo>
                      <a:pt x="137" y="340"/>
                    </a:lnTo>
                    <a:lnTo>
                      <a:pt x="120" y="337"/>
                    </a:lnTo>
                    <a:lnTo>
                      <a:pt x="104" y="331"/>
                    </a:lnTo>
                    <a:lnTo>
                      <a:pt x="89" y="324"/>
                    </a:lnTo>
                    <a:lnTo>
                      <a:pt x="76" y="314"/>
                    </a:lnTo>
                    <a:lnTo>
                      <a:pt x="61" y="305"/>
                    </a:lnTo>
                    <a:lnTo>
                      <a:pt x="50" y="294"/>
                    </a:lnTo>
                    <a:lnTo>
                      <a:pt x="39" y="283"/>
                    </a:lnTo>
                    <a:lnTo>
                      <a:pt x="29" y="268"/>
                    </a:lnTo>
                    <a:lnTo>
                      <a:pt x="20" y="255"/>
                    </a:lnTo>
                    <a:lnTo>
                      <a:pt x="13" y="240"/>
                    </a:lnTo>
                    <a:lnTo>
                      <a:pt x="7" y="223"/>
                    </a:lnTo>
                    <a:lnTo>
                      <a:pt x="3" y="206"/>
                    </a:lnTo>
                    <a:lnTo>
                      <a:pt x="0" y="190"/>
                    </a:lnTo>
                    <a:lnTo>
                      <a:pt x="0" y="173"/>
                    </a:lnTo>
                    <a:lnTo>
                      <a:pt x="0" y="173"/>
                    </a:lnTo>
                    <a:lnTo>
                      <a:pt x="0" y="154"/>
                    </a:lnTo>
                    <a:lnTo>
                      <a:pt x="3" y="138"/>
                    </a:lnTo>
                    <a:lnTo>
                      <a:pt x="7" y="121"/>
                    </a:lnTo>
                    <a:lnTo>
                      <a:pt x="13" y="106"/>
                    </a:lnTo>
                    <a:lnTo>
                      <a:pt x="20" y="91"/>
                    </a:lnTo>
                    <a:lnTo>
                      <a:pt x="29" y="76"/>
                    </a:lnTo>
                    <a:lnTo>
                      <a:pt x="39" y="63"/>
                    </a:lnTo>
                    <a:lnTo>
                      <a:pt x="50" y="50"/>
                    </a:lnTo>
                    <a:lnTo>
                      <a:pt x="61" y="39"/>
                    </a:lnTo>
                    <a:lnTo>
                      <a:pt x="76" y="30"/>
                    </a:lnTo>
                    <a:lnTo>
                      <a:pt x="89" y="22"/>
                    </a:lnTo>
                    <a:lnTo>
                      <a:pt x="104" y="15"/>
                    </a:lnTo>
                    <a:lnTo>
                      <a:pt x="120" y="9"/>
                    </a:lnTo>
                    <a:lnTo>
                      <a:pt x="137" y="4"/>
                    </a:lnTo>
                    <a:lnTo>
                      <a:pt x="154" y="2"/>
                    </a:lnTo>
                    <a:lnTo>
                      <a:pt x="171" y="0"/>
                    </a:lnTo>
                    <a:lnTo>
                      <a:pt x="171" y="0"/>
                    </a:lnTo>
                    <a:close/>
                    <a:moveTo>
                      <a:pt x="292" y="177"/>
                    </a:moveTo>
                    <a:lnTo>
                      <a:pt x="292" y="177"/>
                    </a:lnTo>
                    <a:lnTo>
                      <a:pt x="295" y="177"/>
                    </a:lnTo>
                    <a:lnTo>
                      <a:pt x="299" y="173"/>
                    </a:lnTo>
                    <a:lnTo>
                      <a:pt x="301" y="169"/>
                    </a:lnTo>
                    <a:lnTo>
                      <a:pt x="301" y="164"/>
                    </a:lnTo>
                    <a:lnTo>
                      <a:pt x="295" y="75"/>
                    </a:lnTo>
                    <a:lnTo>
                      <a:pt x="295" y="75"/>
                    </a:lnTo>
                    <a:lnTo>
                      <a:pt x="292" y="69"/>
                    </a:lnTo>
                    <a:lnTo>
                      <a:pt x="288" y="65"/>
                    </a:lnTo>
                    <a:lnTo>
                      <a:pt x="288" y="65"/>
                    </a:lnTo>
                    <a:lnTo>
                      <a:pt x="282" y="63"/>
                    </a:lnTo>
                    <a:lnTo>
                      <a:pt x="277" y="63"/>
                    </a:lnTo>
                    <a:lnTo>
                      <a:pt x="193" y="95"/>
                    </a:lnTo>
                    <a:lnTo>
                      <a:pt x="193" y="95"/>
                    </a:lnTo>
                    <a:lnTo>
                      <a:pt x="189" y="97"/>
                    </a:lnTo>
                    <a:lnTo>
                      <a:pt x="186" y="101"/>
                    </a:lnTo>
                    <a:lnTo>
                      <a:pt x="184" y="104"/>
                    </a:lnTo>
                    <a:lnTo>
                      <a:pt x="186" y="110"/>
                    </a:lnTo>
                    <a:lnTo>
                      <a:pt x="186" y="110"/>
                    </a:lnTo>
                    <a:lnTo>
                      <a:pt x="187" y="114"/>
                    </a:lnTo>
                    <a:lnTo>
                      <a:pt x="191" y="117"/>
                    </a:lnTo>
                    <a:lnTo>
                      <a:pt x="197" y="117"/>
                    </a:lnTo>
                    <a:lnTo>
                      <a:pt x="200" y="117"/>
                    </a:lnTo>
                    <a:lnTo>
                      <a:pt x="234" y="104"/>
                    </a:lnTo>
                    <a:lnTo>
                      <a:pt x="187" y="179"/>
                    </a:lnTo>
                    <a:lnTo>
                      <a:pt x="156" y="141"/>
                    </a:lnTo>
                    <a:lnTo>
                      <a:pt x="156" y="141"/>
                    </a:lnTo>
                    <a:lnTo>
                      <a:pt x="150" y="138"/>
                    </a:lnTo>
                    <a:lnTo>
                      <a:pt x="145" y="136"/>
                    </a:lnTo>
                    <a:lnTo>
                      <a:pt x="137" y="136"/>
                    </a:lnTo>
                    <a:lnTo>
                      <a:pt x="130" y="138"/>
                    </a:lnTo>
                    <a:lnTo>
                      <a:pt x="130" y="138"/>
                    </a:lnTo>
                    <a:lnTo>
                      <a:pt x="122" y="141"/>
                    </a:lnTo>
                    <a:lnTo>
                      <a:pt x="117" y="147"/>
                    </a:lnTo>
                    <a:lnTo>
                      <a:pt x="50" y="253"/>
                    </a:lnTo>
                    <a:lnTo>
                      <a:pt x="50" y="253"/>
                    </a:lnTo>
                    <a:lnTo>
                      <a:pt x="48" y="260"/>
                    </a:lnTo>
                    <a:lnTo>
                      <a:pt x="48" y="270"/>
                    </a:lnTo>
                    <a:lnTo>
                      <a:pt x="50" y="277"/>
                    </a:lnTo>
                    <a:lnTo>
                      <a:pt x="57" y="283"/>
                    </a:lnTo>
                    <a:lnTo>
                      <a:pt x="63" y="286"/>
                    </a:lnTo>
                    <a:lnTo>
                      <a:pt x="63" y="286"/>
                    </a:lnTo>
                    <a:lnTo>
                      <a:pt x="70" y="290"/>
                    </a:lnTo>
                    <a:lnTo>
                      <a:pt x="78" y="288"/>
                    </a:lnTo>
                    <a:lnTo>
                      <a:pt x="87" y="286"/>
                    </a:lnTo>
                    <a:lnTo>
                      <a:pt x="93" y="279"/>
                    </a:lnTo>
                    <a:lnTo>
                      <a:pt x="141" y="201"/>
                    </a:lnTo>
                    <a:lnTo>
                      <a:pt x="173" y="238"/>
                    </a:lnTo>
                    <a:lnTo>
                      <a:pt x="173" y="238"/>
                    </a:lnTo>
                    <a:lnTo>
                      <a:pt x="178" y="242"/>
                    </a:lnTo>
                    <a:lnTo>
                      <a:pt x="182" y="244"/>
                    </a:lnTo>
                    <a:lnTo>
                      <a:pt x="187" y="246"/>
                    </a:lnTo>
                    <a:lnTo>
                      <a:pt x="193" y="244"/>
                    </a:lnTo>
                    <a:lnTo>
                      <a:pt x="193" y="244"/>
                    </a:lnTo>
                    <a:lnTo>
                      <a:pt x="199" y="244"/>
                    </a:lnTo>
                    <a:lnTo>
                      <a:pt x="202" y="242"/>
                    </a:lnTo>
                    <a:lnTo>
                      <a:pt x="206" y="238"/>
                    </a:lnTo>
                    <a:lnTo>
                      <a:pt x="210" y="234"/>
                    </a:lnTo>
                    <a:lnTo>
                      <a:pt x="275" y="132"/>
                    </a:lnTo>
                    <a:lnTo>
                      <a:pt x="278" y="166"/>
                    </a:lnTo>
                    <a:lnTo>
                      <a:pt x="278" y="166"/>
                    </a:lnTo>
                    <a:lnTo>
                      <a:pt x="278" y="171"/>
                    </a:lnTo>
                    <a:lnTo>
                      <a:pt x="282" y="175"/>
                    </a:lnTo>
                    <a:lnTo>
                      <a:pt x="286" y="177"/>
                    </a:lnTo>
                    <a:lnTo>
                      <a:pt x="292" y="177"/>
                    </a:lnTo>
                    <a:lnTo>
                      <a:pt x="292" y="177"/>
                    </a:lnTo>
                    <a:close/>
                  </a:path>
                </a:pathLst>
              </a:custGeom>
              <a:grpFill/>
              <a:ln w="9525">
                <a:noFill/>
                <a:round/>
                <a:headEnd/>
                <a:tailEnd/>
              </a:ln>
            </p:spPr>
            <p:txBody>
              <a:bodyPr vert="horz" wrap="square" lIns="121807" tIns="60904" rIns="121807" bIns="60904" numCol="1" anchor="t" anchorCtr="0" compatLnSpc="1">
                <a:prstTxWarp prst="textNoShape">
                  <a:avLst/>
                </a:prstTxWarp>
              </a:bodyPr>
              <a:lstStyle/>
              <a:p>
                <a:endParaRPr lang="en-GB" sz="2398" dirty="0">
                  <a:latin typeface="Century Gothic" panose="020B0502020202020204" pitchFamily="34" charset="0"/>
                </a:endParaRPr>
              </a:p>
            </p:txBody>
          </p:sp>
        </p:grpSp>
      </p:grpSp>
      <p:grpSp>
        <p:nvGrpSpPr>
          <p:cNvPr id="43" name="Group 42"/>
          <p:cNvGrpSpPr/>
          <p:nvPr/>
        </p:nvGrpSpPr>
        <p:grpSpPr>
          <a:xfrm>
            <a:off x="6463398" y="1780263"/>
            <a:ext cx="2423964" cy="4341332"/>
            <a:chOff x="4669528" y="1008183"/>
            <a:chExt cx="1846892" cy="3514641"/>
          </a:xfrm>
          <a:effectLst>
            <a:outerShdw blurRad="50800" dist="38100" dir="5400000" algn="t" rotWithShape="0">
              <a:prstClr val="black">
                <a:alpha val="40000"/>
              </a:prstClr>
            </a:outerShdw>
          </a:effectLst>
        </p:grpSpPr>
        <p:sp>
          <p:nvSpPr>
            <p:cNvPr id="44" name="Rectangle 43"/>
            <p:cNvSpPr/>
            <p:nvPr/>
          </p:nvSpPr>
          <p:spPr>
            <a:xfrm>
              <a:off x="4972761" y="2444023"/>
              <a:ext cx="1128797" cy="473213"/>
            </a:xfrm>
            <a:prstGeom prst="rect">
              <a:avLst/>
            </a:prstGeom>
          </p:spPr>
          <p:txBody>
            <a:bodyPr wrap="none">
              <a:spAutoFit/>
            </a:bodyPr>
            <a:lstStyle/>
            <a:p>
              <a:pPr algn="ctr"/>
              <a:r>
                <a:rPr lang="en-US" sz="1599" b="1" dirty="0">
                  <a:solidFill>
                    <a:schemeClr val="tx2">
                      <a:lumMod val="75000"/>
                    </a:schemeClr>
                  </a:solidFill>
                  <a:latin typeface="Century Gothic" panose="020B0502020202020204" pitchFamily="34" charset="0"/>
                </a:rPr>
                <a:t>Process </a:t>
              </a:r>
            </a:p>
            <a:p>
              <a:pPr algn="ctr"/>
              <a:r>
                <a:rPr lang="en-US" sz="1599" b="1" dirty="0">
                  <a:solidFill>
                    <a:schemeClr val="tx2">
                      <a:lumMod val="75000"/>
                    </a:schemeClr>
                  </a:solidFill>
                  <a:latin typeface="Century Gothic" panose="020B0502020202020204" pitchFamily="34" charset="0"/>
                </a:rPr>
                <a:t>Identification</a:t>
              </a:r>
            </a:p>
          </p:txBody>
        </p:sp>
        <p:sp>
          <p:nvSpPr>
            <p:cNvPr id="45" name="Rectangle 38"/>
            <p:cNvSpPr/>
            <p:nvPr/>
          </p:nvSpPr>
          <p:spPr>
            <a:xfrm>
              <a:off x="4669528" y="1008183"/>
              <a:ext cx="966319" cy="2970478"/>
            </a:xfrm>
            <a:custGeom>
              <a:avLst/>
              <a:gdLst>
                <a:gd name="connsiteX0" fmla="*/ 0 w 843679"/>
                <a:gd name="connsiteY0" fmla="*/ 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0 h 3594251"/>
                <a:gd name="connsiteX0" fmla="*/ 0 w 843679"/>
                <a:gd name="connsiteY0" fmla="*/ 1905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19050 h 3594251"/>
                <a:gd name="connsiteX0" fmla="*/ 0 w 845584"/>
                <a:gd name="connsiteY0" fmla="*/ 11430 h 3594251"/>
                <a:gd name="connsiteX1" fmla="*/ 845584 w 845584"/>
                <a:gd name="connsiteY1" fmla="*/ 0 h 3594251"/>
                <a:gd name="connsiteX2" fmla="*/ 845584 w 845584"/>
                <a:gd name="connsiteY2" fmla="*/ 3594251 h 3594251"/>
                <a:gd name="connsiteX3" fmla="*/ 1905 w 845584"/>
                <a:gd name="connsiteY3" fmla="*/ 3594251 h 3594251"/>
                <a:gd name="connsiteX4" fmla="*/ 0 w 845584"/>
                <a:gd name="connsiteY4" fmla="*/ 11430 h 359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584" h="3594251">
                  <a:moveTo>
                    <a:pt x="0" y="11430"/>
                  </a:moveTo>
                  <a:lnTo>
                    <a:pt x="845584" y="0"/>
                  </a:lnTo>
                  <a:lnTo>
                    <a:pt x="845584" y="3594251"/>
                  </a:lnTo>
                  <a:lnTo>
                    <a:pt x="1905" y="3594251"/>
                  </a:lnTo>
                  <a:lnTo>
                    <a:pt x="0" y="11430"/>
                  </a:ln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46" name="Rectangle 6"/>
            <p:cNvSpPr/>
            <p:nvPr/>
          </p:nvSpPr>
          <p:spPr>
            <a:xfrm>
              <a:off x="4805031" y="1012789"/>
              <a:ext cx="833042" cy="209847"/>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88647"/>
                <a:gd name="connsiteY0" fmla="*/ 345084 h 345084"/>
                <a:gd name="connsiteX1" fmla="*/ 1288647 w 1288647"/>
                <a:gd name="connsiteY1" fmla="*/ 0 h 345084"/>
                <a:gd name="connsiteX2" fmla="*/ 1288647 w 1288647"/>
                <a:gd name="connsiteY2" fmla="*/ 335093 h 345084"/>
                <a:gd name="connsiteX3" fmla="*/ 0 w 1288647"/>
                <a:gd name="connsiteY3" fmla="*/ 345084 h 345084"/>
                <a:gd name="connsiteX0" fmla="*/ 0 w 1288647"/>
                <a:gd name="connsiteY0" fmla="*/ 353752 h 353752"/>
                <a:gd name="connsiteX1" fmla="*/ 1288647 w 1288647"/>
                <a:gd name="connsiteY1" fmla="*/ 0 h 353752"/>
                <a:gd name="connsiteX2" fmla="*/ 1288647 w 1288647"/>
                <a:gd name="connsiteY2" fmla="*/ 335093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36418 h 343760"/>
                <a:gd name="connsiteX1" fmla="*/ 1288647 w 1288647"/>
                <a:gd name="connsiteY1" fmla="*/ 0 h 343760"/>
                <a:gd name="connsiteX2" fmla="*/ 1288647 w 1288647"/>
                <a:gd name="connsiteY2" fmla="*/ 343760 h 343760"/>
                <a:gd name="connsiteX3" fmla="*/ 0 w 1288647"/>
                <a:gd name="connsiteY3" fmla="*/ 336418 h 343760"/>
                <a:gd name="connsiteX0" fmla="*/ 0 w 1297315"/>
                <a:gd name="connsiteY0" fmla="*/ 353752 h 353752"/>
                <a:gd name="connsiteX1" fmla="*/ 1297315 w 1297315"/>
                <a:gd name="connsiteY1" fmla="*/ 0 h 353752"/>
                <a:gd name="connsiteX2" fmla="*/ 1297315 w 1297315"/>
                <a:gd name="connsiteY2" fmla="*/ 343760 h 353752"/>
                <a:gd name="connsiteX3" fmla="*/ 0 w 1297315"/>
                <a:gd name="connsiteY3" fmla="*/ 353752 h 353752"/>
                <a:gd name="connsiteX0" fmla="*/ 0 w 1297315"/>
                <a:gd name="connsiteY0" fmla="*/ 353752 h 356571"/>
                <a:gd name="connsiteX1" fmla="*/ 1297315 w 1297315"/>
                <a:gd name="connsiteY1" fmla="*/ 0 h 356571"/>
                <a:gd name="connsiteX2" fmla="*/ 1297315 w 1297315"/>
                <a:gd name="connsiteY2" fmla="*/ 343760 h 356571"/>
                <a:gd name="connsiteX3" fmla="*/ 1276369 w 1297315"/>
                <a:gd name="connsiteY3" fmla="*/ 356571 h 356571"/>
                <a:gd name="connsiteX4" fmla="*/ 0 w 1297315"/>
                <a:gd name="connsiteY4" fmla="*/ 353752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10396"/>
                <a:gd name="connsiteY0" fmla="*/ 349419 h 356571"/>
                <a:gd name="connsiteX1" fmla="*/ 1310396 w 1310396"/>
                <a:gd name="connsiteY1" fmla="*/ 0 h 356571"/>
                <a:gd name="connsiteX2" fmla="*/ 1310396 w 1310396"/>
                <a:gd name="connsiteY2" fmla="*/ 343760 h 356571"/>
                <a:gd name="connsiteX3" fmla="*/ 1289450 w 1310396"/>
                <a:gd name="connsiteY3" fmla="*/ 356571 h 356571"/>
                <a:gd name="connsiteX4" fmla="*/ 0 w 1310396"/>
                <a:gd name="connsiteY4" fmla="*/ 349419 h 356571"/>
                <a:gd name="connsiteX0" fmla="*/ 0 w 1310396"/>
                <a:gd name="connsiteY0" fmla="*/ 349419 h 349419"/>
                <a:gd name="connsiteX1" fmla="*/ 1310396 w 1310396"/>
                <a:gd name="connsiteY1" fmla="*/ 0 h 349419"/>
                <a:gd name="connsiteX2" fmla="*/ 1310396 w 1310396"/>
                <a:gd name="connsiteY2" fmla="*/ 343760 h 349419"/>
                <a:gd name="connsiteX3" fmla="*/ 1285035 w 1310396"/>
                <a:gd name="connsiteY3" fmla="*/ 343570 h 349419"/>
                <a:gd name="connsiteX4" fmla="*/ 0 w 1310396"/>
                <a:gd name="connsiteY4" fmla="*/ 349419 h 349419"/>
                <a:gd name="connsiteX0" fmla="*/ 0 w 1310396"/>
                <a:gd name="connsiteY0" fmla="*/ 349419 h 352238"/>
                <a:gd name="connsiteX1" fmla="*/ 1310396 w 1310396"/>
                <a:gd name="connsiteY1" fmla="*/ 0 h 352238"/>
                <a:gd name="connsiteX2" fmla="*/ 1310396 w 1310396"/>
                <a:gd name="connsiteY2" fmla="*/ 343760 h 352238"/>
                <a:gd name="connsiteX3" fmla="*/ 1285035 w 1310396"/>
                <a:gd name="connsiteY3" fmla="*/ 352238 h 352238"/>
                <a:gd name="connsiteX4" fmla="*/ 0 w 1310396"/>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90000"/>
                <a:gd name="connsiteX1" fmla="*/ 1319225 w 1319225"/>
                <a:gd name="connsiteY1" fmla="*/ 0 h 390000"/>
                <a:gd name="connsiteX2" fmla="*/ 1319225 w 1319225"/>
                <a:gd name="connsiteY2" fmla="*/ 343760 h 390000"/>
                <a:gd name="connsiteX3" fmla="*/ 0 w 1319225"/>
                <a:gd name="connsiteY3" fmla="*/ 349419 h 390000"/>
                <a:gd name="connsiteX0" fmla="*/ 0 w 1319225"/>
                <a:gd name="connsiteY0" fmla="*/ 349419 h 373623"/>
                <a:gd name="connsiteX1" fmla="*/ 1319225 w 1319225"/>
                <a:gd name="connsiteY1" fmla="*/ 0 h 373623"/>
                <a:gd name="connsiteX2" fmla="*/ 1319225 w 1319225"/>
                <a:gd name="connsiteY2" fmla="*/ 343760 h 373623"/>
                <a:gd name="connsiteX3" fmla="*/ 0 w 1319225"/>
                <a:gd name="connsiteY3" fmla="*/ 349419 h 373623"/>
                <a:gd name="connsiteX0" fmla="*/ 0 w 1319225"/>
                <a:gd name="connsiteY0" fmla="*/ 349419 h 353056"/>
                <a:gd name="connsiteX1" fmla="*/ 1319225 w 1319225"/>
                <a:gd name="connsiteY1" fmla="*/ 0 h 353056"/>
                <a:gd name="connsiteX2" fmla="*/ 1319225 w 1319225"/>
                <a:gd name="connsiteY2" fmla="*/ 343760 h 353056"/>
                <a:gd name="connsiteX3" fmla="*/ 0 w 1319225"/>
                <a:gd name="connsiteY3" fmla="*/ 349419 h 353056"/>
                <a:gd name="connsiteX0" fmla="*/ 0 w 1319225"/>
                <a:gd name="connsiteY0" fmla="*/ 349419 h 354849"/>
                <a:gd name="connsiteX1" fmla="*/ 1319225 w 1319225"/>
                <a:gd name="connsiteY1" fmla="*/ 0 h 354849"/>
                <a:gd name="connsiteX2" fmla="*/ 1319225 w 1319225"/>
                <a:gd name="connsiteY2" fmla="*/ 350156 h 354849"/>
                <a:gd name="connsiteX3" fmla="*/ 0 w 1319225"/>
                <a:gd name="connsiteY3" fmla="*/ 349419 h 354849"/>
                <a:gd name="connsiteX0" fmla="*/ 0 w 1319225"/>
                <a:gd name="connsiteY0" fmla="*/ 349419 h 361087"/>
                <a:gd name="connsiteX1" fmla="*/ 1319225 w 1319225"/>
                <a:gd name="connsiteY1" fmla="*/ 0 h 361087"/>
                <a:gd name="connsiteX2" fmla="*/ 1319225 w 1319225"/>
                <a:gd name="connsiteY2" fmla="*/ 359747 h 361087"/>
                <a:gd name="connsiteX3" fmla="*/ 0 w 1319225"/>
                <a:gd name="connsiteY3" fmla="*/ 349419 h 361087"/>
                <a:gd name="connsiteX0" fmla="*/ 0 w 1319225"/>
                <a:gd name="connsiteY0" fmla="*/ 349419 h 353792"/>
                <a:gd name="connsiteX1" fmla="*/ 1319225 w 1319225"/>
                <a:gd name="connsiteY1" fmla="*/ 0 h 353792"/>
                <a:gd name="connsiteX2" fmla="*/ 1309526 w 1319225"/>
                <a:gd name="connsiteY2" fmla="*/ 346957 h 353792"/>
                <a:gd name="connsiteX3" fmla="*/ 0 w 1319225"/>
                <a:gd name="connsiteY3" fmla="*/ 349419 h 353792"/>
                <a:gd name="connsiteX0" fmla="*/ 0 w 1322458"/>
                <a:gd name="connsiteY0" fmla="*/ 349419 h 353056"/>
                <a:gd name="connsiteX1" fmla="*/ 1319225 w 1322458"/>
                <a:gd name="connsiteY1" fmla="*/ 0 h 353056"/>
                <a:gd name="connsiteX2" fmla="*/ 1322458 w 1322458"/>
                <a:gd name="connsiteY2" fmla="*/ 343760 h 353056"/>
                <a:gd name="connsiteX3" fmla="*/ 0 w 1322458"/>
                <a:gd name="connsiteY3" fmla="*/ 349419 h 353056"/>
                <a:gd name="connsiteX0" fmla="*/ 0 w 1322458"/>
                <a:gd name="connsiteY0" fmla="*/ 349419 h 362944"/>
                <a:gd name="connsiteX1" fmla="*/ 1319225 w 1322458"/>
                <a:gd name="connsiteY1" fmla="*/ 0 h 362944"/>
                <a:gd name="connsiteX2" fmla="*/ 1322458 w 1322458"/>
                <a:gd name="connsiteY2" fmla="*/ 362944 h 362944"/>
                <a:gd name="connsiteX3" fmla="*/ 0 w 1322458"/>
                <a:gd name="connsiteY3" fmla="*/ 349419 h 362944"/>
                <a:gd name="connsiteX0" fmla="*/ 0 w 1319536"/>
                <a:gd name="connsiteY0" fmla="*/ 349419 h 349419"/>
                <a:gd name="connsiteX1" fmla="*/ 1319225 w 1319536"/>
                <a:gd name="connsiteY1" fmla="*/ 0 h 349419"/>
                <a:gd name="connsiteX2" fmla="*/ 1319225 w 1319536"/>
                <a:gd name="connsiteY2" fmla="*/ 346957 h 349419"/>
                <a:gd name="connsiteX3" fmla="*/ 0 w 1319536"/>
                <a:gd name="connsiteY3" fmla="*/ 349419 h 349419"/>
                <a:gd name="connsiteX0" fmla="*/ 0 w 1319536"/>
                <a:gd name="connsiteY0" fmla="*/ 349419 h 356549"/>
                <a:gd name="connsiteX1" fmla="*/ 1319225 w 1319536"/>
                <a:gd name="connsiteY1" fmla="*/ 0 h 356549"/>
                <a:gd name="connsiteX2" fmla="*/ 1319225 w 1319536"/>
                <a:gd name="connsiteY2" fmla="*/ 356549 h 356549"/>
                <a:gd name="connsiteX3" fmla="*/ 0 w 1319536"/>
                <a:gd name="connsiteY3" fmla="*/ 349419 h 356549"/>
                <a:gd name="connsiteX0" fmla="*/ 0 w 1328924"/>
                <a:gd name="connsiteY0" fmla="*/ 349419 h 356549"/>
                <a:gd name="connsiteX1" fmla="*/ 1319225 w 1328924"/>
                <a:gd name="connsiteY1" fmla="*/ 0 h 356549"/>
                <a:gd name="connsiteX2" fmla="*/ 1328924 w 1328924"/>
                <a:gd name="connsiteY2" fmla="*/ 356549 h 356549"/>
                <a:gd name="connsiteX3" fmla="*/ 0 w 1328924"/>
                <a:gd name="connsiteY3" fmla="*/ 349419 h 356549"/>
                <a:gd name="connsiteX0" fmla="*/ 0 w 1322459"/>
                <a:gd name="connsiteY0" fmla="*/ 349419 h 349419"/>
                <a:gd name="connsiteX1" fmla="*/ 1319225 w 1322459"/>
                <a:gd name="connsiteY1" fmla="*/ 0 h 349419"/>
                <a:gd name="connsiteX2" fmla="*/ 1322459 w 1322459"/>
                <a:gd name="connsiteY2" fmla="*/ 343759 h 349419"/>
                <a:gd name="connsiteX3" fmla="*/ 0 w 1322459"/>
                <a:gd name="connsiteY3" fmla="*/ 349419 h 349419"/>
                <a:gd name="connsiteX0" fmla="*/ 0 w 1325693"/>
                <a:gd name="connsiteY0" fmla="*/ 349419 h 349419"/>
                <a:gd name="connsiteX1" fmla="*/ 1319225 w 1325693"/>
                <a:gd name="connsiteY1" fmla="*/ 0 h 349419"/>
                <a:gd name="connsiteX2" fmla="*/ 1325693 w 1325693"/>
                <a:gd name="connsiteY2" fmla="*/ 346956 h 349419"/>
                <a:gd name="connsiteX3" fmla="*/ 0 w 1325693"/>
                <a:gd name="connsiteY3" fmla="*/ 349419 h 349419"/>
                <a:gd name="connsiteX0" fmla="*/ 0 w 1319225"/>
                <a:gd name="connsiteY0" fmla="*/ 349419 h 349419"/>
                <a:gd name="connsiteX1" fmla="*/ 1319225 w 1319225"/>
                <a:gd name="connsiteY1" fmla="*/ 0 h 349419"/>
                <a:gd name="connsiteX2" fmla="*/ 1315994 w 1319225"/>
                <a:gd name="connsiteY2" fmla="*/ 346956 h 349419"/>
                <a:gd name="connsiteX3" fmla="*/ 0 w 1319225"/>
                <a:gd name="connsiteY3" fmla="*/ 349419 h 349419"/>
                <a:gd name="connsiteX0" fmla="*/ 0 w 1319225"/>
                <a:gd name="connsiteY0" fmla="*/ 349419 h 353351"/>
                <a:gd name="connsiteX1" fmla="*/ 1319225 w 1319225"/>
                <a:gd name="connsiteY1" fmla="*/ 0 h 353351"/>
                <a:gd name="connsiteX2" fmla="*/ 1312761 w 1319225"/>
                <a:gd name="connsiteY2" fmla="*/ 353351 h 353351"/>
                <a:gd name="connsiteX3" fmla="*/ 0 w 1319225"/>
                <a:gd name="connsiteY3" fmla="*/ 349419 h 353351"/>
                <a:gd name="connsiteX0" fmla="*/ 0 w 1319225"/>
                <a:gd name="connsiteY0" fmla="*/ 349419 h 353351"/>
                <a:gd name="connsiteX1" fmla="*/ 1319225 w 1319225"/>
                <a:gd name="connsiteY1" fmla="*/ 0 h 353351"/>
                <a:gd name="connsiteX2" fmla="*/ 1315994 w 1319225"/>
                <a:gd name="connsiteY2" fmla="*/ 353351 h 353351"/>
                <a:gd name="connsiteX3" fmla="*/ 0 w 1319225"/>
                <a:gd name="connsiteY3" fmla="*/ 349419 h 353351"/>
                <a:gd name="connsiteX0" fmla="*/ 0 w 1319228"/>
                <a:gd name="connsiteY0" fmla="*/ 349419 h 350154"/>
                <a:gd name="connsiteX1" fmla="*/ 1319225 w 1319228"/>
                <a:gd name="connsiteY1" fmla="*/ 0 h 350154"/>
                <a:gd name="connsiteX2" fmla="*/ 1319228 w 1319228"/>
                <a:gd name="connsiteY2" fmla="*/ 350154 h 350154"/>
                <a:gd name="connsiteX3" fmla="*/ 0 w 1319228"/>
                <a:gd name="connsiteY3" fmla="*/ 349419 h 350154"/>
                <a:gd name="connsiteX0" fmla="*/ 0 w 1319228"/>
                <a:gd name="connsiteY0" fmla="*/ 367475 h 368210"/>
                <a:gd name="connsiteX1" fmla="*/ 1027120 w 1319228"/>
                <a:gd name="connsiteY1" fmla="*/ 0 h 368210"/>
                <a:gd name="connsiteX2" fmla="*/ 1319228 w 1319228"/>
                <a:gd name="connsiteY2" fmla="*/ 368210 h 368210"/>
                <a:gd name="connsiteX3" fmla="*/ 0 w 1319228"/>
                <a:gd name="connsiteY3" fmla="*/ 367475 h 368210"/>
                <a:gd name="connsiteX0" fmla="*/ 0 w 1319228"/>
                <a:gd name="connsiteY0" fmla="*/ 316316 h 317051"/>
                <a:gd name="connsiteX1" fmla="*/ 1027120 w 1319228"/>
                <a:gd name="connsiteY1" fmla="*/ 0 h 317051"/>
                <a:gd name="connsiteX2" fmla="*/ 1319228 w 1319228"/>
                <a:gd name="connsiteY2" fmla="*/ 317051 h 317051"/>
                <a:gd name="connsiteX3" fmla="*/ 0 w 1319228"/>
                <a:gd name="connsiteY3" fmla="*/ 316316 h 317051"/>
                <a:gd name="connsiteX0" fmla="*/ 0 w 1319228"/>
                <a:gd name="connsiteY0" fmla="*/ 271553 h 272288"/>
                <a:gd name="connsiteX1" fmla="*/ 1059449 w 1319228"/>
                <a:gd name="connsiteY1" fmla="*/ 0 h 272288"/>
                <a:gd name="connsiteX2" fmla="*/ 1319228 w 1319228"/>
                <a:gd name="connsiteY2" fmla="*/ 272288 h 272288"/>
                <a:gd name="connsiteX3" fmla="*/ 0 w 1319228"/>
                <a:gd name="connsiteY3" fmla="*/ 271553 h 272288"/>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001257"/>
                <a:gd name="connsiteY0" fmla="*/ 341895 h 341896"/>
                <a:gd name="connsiteX1" fmla="*/ 1001257 w 1001257"/>
                <a:gd name="connsiteY1" fmla="*/ 0 h 341896"/>
                <a:gd name="connsiteX2" fmla="*/ 931276 w 1001257"/>
                <a:gd name="connsiteY2" fmla="*/ 310657 h 341896"/>
                <a:gd name="connsiteX3" fmla="*/ 0 w 1001257"/>
                <a:gd name="connsiteY3" fmla="*/ 341895 h 341896"/>
                <a:gd name="connsiteX0" fmla="*/ 0 w 1015332"/>
                <a:gd name="connsiteY0" fmla="*/ 341895 h 341895"/>
                <a:gd name="connsiteX1" fmla="*/ 1001257 w 1015332"/>
                <a:gd name="connsiteY1" fmla="*/ 0 h 341895"/>
                <a:gd name="connsiteX2" fmla="*/ 1015332 w 1015332"/>
                <a:gd name="connsiteY2" fmla="*/ 329841 h 341895"/>
                <a:gd name="connsiteX3" fmla="*/ 0 w 1015332"/>
                <a:gd name="connsiteY3" fmla="*/ 341895 h 341895"/>
                <a:gd name="connsiteX0" fmla="*/ 0 w 1027121"/>
                <a:gd name="connsiteY0" fmla="*/ 341895 h 341895"/>
                <a:gd name="connsiteX1" fmla="*/ 1027121 w 1027121"/>
                <a:gd name="connsiteY1" fmla="*/ 0 h 341895"/>
                <a:gd name="connsiteX2" fmla="*/ 1015332 w 1027121"/>
                <a:gd name="connsiteY2" fmla="*/ 329841 h 341895"/>
                <a:gd name="connsiteX3" fmla="*/ 0 w 1027121"/>
                <a:gd name="connsiteY3" fmla="*/ 341895 h 341895"/>
                <a:gd name="connsiteX0" fmla="*/ 0 w 1028264"/>
                <a:gd name="connsiteY0" fmla="*/ 341895 h 349026"/>
                <a:gd name="connsiteX1" fmla="*/ 1027121 w 1028264"/>
                <a:gd name="connsiteY1" fmla="*/ 0 h 349026"/>
                <a:gd name="connsiteX2" fmla="*/ 1028264 w 1028264"/>
                <a:gd name="connsiteY2" fmla="*/ 349026 h 349026"/>
                <a:gd name="connsiteX3" fmla="*/ 0 w 1028264"/>
                <a:gd name="connsiteY3" fmla="*/ 341895 h 349026"/>
                <a:gd name="connsiteX0" fmla="*/ 0 w 1028264"/>
                <a:gd name="connsiteY0" fmla="*/ 341895 h 341895"/>
                <a:gd name="connsiteX1" fmla="*/ 1027121 w 1028264"/>
                <a:gd name="connsiteY1" fmla="*/ 0 h 341895"/>
                <a:gd name="connsiteX2" fmla="*/ 1028264 w 1028264"/>
                <a:gd name="connsiteY2" fmla="*/ 336236 h 341895"/>
                <a:gd name="connsiteX3" fmla="*/ 0 w 1028264"/>
                <a:gd name="connsiteY3" fmla="*/ 341895 h 341895"/>
                <a:gd name="connsiteX0" fmla="*/ 0 w 1028264"/>
                <a:gd name="connsiteY0" fmla="*/ 341895 h 342631"/>
                <a:gd name="connsiteX1" fmla="*/ 1027121 w 1028264"/>
                <a:gd name="connsiteY1" fmla="*/ 0 h 342631"/>
                <a:gd name="connsiteX2" fmla="*/ 1028264 w 1028264"/>
                <a:gd name="connsiteY2" fmla="*/ 342631 h 342631"/>
                <a:gd name="connsiteX3" fmla="*/ 0 w 1028264"/>
                <a:gd name="connsiteY3" fmla="*/ 341895 h 342631"/>
              </a:gdLst>
              <a:ahLst/>
              <a:cxnLst>
                <a:cxn ang="0">
                  <a:pos x="connsiteX0" y="connsiteY0"/>
                </a:cxn>
                <a:cxn ang="0">
                  <a:pos x="connsiteX1" y="connsiteY1"/>
                </a:cxn>
                <a:cxn ang="0">
                  <a:pos x="connsiteX2" y="connsiteY2"/>
                </a:cxn>
                <a:cxn ang="0">
                  <a:pos x="connsiteX3" y="connsiteY3"/>
                </a:cxn>
              </a:cxnLst>
              <a:rect l="l" t="t" r="r" b="b"/>
              <a:pathLst>
                <a:path w="1028264" h="342631">
                  <a:moveTo>
                    <a:pt x="0" y="341895"/>
                  </a:moveTo>
                  <a:cubicBezTo>
                    <a:pt x="488302" y="199420"/>
                    <a:pt x="690833" y="129263"/>
                    <a:pt x="1027121" y="0"/>
                  </a:cubicBezTo>
                  <a:lnTo>
                    <a:pt x="1028264" y="342631"/>
                  </a:lnTo>
                  <a:lnTo>
                    <a:pt x="0" y="34189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47" name="Rectangle 46"/>
            <p:cNvSpPr/>
            <p:nvPr/>
          </p:nvSpPr>
          <p:spPr>
            <a:xfrm>
              <a:off x="4811276" y="1222299"/>
              <a:ext cx="1184334" cy="2970478"/>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48" name="Rectangle 47"/>
            <p:cNvSpPr>
              <a:spLocks/>
            </p:cNvSpPr>
            <p:nvPr/>
          </p:nvSpPr>
          <p:spPr>
            <a:xfrm>
              <a:off x="4953433" y="1552346"/>
              <a:ext cx="1420484" cy="2970478"/>
            </a:xfrm>
            <a:prstGeom prst="rect">
              <a:avLst/>
            </a:prstGeom>
            <a:solidFill>
              <a:schemeClr val="accent5">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49" name="Rectangle 6"/>
            <p:cNvSpPr/>
            <p:nvPr/>
          </p:nvSpPr>
          <p:spPr>
            <a:xfrm>
              <a:off x="4948838" y="1224461"/>
              <a:ext cx="1049477" cy="328616"/>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61351"/>
                <a:gd name="connsiteY0" fmla="*/ 508857 h 564777"/>
                <a:gd name="connsiteX1" fmla="*/ 1261351 w 1261351"/>
                <a:gd name="connsiteY1" fmla="*/ 0 h 564777"/>
                <a:gd name="connsiteX2" fmla="*/ 1261351 w 1261351"/>
                <a:gd name="connsiteY2" fmla="*/ 564777 h 564777"/>
                <a:gd name="connsiteX3" fmla="*/ 0 w 1261351"/>
                <a:gd name="connsiteY3" fmla="*/ 508857 h 564777"/>
                <a:gd name="connsiteX0" fmla="*/ 0 w 1261351"/>
                <a:gd name="connsiteY0" fmla="*/ 508857 h 525774"/>
                <a:gd name="connsiteX1" fmla="*/ 1261351 w 1261351"/>
                <a:gd name="connsiteY1" fmla="*/ 0 h 525774"/>
                <a:gd name="connsiteX2" fmla="*/ 1248350 w 1261351"/>
                <a:gd name="connsiteY2" fmla="*/ 525774 h 525774"/>
                <a:gd name="connsiteX3" fmla="*/ 0 w 1261351"/>
                <a:gd name="connsiteY3" fmla="*/ 508857 h 525774"/>
                <a:gd name="connsiteX0" fmla="*/ 0 w 1265685"/>
                <a:gd name="connsiteY0" fmla="*/ 530525 h 530525"/>
                <a:gd name="connsiteX1" fmla="*/ 1265685 w 1265685"/>
                <a:gd name="connsiteY1" fmla="*/ 0 h 530525"/>
                <a:gd name="connsiteX2" fmla="*/ 1252684 w 1265685"/>
                <a:gd name="connsiteY2" fmla="*/ 525774 h 530525"/>
                <a:gd name="connsiteX3" fmla="*/ 0 w 1265685"/>
                <a:gd name="connsiteY3" fmla="*/ 530525 h 530525"/>
                <a:gd name="connsiteX0" fmla="*/ 0 w 1265685"/>
                <a:gd name="connsiteY0" fmla="*/ 530525 h 534441"/>
                <a:gd name="connsiteX1" fmla="*/ 1265685 w 1265685"/>
                <a:gd name="connsiteY1" fmla="*/ 0 h 534441"/>
                <a:gd name="connsiteX2" fmla="*/ 1265685 w 1265685"/>
                <a:gd name="connsiteY2" fmla="*/ 534441 h 534441"/>
                <a:gd name="connsiteX3" fmla="*/ 0 w 1265685"/>
                <a:gd name="connsiteY3" fmla="*/ 530525 h 534441"/>
                <a:gd name="connsiteX0" fmla="*/ 0 w 1257018"/>
                <a:gd name="connsiteY0" fmla="*/ 530525 h 534441"/>
                <a:gd name="connsiteX1" fmla="*/ 1257018 w 1257018"/>
                <a:gd name="connsiteY1" fmla="*/ 0 h 534441"/>
                <a:gd name="connsiteX2" fmla="*/ 1257018 w 1257018"/>
                <a:gd name="connsiteY2" fmla="*/ 534441 h 534441"/>
                <a:gd name="connsiteX3" fmla="*/ 0 w 1257018"/>
                <a:gd name="connsiteY3" fmla="*/ 530525 h 534441"/>
                <a:gd name="connsiteX0" fmla="*/ 0 w 1262057"/>
                <a:gd name="connsiteY0" fmla="*/ 535633 h 535633"/>
                <a:gd name="connsiteX1" fmla="*/ 1262057 w 1262057"/>
                <a:gd name="connsiteY1" fmla="*/ 0 h 535633"/>
                <a:gd name="connsiteX2" fmla="*/ 1262057 w 1262057"/>
                <a:gd name="connsiteY2" fmla="*/ 534441 h 535633"/>
                <a:gd name="connsiteX3" fmla="*/ 0 w 1262057"/>
                <a:gd name="connsiteY3" fmla="*/ 535633 h 535633"/>
              </a:gdLst>
              <a:ahLst/>
              <a:cxnLst>
                <a:cxn ang="0">
                  <a:pos x="connsiteX0" y="connsiteY0"/>
                </a:cxn>
                <a:cxn ang="0">
                  <a:pos x="connsiteX1" y="connsiteY1"/>
                </a:cxn>
                <a:cxn ang="0">
                  <a:pos x="connsiteX2" y="connsiteY2"/>
                </a:cxn>
                <a:cxn ang="0">
                  <a:pos x="connsiteX3" y="connsiteY3"/>
                </a:cxn>
              </a:cxnLst>
              <a:rect l="l" t="t" r="r" b="b"/>
              <a:pathLst>
                <a:path w="1262057" h="535633">
                  <a:moveTo>
                    <a:pt x="0" y="535633"/>
                  </a:moveTo>
                  <a:lnTo>
                    <a:pt x="1262057" y="0"/>
                  </a:lnTo>
                  <a:lnTo>
                    <a:pt x="1262057" y="534441"/>
                  </a:lnTo>
                  <a:lnTo>
                    <a:pt x="0" y="53563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50" name="Flowchart: Delay 49"/>
            <p:cNvSpPr/>
            <p:nvPr/>
          </p:nvSpPr>
          <p:spPr>
            <a:xfrm>
              <a:off x="4869476" y="1731017"/>
              <a:ext cx="690882" cy="690543"/>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grpSp>
          <p:nvGrpSpPr>
            <p:cNvPr id="51" name="Group 50"/>
            <p:cNvGrpSpPr/>
            <p:nvPr/>
          </p:nvGrpSpPr>
          <p:grpSpPr>
            <a:xfrm>
              <a:off x="4755194" y="2514354"/>
              <a:ext cx="1761226" cy="1610882"/>
              <a:chOff x="849590" y="4337389"/>
              <a:chExt cx="1377468" cy="1685055"/>
            </a:xfrm>
          </p:grpSpPr>
          <p:sp>
            <p:nvSpPr>
              <p:cNvPr id="59" name="Rectangle 58"/>
              <p:cNvSpPr/>
              <p:nvPr/>
            </p:nvSpPr>
            <p:spPr>
              <a:xfrm>
                <a:off x="971453" y="4337389"/>
                <a:ext cx="1044277" cy="286597"/>
              </a:xfrm>
              <a:prstGeom prst="rect">
                <a:avLst/>
              </a:prstGeom>
            </p:spPr>
            <p:txBody>
              <a:bodyPr wrap="none">
                <a:spAutoFit/>
              </a:bodyPr>
              <a:lstStyle/>
              <a:p>
                <a:pPr algn="ctr"/>
                <a:r>
                  <a:rPr lang="en-US" sz="1599" b="1" dirty="0">
                    <a:solidFill>
                      <a:schemeClr val="tx2">
                        <a:lumMod val="75000"/>
                      </a:schemeClr>
                    </a:solidFill>
                    <a:latin typeface="Century Gothic" panose="020B0502020202020204" pitchFamily="34" charset="0"/>
                  </a:rPr>
                  <a:t>PoC / Prototype</a:t>
                </a:r>
              </a:p>
            </p:txBody>
          </p:sp>
          <p:sp>
            <p:nvSpPr>
              <p:cNvPr id="60" name="TextBox 59"/>
              <p:cNvSpPr txBox="1"/>
              <p:nvPr/>
            </p:nvSpPr>
            <p:spPr>
              <a:xfrm>
                <a:off x="849590" y="4729063"/>
                <a:ext cx="1377468" cy="1293381"/>
              </a:xfrm>
              <a:prstGeom prst="rect">
                <a:avLst/>
              </a:prstGeom>
              <a:noFill/>
            </p:spPr>
            <p:txBody>
              <a:bodyPr wrap="square" rtlCol="0">
                <a:spAutoFit/>
              </a:bodyPr>
              <a:lstStyle/>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Develop PoC in the chosen platform to demonstrate the effectiveness</a:t>
                </a: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Present the outputs with clearly spelled out benefits</a:t>
                </a:r>
                <a:endParaRPr lang="en-US" sz="1332" dirty="0">
                  <a:solidFill>
                    <a:schemeClr val="tx2">
                      <a:lumMod val="75000"/>
                    </a:schemeClr>
                  </a:solidFill>
                  <a:latin typeface="Century Gothic" panose="020B0502020202020204" pitchFamily="34" charset="0"/>
                </a:endParaRPr>
              </a:p>
            </p:txBody>
          </p:sp>
        </p:grpSp>
        <p:sp>
          <p:nvSpPr>
            <p:cNvPr id="52" name="TextBox 51"/>
            <p:cNvSpPr txBox="1"/>
            <p:nvPr/>
          </p:nvSpPr>
          <p:spPr>
            <a:xfrm>
              <a:off x="4869476" y="1923520"/>
              <a:ext cx="692192" cy="273982"/>
            </a:xfrm>
            <a:prstGeom prst="rect">
              <a:avLst/>
            </a:prstGeom>
            <a:noFill/>
          </p:spPr>
          <p:txBody>
            <a:bodyPr wrap="square" rtlCol="0">
              <a:spAutoFit/>
            </a:bodyPr>
            <a:lstStyle/>
            <a:p>
              <a:r>
                <a:rPr lang="en-US" sz="1599" b="1" dirty="0">
                  <a:solidFill>
                    <a:srgbClr val="FF0000"/>
                  </a:solidFill>
                  <a:latin typeface="Century Gothic" panose="020B0502020202020204" pitchFamily="34" charset="0"/>
                </a:rPr>
                <a:t>03</a:t>
              </a:r>
            </a:p>
          </p:txBody>
        </p:sp>
        <p:cxnSp>
          <p:nvCxnSpPr>
            <p:cNvPr id="53" name="Straight Connector 52"/>
            <p:cNvCxnSpPr/>
            <p:nvPr/>
          </p:nvCxnSpPr>
          <p:spPr>
            <a:xfrm>
              <a:off x="5991255" y="1224239"/>
              <a:ext cx="0" cy="357027"/>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627438" y="1016971"/>
              <a:ext cx="0" cy="261071"/>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55" name="Group 254"/>
            <p:cNvGrpSpPr/>
            <p:nvPr/>
          </p:nvGrpSpPr>
          <p:grpSpPr>
            <a:xfrm>
              <a:off x="5689887" y="1657802"/>
              <a:ext cx="579375" cy="490531"/>
              <a:chOff x="1503363" y="3854451"/>
              <a:chExt cx="588962" cy="504825"/>
            </a:xfrm>
            <a:solidFill>
              <a:schemeClr val="bg2">
                <a:lumMod val="75000"/>
              </a:schemeClr>
            </a:solidFill>
          </p:grpSpPr>
          <p:sp>
            <p:nvSpPr>
              <p:cNvPr id="56" name="Freeform 55"/>
              <p:cNvSpPr>
                <a:spLocks noEditPoints="1"/>
              </p:cNvSpPr>
              <p:nvPr/>
            </p:nvSpPr>
            <p:spPr bwMode="auto">
              <a:xfrm>
                <a:off x="1503363" y="3978276"/>
                <a:ext cx="373062" cy="381000"/>
              </a:xfrm>
              <a:custGeom>
                <a:avLst/>
                <a:gdLst/>
                <a:ahLst/>
                <a:cxnLst>
                  <a:cxn ang="0">
                    <a:pos x="1140" y="731"/>
                  </a:cxn>
                  <a:cxn ang="0">
                    <a:pos x="1140" y="431"/>
                  </a:cxn>
                  <a:cxn ang="0">
                    <a:pos x="1026" y="431"/>
                  </a:cxn>
                  <a:cxn ang="0">
                    <a:pos x="996" y="358"/>
                  </a:cxn>
                  <a:cxn ang="0">
                    <a:pos x="1077" y="276"/>
                  </a:cxn>
                  <a:cxn ang="0">
                    <a:pos x="869" y="64"/>
                  </a:cxn>
                  <a:cxn ang="0">
                    <a:pos x="788" y="147"/>
                  </a:cxn>
                  <a:cxn ang="0">
                    <a:pos x="717" y="116"/>
                  </a:cxn>
                  <a:cxn ang="0">
                    <a:pos x="717" y="0"/>
                  </a:cxn>
                  <a:cxn ang="0">
                    <a:pos x="423" y="0"/>
                  </a:cxn>
                  <a:cxn ang="0">
                    <a:pos x="423" y="116"/>
                  </a:cxn>
                  <a:cxn ang="0">
                    <a:pos x="351" y="147"/>
                  </a:cxn>
                  <a:cxn ang="0">
                    <a:pos x="271" y="64"/>
                  </a:cxn>
                  <a:cxn ang="0">
                    <a:pos x="63" y="276"/>
                  </a:cxn>
                  <a:cxn ang="0">
                    <a:pos x="144" y="358"/>
                  </a:cxn>
                  <a:cxn ang="0">
                    <a:pos x="114" y="431"/>
                  </a:cxn>
                  <a:cxn ang="0">
                    <a:pos x="0" y="431"/>
                  </a:cxn>
                  <a:cxn ang="0">
                    <a:pos x="0" y="731"/>
                  </a:cxn>
                  <a:cxn ang="0">
                    <a:pos x="114" y="731"/>
                  </a:cxn>
                  <a:cxn ang="0">
                    <a:pos x="144" y="804"/>
                  </a:cxn>
                  <a:cxn ang="0">
                    <a:pos x="63" y="886"/>
                  </a:cxn>
                  <a:cxn ang="0">
                    <a:pos x="271" y="1098"/>
                  </a:cxn>
                  <a:cxn ang="0">
                    <a:pos x="351" y="1016"/>
                  </a:cxn>
                  <a:cxn ang="0">
                    <a:pos x="423" y="1046"/>
                  </a:cxn>
                  <a:cxn ang="0">
                    <a:pos x="423" y="1162"/>
                  </a:cxn>
                  <a:cxn ang="0">
                    <a:pos x="717" y="1162"/>
                  </a:cxn>
                  <a:cxn ang="0">
                    <a:pos x="717" y="1046"/>
                  </a:cxn>
                  <a:cxn ang="0">
                    <a:pos x="788" y="1016"/>
                  </a:cxn>
                  <a:cxn ang="0">
                    <a:pos x="869" y="1098"/>
                  </a:cxn>
                  <a:cxn ang="0">
                    <a:pos x="1077" y="886"/>
                  </a:cxn>
                  <a:cxn ang="0">
                    <a:pos x="996" y="804"/>
                  </a:cxn>
                  <a:cxn ang="0">
                    <a:pos x="1026" y="731"/>
                  </a:cxn>
                  <a:cxn ang="0">
                    <a:pos x="1140" y="731"/>
                  </a:cxn>
                  <a:cxn ang="0">
                    <a:pos x="570" y="925"/>
                  </a:cxn>
                  <a:cxn ang="0">
                    <a:pos x="233" y="581"/>
                  </a:cxn>
                  <a:cxn ang="0">
                    <a:pos x="570" y="237"/>
                  </a:cxn>
                  <a:cxn ang="0">
                    <a:pos x="907" y="581"/>
                  </a:cxn>
                  <a:cxn ang="0">
                    <a:pos x="570" y="925"/>
                  </a:cxn>
                </a:cxnLst>
                <a:rect l="0" t="0" r="r" b="b"/>
                <a:pathLst>
                  <a:path w="1140" h="1162">
                    <a:moveTo>
                      <a:pt x="1140" y="731"/>
                    </a:moveTo>
                    <a:cubicBezTo>
                      <a:pt x="1140" y="431"/>
                      <a:pt x="1140" y="431"/>
                      <a:pt x="1140" y="431"/>
                    </a:cubicBezTo>
                    <a:cubicBezTo>
                      <a:pt x="1026" y="431"/>
                      <a:pt x="1026" y="431"/>
                      <a:pt x="1026" y="431"/>
                    </a:cubicBezTo>
                    <a:cubicBezTo>
                      <a:pt x="1018" y="406"/>
                      <a:pt x="1008" y="382"/>
                      <a:pt x="996" y="358"/>
                    </a:cubicBezTo>
                    <a:cubicBezTo>
                      <a:pt x="1077" y="276"/>
                      <a:pt x="1077" y="276"/>
                      <a:pt x="1077" y="276"/>
                    </a:cubicBezTo>
                    <a:cubicBezTo>
                      <a:pt x="869" y="64"/>
                      <a:pt x="869" y="64"/>
                      <a:pt x="869" y="64"/>
                    </a:cubicBezTo>
                    <a:cubicBezTo>
                      <a:pt x="788" y="147"/>
                      <a:pt x="788" y="147"/>
                      <a:pt x="788" y="147"/>
                    </a:cubicBezTo>
                    <a:cubicBezTo>
                      <a:pt x="766" y="135"/>
                      <a:pt x="742" y="124"/>
                      <a:pt x="717" y="116"/>
                    </a:cubicBezTo>
                    <a:cubicBezTo>
                      <a:pt x="717" y="0"/>
                      <a:pt x="717" y="0"/>
                      <a:pt x="717" y="0"/>
                    </a:cubicBezTo>
                    <a:cubicBezTo>
                      <a:pt x="423" y="0"/>
                      <a:pt x="423" y="0"/>
                      <a:pt x="423" y="0"/>
                    </a:cubicBezTo>
                    <a:cubicBezTo>
                      <a:pt x="423" y="116"/>
                      <a:pt x="423" y="116"/>
                      <a:pt x="423" y="116"/>
                    </a:cubicBezTo>
                    <a:cubicBezTo>
                      <a:pt x="398" y="124"/>
                      <a:pt x="374" y="135"/>
                      <a:pt x="351" y="147"/>
                    </a:cubicBezTo>
                    <a:cubicBezTo>
                      <a:pt x="271" y="64"/>
                      <a:pt x="271" y="64"/>
                      <a:pt x="271" y="64"/>
                    </a:cubicBezTo>
                    <a:cubicBezTo>
                      <a:pt x="63" y="276"/>
                      <a:pt x="63" y="276"/>
                      <a:pt x="63" y="276"/>
                    </a:cubicBezTo>
                    <a:cubicBezTo>
                      <a:pt x="144" y="358"/>
                      <a:pt x="144" y="358"/>
                      <a:pt x="144" y="358"/>
                    </a:cubicBezTo>
                    <a:cubicBezTo>
                      <a:pt x="132" y="382"/>
                      <a:pt x="122" y="406"/>
                      <a:pt x="114" y="431"/>
                    </a:cubicBezTo>
                    <a:cubicBezTo>
                      <a:pt x="0" y="431"/>
                      <a:pt x="0" y="431"/>
                      <a:pt x="0" y="431"/>
                    </a:cubicBezTo>
                    <a:cubicBezTo>
                      <a:pt x="0" y="731"/>
                      <a:pt x="0" y="731"/>
                      <a:pt x="0" y="731"/>
                    </a:cubicBezTo>
                    <a:cubicBezTo>
                      <a:pt x="114" y="731"/>
                      <a:pt x="114" y="731"/>
                      <a:pt x="114" y="731"/>
                    </a:cubicBezTo>
                    <a:cubicBezTo>
                      <a:pt x="122" y="756"/>
                      <a:pt x="132" y="781"/>
                      <a:pt x="144" y="804"/>
                    </a:cubicBezTo>
                    <a:cubicBezTo>
                      <a:pt x="63" y="886"/>
                      <a:pt x="63" y="886"/>
                      <a:pt x="63" y="886"/>
                    </a:cubicBezTo>
                    <a:cubicBezTo>
                      <a:pt x="271" y="1098"/>
                      <a:pt x="271" y="1098"/>
                      <a:pt x="271" y="1098"/>
                    </a:cubicBezTo>
                    <a:cubicBezTo>
                      <a:pt x="351" y="1016"/>
                      <a:pt x="351" y="1016"/>
                      <a:pt x="351" y="1016"/>
                    </a:cubicBezTo>
                    <a:cubicBezTo>
                      <a:pt x="374" y="1028"/>
                      <a:pt x="398" y="1038"/>
                      <a:pt x="423" y="1046"/>
                    </a:cubicBezTo>
                    <a:cubicBezTo>
                      <a:pt x="423" y="1162"/>
                      <a:pt x="423" y="1162"/>
                      <a:pt x="423" y="1162"/>
                    </a:cubicBezTo>
                    <a:cubicBezTo>
                      <a:pt x="717" y="1162"/>
                      <a:pt x="717" y="1162"/>
                      <a:pt x="717" y="1162"/>
                    </a:cubicBezTo>
                    <a:cubicBezTo>
                      <a:pt x="717" y="1046"/>
                      <a:pt x="717" y="1046"/>
                      <a:pt x="717" y="1046"/>
                    </a:cubicBezTo>
                    <a:cubicBezTo>
                      <a:pt x="742" y="1038"/>
                      <a:pt x="766" y="1028"/>
                      <a:pt x="788" y="1016"/>
                    </a:cubicBezTo>
                    <a:cubicBezTo>
                      <a:pt x="869" y="1098"/>
                      <a:pt x="869" y="1098"/>
                      <a:pt x="869" y="1098"/>
                    </a:cubicBezTo>
                    <a:cubicBezTo>
                      <a:pt x="1077" y="886"/>
                      <a:pt x="1077" y="886"/>
                      <a:pt x="1077" y="886"/>
                    </a:cubicBezTo>
                    <a:cubicBezTo>
                      <a:pt x="996" y="804"/>
                      <a:pt x="996" y="804"/>
                      <a:pt x="996" y="804"/>
                    </a:cubicBezTo>
                    <a:cubicBezTo>
                      <a:pt x="1008" y="781"/>
                      <a:pt x="1018" y="756"/>
                      <a:pt x="1026" y="731"/>
                    </a:cubicBezTo>
                    <a:lnTo>
                      <a:pt x="1140" y="731"/>
                    </a:lnTo>
                    <a:close/>
                    <a:moveTo>
                      <a:pt x="570" y="925"/>
                    </a:moveTo>
                    <a:cubicBezTo>
                      <a:pt x="384" y="925"/>
                      <a:pt x="233" y="771"/>
                      <a:pt x="233" y="581"/>
                    </a:cubicBezTo>
                    <a:cubicBezTo>
                      <a:pt x="233" y="391"/>
                      <a:pt x="384" y="237"/>
                      <a:pt x="570" y="237"/>
                    </a:cubicBezTo>
                    <a:cubicBezTo>
                      <a:pt x="756" y="237"/>
                      <a:pt x="907" y="391"/>
                      <a:pt x="907" y="581"/>
                    </a:cubicBezTo>
                    <a:cubicBezTo>
                      <a:pt x="907" y="771"/>
                      <a:pt x="756" y="925"/>
                      <a:pt x="570" y="925"/>
                    </a:cubicBezTo>
                    <a:close/>
                  </a:path>
                </a:pathLst>
              </a:custGeom>
              <a:grpFill/>
              <a:ln w="9525">
                <a:noFill/>
                <a:round/>
                <a:headEnd/>
                <a:tailEnd/>
              </a:ln>
            </p:spPr>
            <p:txBody>
              <a:bodyPr vert="horz" wrap="square" lIns="121807" tIns="60904" rIns="121807" bIns="60904" numCol="1" anchor="t" anchorCtr="0" compatLnSpc="1">
                <a:prstTxWarp prst="textNoShape">
                  <a:avLst/>
                </a:prstTxWarp>
              </a:bodyPr>
              <a:lstStyle/>
              <a:p>
                <a:endParaRPr lang="en-GB" sz="2398" dirty="0">
                  <a:latin typeface="Century Gothic" panose="020B0502020202020204" pitchFamily="34" charset="0"/>
                </a:endParaRPr>
              </a:p>
            </p:txBody>
          </p:sp>
          <p:sp>
            <p:nvSpPr>
              <p:cNvPr id="57" name="Freeform 56"/>
              <p:cNvSpPr>
                <a:spLocks noEditPoints="1"/>
              </p:cNvSpPr>
              <p:nvPr/>
            </p:nvSpPr>
            <p:spPr bwMode="auto">
              <a:xfrm>
                <a:off x="1846263" y="3854451"/>
                <a:ext cx="246062" cy="250825"/>
              </a:xfrm>
              <a:custGeom>
                <a:avLst/>
                <a:gdLst/>
                <a:ahLst/>
                <a:cxnLst>
                  <a:cxn ang="0">
                    <a:pos x="750" y="481"/>
                  </a:cxn>
                  <a:cxn ang="0">
                    <a:pos x="750" y="284"/>
                  </a:cxn>
                  <a:cxn ang="0">
                    <a:pos x="675" y="284"/>
                  </a:cxn>
                  <a:cxn ang="0">
                    <a:pos x="656" y="236"/>
                  </a:cxn>
                  <a:cxn ang="0">
                    <a:pos x="709" y="182"/>
                  </a:cxn>
                  <a:cxn ang="0">
                    <a:pos x="572" y="42"/>
                  </a:cxn>
                  <a:cxn ang="0">
                    <a:pos x="519" y="96"/>
                  </a:cxn>
                  <a:cxn ang="0">
                    <a:pos x="472" y="76"/>
                  </a:cxn>
                  <a:cxn ang="0">
                    <a:pos x="472" y="0"/>
                  </a:cxn>
                  <a:cxn ang="0">
                    <a:pos x="279" y="0"/>
                  </a:cxn>
                  <a:cxn ang="0">
                    <a:pos x="279" y="76"/>
                  </a:cxn>
                  <a:cxn ang="0">
                    <a:pos x="232" y="96"/>
                  </a:cxn>
                  <a:cxn ang="0">
                    <a:pos x="179" y="42"/>
                  </a:cxn>
                  <a:cxn ang="0">
                    <a:pos x="42" y="182"/>
                  </a:cxn>
                  <a:cxn ang="0">
                    <a:pos x="95" y="236"/>
                  </a:cxn>
                  <a:cxn ang="0">
                    <a:pos x="75" y="284"/>
                  </a:cxn>
                  <a:cxn ang="0">
                    <a:pos x="0" y="284"/>
                  </a:cxn>
                  <a:cxn ang="0">
                    <a:pos x="0" y="481"/>
                  </a:cxn>
                  <a:cxn ang="0">
                    <a:pos x="75" y="481"/>
                  </a:cxn>
                  <a:cxn ang="0">
                    <a:pos x="95" y="529"/>
                  </a:cxn>
                  <a:cxn ang="0">
                    <a:pos x="42" y="583"/>
                  </a:cxn>
                  <a:cxn ang="0">
                    <a:pos x="179" y="722"/>
                  </a:cxn>
                  <a:cxn ang="0">
                    <a:pos x="232" y="668"/>
                  </a:cxn>
                  <a:cxn ang="0">
                    <a:pos x="279" y="688"/>
                  </a:cxn>
                  <a:cxn ang="0">
                    <a:pos x="279" y="765"/>
                  </a:cxn>
                  <a:cxn ang="0">
                    <a:pos x="472" y="765"/>
                  </a:cxn>
                  <a:cxn ang="0">
                    <a:pos x="472" y="688"/>
                  </a:cxn>
                  <a:cxn ang="0">
                    <a:pos x="519" y="668"/>
                  </a:cxn>
                  <a:cxn ang="0">
                    <a:pos x="572" y="722"/>
                  </a:cxn>
                  <a:cxn ang="0">
                    <a:pos x="709" y="583"/>
                  </a:cxn>
                  <a:cxn ang="0">
                    <a:pos x="656" y="529"/>
                  </a:cxn>
                  <a:cxn ang="0">
                    <a:pos x="675" y="481"/>
                  </a:cxn>
                  <a:cxn ang="0">
                    <a:pos x="750" y="481"/>
                  </a:cxn>
                  <a:cxn ang="0">
                    <a:pos x="375" y="624"/>
                  </a:cxn>
                  <a:cxn ang="0">
                    <a:pos x="139" y="382"/>
                  </a:cxn>
                  <a:cxn ang="0">
                    <a:pos x="375" y="141"/>
                  </a:cxn>
                  <a:cxn ang="0">
                    <a:pos x="612" y="382"/>
                  </a:cxn>
                  <a:cxn ang="0">
                    <a:pos x="375" y="624"/>
                  </a:cxn>
                </a:cxnLst>
                <a:rect l="0" t="0" r="r" b="b"/>
                <a:pathLst>
                  <a:path w="750" h="765">
                    <a:moveTo>
                      <a:pt x="750" y="481"/>
                    </a:moveTo>
                    <a:cubicBezTo>
                      <a:pt x="750" y="284"/>
                      <a:pt x="750" y="284"/>
                      <a:pt x="750" y="284"/>
                    </a:cubicBezTo>
                    <a:cubicBezTo>
                      <a:pt x="675" y="284"/>
                      <a:pt x="675" y="284"/>
                      <a:pt x="675" y="284"/>
                    </a:cubicBezTo>
                    <a:cubicBezTo>
                      <a:pt x="670" y="267"/>
                      <a:pt x="663" y="251"/>
                      <a:pt x="656" y="236"/>
                    </a:cubicBezTo>
                    <a:cubicBezTo>
                      <a:pt x="709" y="182"/>
                      <a:pt x="709" y="182"/>
                      <a:pt x="709" y="182"/>
                    </a:cubicBezTo>
                    <a:cubicBezTo>
                      <a:pt x="572" y="42"/>
                      <a:pt x="572" y="42"/>
                      <a:pt x="572" y="42"/>
                    </a:cubicBezTo>
                    <a:cubicBezTo>
                      <a:pt x="519" y="96"/>
                      <a:pt x="519" y="96"/>
                      <a:pt x="519" y="96"/>
                    </a:cubicBezTo>
                    <a:cubicBezTo>
                      <a:pt x="504" y="88"/>
                      <a:pt x="488" y="82"/>
                      <a:pt x="472" y="76"/>
                    </a:cubicBezTo>
                    <a:cubicBezTo>
                      <a:pt x="472" y="0"/>
                      <a:pt x="472" y="0"/>
                      <a:pt x="472" y="0"/>
                    </a:cubicBezTo>
                    <a:cubicBezTo>
                      <a:pt x="279" y="0"/>
                      <a:pt x="279" y="0"/>
                      <a:pt x="279" y="0"/>
                    </a:cubicBezTo>
                    <a:cubicBezTo>
                      <a:pt x="279" y="76"/>
                      <a:pt x="279" y="76"/>
                      <a:pt x="279" y="76"/>
                    </a:cubicBezTo>
                    <a:cubicBezTo>
                      <a:pt x="262" y="82"/>
                      <a:pt x="247" y="88"/>
                      <a:pt x="232" y="96"/>
                    </a:cubicBezTo>
                    <a:cubicBezTo>
                      <a:pt x="179" y="42"/>
                      <a:pt x="179" y="42"/>
                      <a:pt x="179" y="42"/>
                    </a:cubicBezTo>
                    <a:cubicBezTo>
                      <a:pt x="42" y="182"/>
                      <a:pt x="42" y="182"/>
                      <a:pt x="42" y="182"/>
                    </a:cubicBezTo>
                    <a:cubicBezTo>
                      <a:pt x="95" y="236"/>
                      <a:pt x="95" y="236"/>
                      <a:pt x="95" y="236"/>
                    </a:cubicBezTo>
                    <a:cubicBezTo>
                      <a:pt x="87" y="251"/>
                      <a:pt x="81" y="267"/>
                      <a:pt x="75" y="284"/>
                    </a:cubicBezTo>
                    <a:cubicBezTo>
                      <a:pt x="0" y="284"/>
                      <a:pt x="0" y="284"/>
                      <a:pt x="0" y="284"/>
                    </a:cubicBezTo>
                    <a:cubicBezTo>
                      <a:pt x="0" y="481"/>
                      <a:pt x="0" y="481"/>
                      <a:pt x="0" y="481"/>
                    </a:cubicBezTo>
                    <a:cubicBezTo>
                      <a:pt x="75" y="481"/>
                      <a:pt x="75" y="481"/>
                      <a:pt x="75" y="481"/>
                    </a:cubicBezTo>
                    <a:cubicBezTo>
                      <a:pt x="81" y="498"/>
                      <a:pt x="87" y="514"/>
                      <a:pt x="95" y="529"/>
                    </a:cubicBezTo>
                    <a:cubicBezTo>
                      <a:pt x="42" y="583"/>
                      <a:pt x="42" y="583"/>
                      <a:pt x="42" y="583"/>
                    </a:cubicBezTo>
                    <a:cubicBezTo>
                      <a:pt x="179" y="722"/>
                      <a:pt x="179" y="722"/>
                      <a:pt x="179" y="722"/>
                    </a:cubicBezTo>
                    <a:cubicBezTo>
                      <a:pt x="232" y="668"/>
                      <a:pt x="232" y="668"/>
                      <a:pt x="232" y="668"/>
                    </a:cubicBezTo>
                    <a:cubicBezTo>
                      <a:pt x="247" y="676"/>
                      <a:pt x="262" y="683"/>
                      <a:pt x="279" y="688"/>
                    </a:cubicBezTo>
                    <a:cubicBezTo>
                      <a:pt x="279" y="765"/>
                      <a:pt x="279" y="765"/>
                      <a:pt x="279" y="765"/>
                    </a:cubicBezTo>
                    <a:cubicBezTo>
                      <a:pt x="472" y="765"/>
                      <a:pt x="472" y="765"/>
                      <a:pt x="472" y="765"/>
                    </a:cubicBezTo>
                    <a:cubicBezTo>
                      <a:pt x="472" y="688"/>
                      <a:pt x="472" y="688"/>
                      <a:pt x="472" y="688"/>
                    </a:cubicBezTo>
                    <a:cubicBezTo>
                      <a:pt x="488" y="683"/>
                      <a:pt x="504" y="676"/>
                      <a:pt x="519" y="668"/>
                    </a:cubicBezTo>
                    <a:cubicBezTo>
                      <a:pt x="572" y="722"/>
                      <a:pt x="572" y="722"/>
                      <a:pt x="572" y="722"/>
                    </a:cubicBezTo>
                    <a:cubicBezTo>
                      <a:pt x="709" y="583"/>
                      <a:pt x="709" y="583"/>
                      <a:pt x="709" y="583"/>
                    </a:cubicBezTo>
                    <a:cubicBezTo>
                      <a:pt x="656" y="529"/>
                      <a:pt x="656" y="529"/>
                      <a:pt x="656" y="529"/>
                    </a:cubicBezTo>
                    <a:cubicBezTo>
                      <a:pt x="663" y="514"/>
                      <a:pt x="670" y="498"/>
                      <a:pt x="675" y="481"/>
                    </a:cubicBezTo>
                    <a:lnTo>
                      <a:pt x="750" y="481"/>
                    </a:lnTo>
                    <a:close/>
                    <a:moveTo>
                      <a:pt x="375" y="624"/>
                    </a:moveTo>
                    <a:cubicBezTo>
                      <a:pt x="245" y="624"/>
                      <a:pt x="139" y="516"/>
                      <a:pt x="139" y="382"/>
                    </a:cubicBezTo>
                    <a:cubicBezTo>
                      <a:pt x="139" y="249"/>
                      <a:pt x="245" y="141"/>
                      <a:pt x="375" y="141"/>
                    </a:cubicBezTo>
                    <a:cubicBezTo>
                      <a:pt x="506" y="141"/>
                      <a:pt x="612" y="249"/>
                      <a:pt x="612" y="382"/>
                    </a:cubicBezTo>
                    <a:cubicBezTo>
                      <a:pt x="612" y="516"/>
                      <a:pt x="506" y="624"/>
                      <a:pt x="375" y="624"/>
                    </a:cubicBezTo>
                    <a:close/>
                  </a:path>
                </a:pathLst>
              </a:custGeom>
              <a:grpFill/>
              <a:ln w="9525">
                <a:noFill/>
                <a:round/>
                <a:headEnd/>
                <a:tailEnd/>
              </a:ln>
            </p:spPr>
            <p:txBody>
              <a:bodyPr vert="horz" wrap="square" lIns="121807" tIns="60904" rIns="121807" bIns="60904" numCol="1" anchor="t" anchorCtr="0" compatLnSpc="1">
                <a:prstTxWarp prst="textNoShape">
                  <a:avLst/>
                </a:prstTxWarp>
              </a:bodyPr>
              <a:lstStyle/>
              <a:p>
                <a:endParaRPr lang="en-GB" sz="2398" dirty="0">
                  <a:latin typeface="Century Gothic" panose="020B0502020202020204" pitchFamily="34" charset="0"/>
                </a:endParaRPr>
              </a:p>
            </p:txBody>
          </p:sp>
          <p:sp>
            <p:nvSpPr>
              <p:cNvPr id="58" name="Oval 57"/>
              <p:cNvSpPr>
                <a:spLocks noChangeArrowheads="1"/>
              </p:cNvSpPr>
              <p:nvPr/>
            </p:nvSpPr>
            <p:spPr bwMode="auto">
              <a:xfrm>
                <a:off x="1912938" y="3922713"/>
                <a:ext cx="112712" cy="114300"/>
              </a:xfrm>
              <a:prstGeom prst="ellipse">
                <a:avLst/>
              </a:prstGeom>
              <a:grpFill/>
              <a:ln w="9525">
                <a:noFill/>
                <a:round/>
                <a:headEnd/>
                <a:tailEnd/>
              </a:ln>
            </p:spPr>
            <p:txBody>
              <a:bodyPr vert="horz" wrap="square" lIns="121807" tIns="60904" rIns="121807" bIns="60904" numCol="1" anchor="t" anchorCtr="0" compatLnSpc="1">
                <a:prstTxWarp prst="textNoShape">
                  <a:avLst/>
                </a:prstTxWarp>
              </a:bodyPr>
              <a:lstStyle/>
              <a:p>
                <a:endParaRPr lang="en-GB" sz="2398" dirty="0">
                  <a:latin typeface="Century Gothic" panose="020B0502020202020204" pitchFamily="34" charset="0"/>
                </a:endParaRPr>
              </a:p>
            </p:txBody>
          </p:sp>
        </p:grpSp>
      </p:grpSp>
      <p:grpSp>
        <p:nvGrpSpPr>
          <p:cNvPr id="61" name="Group 60"/>
          <p:cNvGrpSpPr/>
          <p:nvPr/>
        </p:nvGrpSpPr>
        <p:grpSpPr>
          <a:xfrm>
            <a:off x="646399" y="1780264"/>
            <a:ext cx="2421639" cy="4341333"/>
            <a:chOff x="481013" y="1008183"/>
            <a:chExt cx="1817911" cy="3514641"/>
          </a:xfrm>
          <a:effectLst>
            <a:outerShdw blurRad="50800" dist="38100" dir="5400000" algn="t" rotWithShape="0">
              <a:prstClr val="black">
                <a:alpha val="40000"/>
              </a:prstClr>
            </a:outerShdw>
          </a:effectLst>
        </p:grpSpPr>
        <p:sp>
          <p:nvSpPr>
            <p:cNvPr id="62" name="Rectangle 38"/>
            <p:cNvSpPr/>
            <p:nvPr/>
          </p:nvSpPr>
          <p:spPr>
            <a:xfrm>
              <a:off x="481013" y="1008183"/>
              <a:ext cx="966319" cy="2970478"/>
            </a:xfrm>
            <a:custGeom>
              <a:avLst/>
              <a:gdLst>
                <a:gd name="connsiteX0" fmla="*/ 0 w 843679"/>
                <a:gd name="connsiteY0" fmla="*/ 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0 h 3594251"/>
                <a:gd name="connsiteX0" fmla="*/ 0 w 843679"/>
                <a:gd name="connsiteY0" fmla="*/ 19050 h 3594251"/>
                <a:gd name="connsiteX1" fmla="*/ 843679 w 843679"/>
                <a:gd name="connsiteY1" fmla="*/ 0 h 3594251"/>
                <a:gd name="connsiteX2" fmla="*/ 843679 w 843679"/>
                <a:gd name="connsiteY2" fmla="*/ 3594251 h 3594251"/>
                <a:gd name="connsiteX3" fmla="*/ 0 w 843679"/>
                <a:gd name="connsiteY3" fmla="*/ 3594251 h 3594251"/>
                <a:gd name="connsiteX4" fmla="*/ 0 w 843679"/>
                <a:gd name="connsiteY4" fmla="*/ 19050 h 3594251"/>
                <a:gd name="connsiteX0" fmla="*/ 0 w 845584"/>
                <a:gd name="connsiteY0" fmla="*/ 11430 h 3594251"/>
                <a:gd name="connsiteX1" fmla="*/ 845584 w 845584"/>
                <a:gd name="connsiteY1" fmla="*/ 0 h 3594251"/>
                <a:gd name="connsiteX2" fmla="*/ 845584 w 845584"/>
                <a:gd name="connsiteY2" fmla="*/ 3594251 h 3594251"/>
                <a:gd name="connsiteX3" fmla="*/ 1905 w 845584"/>
                <a:gd name="connsiteY3" fmla="*/ 3594251 h 3594251"/>
                <a:gd name="connsiteX4" fmla="*/ 0 w 845584"/>
                <a:gd name="connsiteY4" fmla="*/ 11430 h 359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584" h="3594251">
                  <a:moveTo>
                    <a:pt x="0" y="11430"/>
                  </a:moveTo>
                  <a:lnTo>
                    <a:pt x="845584" y="0"/>
                  </a:lnTo>
                  <a:lnTo>
                    <a:pt x="845584" y="3594251"/>
                  </a:lnTo>
                  <a:lnTo>
                    <a:pt x="1905" y="3594251"/>
                  </a:lnTo>
                  <a:lnTo>
                    <a:pt x="0" y="11430"/>
                  </a:lnTo>
                  <a:close/>
                </a:path>
              </a:pathLst>
            </a:cu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63" name="Rectangle 6"/>
            <p:cNvSpPr/>
            <p:nvPr/>
          </p:nvSpPr>
          <p:spPr>
            <a:xfrm>
              <a:off x="616516" y="1012789"/>
              <a:ext cx="833042" cy="209847"/>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88647"/>
                <a:gd name="connsiteY0" fmla="*/ 345084 h 345084"/>
                <a:gd name="connsiteX1" fmla="*/ 1288647 w 1288647"/>
                <a:gd name="connsiteY1" fmla="*/ 0 h 345084"/>
                <a:gd name="connsiteX2" fmla="*/ 1288647 w 1288647"/>
                <a:gd name="connsiteY2" fmla="*/ 335093 h 345084"/>
                <a:gd name="connsiteX3" fmla="*/ 0 w 1288647"/>
                <a:gd name="connsiteY3" fmla="*/ 345084 h 345084"/>
                <a:gd name="connsiteX0" fmla="*/ 0 w 1288647"/>
                <a:gd name="connsiteY0" fmla="*/ 353752 h 353752"/>
                <a:gd name="connsiteX1" fmla="*/ 1288647 w 1288647"/>
                <a:gd name="connsiteY1" fmla="*/ 0 h 353752"/>
                <a:gd name="connsiteX2" fmla="*/ 1288647 w 1288647"/>
                <a:gd name="connsiteY2" fmla="*/ 335093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53752 h 353752"/>
                <a:gd name="connsiteX1" fmla="*/ 1288647 w 1288647"/>
                <a:gd name="connsiteY1" fmla="*/ 0 h 353752"/>
                <a:gd name="connsiteX2" fmla="*/ 1288647 w 1288647"/>
                <a:gd name="connsiteY2" fmla="*/ 343760 h 353752"/>
                <a:gd name="connsiteX3" fmla="*/ 0 w 1288647"/>
                <a:gd name="connsiteY3" fmla="*/ 353752 h 353752"/>
                <a:gd name="connsiteX0" fmla="*/ 0 w 1288647"/>
                <a:gd name="connsiteY0" fmla="*/ 336418 h 343760"/>
                <a:gd name="connsiteX1" fmla="*/ 1288647 w 1288647"/>
                <a:gd name="connsiteY1" fmla="*/ 0 h 343760"/>
                <a:gd name="connsiteX2" fmla="*/ 1288647 w 1288647"/>
                <a:gd name="connsiteY2" fmla="*/ 343760 h 343760"/>
                <a:gd name="connsiteX3" fmla="*/ 0 w 1288647"/>
                <a:gd name="connsiteY3" fmla="*/ 336418 h 343760"/>
                <a:gd name="connsiteX0" fmla="*/ 0 w 1297315"/>
                <a:gd name="connsiteY0" fmla="*/ 353752 h 353752"/>
                <a:gd name="connsiteX1" fmla="*/ 1297315 w 1297315"/>
                <a:gd name="connsiteY1" fmla="*/ 0 h 353752"/>
                <a:gd name="connsiteX2" fmla="*/ 1297315 w 1297315"/>
                <a:gd name="connsiteY2" fmla="*/ 343760 h 353752"/>
                <a:gd name="connsiteX3" fmla="*/ 0 w 1297315"/>
                <a:gd name="connsiteY3" fmla="*/ 353752 h 353752"/>
                <a:gd name="connsiteX0" fmla="*/ 0 w 1297315"/>
                <a:gd name="connsiteY0" fmla="*/ 353752 h 356571"/>
                <a:gd name="connsiteX1" fmla="*/ 1297315 w 1297315"/>
                <a:gd name="connsiteY1" fmla="*/ 0 h 356571"/>
                <a:gd name="connsiteX2" fmla="*/ 1297315 w 1297315"/>
                <a:gd name="connsiteY2" fmla="*/ 343760 h 356571"/>
                <a:gd name="connsiteX3" fmla="*/ 1276369 w 1297315"/>
                <a:gd name="connsiteY3" fmla="*/ 356571 h 356571"/>
                <a:gd name="connsiteX4" fmla="*/ 0 w 1297315"/>
                <a:gd name="connsiteY4" fmla="*/ 353752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05982"/>
                <a:gd name="connsiteY0" fmla="*/ 349419 h 356571"/>
                <a:gd name="connsiteX1" fmla="*/ 1305982 w 1305982"/>
                <a:gd name="connsiteY1" fmla="*/ 0 h 356571"/>
                <a:gd name="connsiteX2" fmla="*/ 1305982 w 1305982"/>
                <a:gd name="connsiteY2" fmla="*/ 343760 h 356571"/>
                <a:gd name="connsiteX3" fmla="*/ 1285036 w 1305982"/>
                <a:gd name="connsiteY3" fmla="*/ 356571 h 356571"/>
                <a:gd name="connsiteX4" fmla="*/ 0 w 1305982"/>
                <a:gd name="connsiteY4" fmla="*/ 349419 h 356571"/>
                <a:gd name="connsiteX0" fmla="*/ 0 w 1310396"/>
                <a:gd name="connsiteY0" fmla="*/ 349419 h 356571"/>
                <a:gd name="connsiteX1" fmla="*/ 1310396 w 1310396"/>
                <a:gd name="connsiteY1" fmla="*/ 0 h 356571"/>
                <a:gd name="connsiteX2" fmla="*/ 1310396 w 1310396"/>
                <a:gd name="connsiteY2" fmla="*/ 343760 h 356571"/>
                <a:gd name="connsiteX3" fmla="*/ 1289450 w 1310396"/>
                <a:gd name="connsiteY3" fmla="*/ 356571 h 356571"/>
                <a:gd name="connsiteX4" fmla="*/ 0 w 1310396"/>
                <a:gd name="connsiteY4" fmla="*/ 349419 h 356571"/>
                <a:gd name="connsiteX0" fmla="*/ 0 w 1310396"/>
                <a:gd name="connsiteY0" fmla="*/ 349419 h 349419"/>
                <a:gd name="connsiteX1" fmla="*/ 1310396 w 1310396"/>
                <a:gd name="connsiteY1" fmla="*/ 0 h 349419"/>
                <a:gd name="connsiteX2" fmla="*/ 1310396 w 1310396"/>
                <a:gd name="connsiteY2" fmla="*/ 343760 h 349419"/>
                <a:gd name="connsiteX3" fmla="*/ 1285035 w 1310396"/>
                <a:gd name="connsiteY3" fmla="*/ 343570 h 349419"/>
                <a:gd name="connsiteX4" fmla="*/ 0 w 1310396"/>
                <a:gd name="connsiteY4" fmla="*/ 349419 h 349419"/>
                <a:gd name="connsiteX0" fmla="*/ 0 w 1310396"/>
                <a:gd name="connsiteY0" fmla="*/ 349419 h 352238"/>
                <a:gd name="connsiteX1" fmla="*/ 1310396 w 1310396"/>
                <a:gd name="connsiteY1" fmla="*/ 0 h 352238"/>
                <a:gd name="connsiteX2" fmla="*/ 1310396 w 1310396"/>
                <a:gd name="connsiteY2" fmla="*/ 343760 h 352238"/>
                <a:gd name="connsiteX3" fmla="*/ 1285035 w 1310396"/>
                <a:gd name="connsiteY3" fmla="*/ 352238 h 352238"/>
                <a:gd name="connsiteX4" fmla="*/ 0 w 1310396"/>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52238"/>
                <a:gd name="connsiteX1" fmla="*/ 1319225 w 1319225"/>
                <a:gd name="connsiteY1" fmla="*/ 0 h 352238"/>
                <a:gd name="connsiteX2" fmla="*/ 1319225 w 1319225"/>
                <a:gd name="connsiteY2" fmla="*/ 343760 h 352238"/>
                <a:gd name="connsiteX3" fmla="*/ 1293864 w 1319225"/>
                <a:gd name="connsiteY3" fmla="*/ 352238 h 352238"/>
                <a:gd name="connsiteX4" fmla="*/ 0 w 1319225"/>
                <a:gd name="connsiteY4" fmla="*/ 349419 h 352238"/>
                <a:gd name="connsiteX0" fmla="*/ 0 w 1319225"/>
                <a:gd name="connsiteY0" fmla="*/ 349419 h 390000"/>
                <a:gd name="connsiteX1" fmla="*/ 1319225 w 1319225"/>
                <a:gd name="connsiteY1" fmla="*/ 0 h 390000"/>
                <a:gd name="connsiteX2" fmla="*/ 1319225 w 1319225"/>
                <a:gd name="connsiteY2" fmla="*/ 343760 h 390000"/>
                <a:gd name="connsiteX3" fmla="*/ 0 w 1319225"/>
                <a:gd name="connsiteY3" fmla="*/ 349419 h 390000"/>
                <a:gd name="connsiteX0" fmla="*/ 0 w 1319225"/>
                <a:gd name="connsiteY0" fmla="*/ 349419 h 373623"/>
                <a:gd name="connsiteX1" fmla="*/ 1319225 w 1319225"/>
                <a:gd name="connsiteY1" fmla="*/ 0 h 373623"/>
                <a:gd name="connsiteX2" fmla="*/ 1319225 w 1319225"/>
                <a:gd name="connsiteY2" fmla="*/ 343760 h 373623"/>
                <a:gd name="connsiteX3" fmla="*/ 0 w 1319225"/>
                <a:gd name="connsiteY3" fmla="*/ 349419 h 373623"/>
                <a:gd name="connsiteX0" fmla="*/ 0 w 1319225"/>
                <a:gd name="connsiteY0" fmla="*/ 349419 h 353056"/>
                <a:gd name="connsiteX1" fmla="*/ 1319225 w 1319225"/>
                <a:gd name="connsiteY1" fmla="*/ 0 h 353056"/>
                <a:gd name="connsiteX2" fmla="*/ 1319225 w 1319225"/>
                <a:gd name="connsiteY2" fmla="*/ 343760 h 353056"/>
                <a:gd name="connsiteX3" fmla="*/ 0 w 1319225"/>
                <a:gd name="connsiteY3" fmla="*/ 349419 h 353056"/>
                <a:gd name="connsiteX0" fmla="*/ 0 w 1319225"/>
                <a:gd name="connsiteY0" fmla="*/ 349419 h 354849"/>
                <a:gd name="connsiteX1" fmla="*/ 1319225 w 1319225"/>
                <a:gd name="connsiteY1" fmla="*/ 0 h 354849"/>
                <a:gd name="connsiteX2" fmla="*/ 1319225 w 1319225"/>
                <a:gd name="connsiteY2" fmla="*/ 350156 h 354849"/>
                <a:gd name="connsiteX3" fmla="*/ 0 w 1319225"/>
                <a:gd name="connsiteY3" fmla="*/ 349419 h 354849"/>
                <a:gd name="connsiteX0" fmla="*/ 0 w 1319225"/>
                <a:gd name="connsiteY0" fmla="*/ 349419 h 361087"/>
                <a:gd name="connsiteX1" fmla="*/ 1319225 w 1319225"/>
                <a:gd name="connsiteY1" fmla="*/ 0 h 361087"/>
                <a:gd name="connsiteX2" fmla="*/ 1319225 w 1319225"/>
                <a:gd name="connsiteY2" fmla="*/ 359747 h 361087"/>
                <a:gd name="connsiteX3" fmla="*/ 0 w 1319225"/>
                <a:gd name="connsiteY3" fmla="*/ 349419 h 361087"/>
                <a:gd name="connsiteX0" fmla="*/ 0 w 1319225"/>
                <a:gd name="connsiteY0" fmla="*/ 349419 h 353792"/>
                <a:gd name="connsiteX1" fmla="*/ 1319225 w 1319225"/>
                <a:gd name="connsiteY1" fmla="*/ 0 h 353792"/>
                <a:gd name="connsiteX2" fmla="*/ 1309526 w 1319225"/>
                <a:gd name="connsiteY2" fmla="*/ 346957 h 353792"/>
                <a:gd name="connsiteX3" fmla="*/ 0 w 1319225"/>
                <a:gd name="connsiteY3" fmla="*/ 349419 h 353792"/>
                <a:gd name="connsiteX0" fmla="*/ 0 w 1322458"/>
                <a:gd name="connsiteY0" fmla="*/ 349419 h 353056"/>
                <a:gd name="connsiteX1" fmla="*/ 1319225 w 1322458"/>
                <a:gd name="connsiteY1" fmla="*/ 0 h 353056"/>
                <a:gd name="connsiteX2" fmla="*/ 1322458 w 1322458"/>
                <a:gd name="connsiteY2" fmla="*/ 343760 h 353056"/>
                <a:gd name="connsiteX3" fmla="*/ 0 w 1322458"/>
                <a:gd name="connsiteY3" fmla="*/ 349419 h 353056"/>
                <a:gd name="connsiteX0" fmla="*/ 0 w 1322458"/>
                <a:gd name="connsiteY0" fmla="*/ 349419 h 362944"/>
                <a:gd name="connsiteX1" fmla="*/ 1319225 w 1322458"/>
                <a:gd name="connsiteY1" fmla="*/ 0 h 362944"/>
                <a:gd name="connsiteX2" fmla="*/ 1322458 w 1322458"/>
                <a:gd name="connsiteY2" fmla="*/ 362944 h 362944"/>
                <a:gd name="connsiteX3" fmla="*/ 0 w 1322458"/>
                <a:gd name="connsiteY3" fmla="*/ 349419 h 362944"/>
                <a:gd name="connsiteX0" fmla="*/ 0 w 1319536"/>
                <a:gd name="connsiteY0" fmla="*/ 349419 h 349419"/>
                <a:gd name="connsiteX1" fmla="*/ 1319225 w 1319536"/>
                <a:gd name="connsiteY1" fmla="*/ 0 h 349419"/>
                <a:gd name="connsiteX2" fmla="*/ 1319225 w 1319536"/>
                <a:gd name="connsiteY2" fmla="*/ 346957 h 349419"/>
                <a:gd name="connsiteX3" fmla="*/ 0 w 1319536"/>
                <a:gd name="connsiteY3" fmla="*/ 349419 h 349419"/>
                <a:gd name="connsiteX0" fmla="*/ 0 w 1319536"/>
                <a:gd name="connsiteY0" fmla="*/ 349419 h 356549"/>
                <a:gd name="connsiteX1" fmla="*/ 1319225 w 1319536"/>
                <a:gd name="connsiteY1" fmla="*/ 0 h 356549"/>
                <a:gd name="connsiteX2" fmla="*/ 1319225 w 1319536"/>
                <a:gd name="connsiteY2" fmla="*/ 356549 h 356549"/>
                <a:gd name="connsiteX3" fmla="*/ 0 w 1319536"/>
                <a:gd name="connsiteY3" fmla="*/ 349419 h 356549"/>
                <a:gd name="connsiteX0" fmla="*/ 0 w 1328924"/>
                <a:gd name="connsiteY0" fmla="*/ 349419 h 356549"/>
                <a:gd name="connsiteX1" fmla="*/ 1319225 w 1328924"/>
                <a:gd name="connsiteY1" fmla="*/ 0 h 356549"/>
                <a:gd name="connsiteX2" fmla="*/ 1328924 w 1328924"/>
                <a:gd name="connsiteY2" fmla="*/ 356549 h 356549"/>
                <a:gd name="connsiteX3" fmla="*/ 0 w 1328924"/>
                <a:gd name="connsiteY3" fmla="*/ 349419 h 356549"/>
                <a:gd name="connsiteX0" fmla="*/ 0 w 1322459"/>
                <a:gd name="connsiteY0" fmla="*/ 349419 h 349419"/>
                <a:gd name="connsiteX1" fmla="*/ 1319225 w 1322459"/>
                <a:gd name="connsiteY1" fmla="*/ 0 h 349419"/>
                <a:gd name="connsiteX2" fmla="*/ 1322459 w 1322459"/>
                <a:gd name="connsiteY2" fmla="*/ 343759 h 349419"/>
                <a:gd name="connsiteX3" fmla="*/ 0 w 1322459"/>
                <a:gd name="connsiteY3" fmla="*/ 349419 h 349419"/>
                <a:gd name="connsiteX0" fmla="*/ 0 w 1325693"/>
                <a:gd name="connsiteY0" fmla="*/ 349419 h 349419"/>
                <a:gd name="connsiteX1" fmla="*/ 1319225 w 1325693"/>
                <a:gd name="connsiteY1" fmla="*/ 0 h 349419"/>
                <a:gd name="connsiteX2" fmla="*/ 1325693 w 1325693"/>
                <a:gd name="connsiteY2" fmla="*/ 346956 h 349419"/>
                <a:gd name="connsiteX3" fmla="*/ 0 w 1325693"/>
                <a:gd name="connsiteY3" fmla="*/ 349419 h 349419"/>
                <a:gd name="connsiteX0" fmla="*/ 0 w 1319225"/>
                <a:gd name="connsiteY0" fmla="*/ 349419 h 349419"/>
                <a:gd name="connsiteX1" fmla="*/ 1319225 w 1319225"/>
                <a:gd name="connsiteY1" fmla="*/ 0 h 349419"/>
                <a:gd name="connsiteX2" fmla="*/ 1315994 w 1319225"/>
                <a:gd name="connsiteY2" fmla="*/ 346956 h 349419"/>
                <a:gd name="connsiteX3" fmla="*/ 0 w 1319225"/>
                <a:gd name="connsiteY3" fmla="*/ 349419 h 349419"/>
                <a:gd name="connsiteX0" fmla="*/ 0 w 1319225"/>
                <a:gd name="connsiteY0" fmla="*/ 349419 h 353351"/>
                <a:gd name="connsiteX1" fmla="*/ 1319225 w 1319225"/>
                <a:gd name="connsiteY1" fmla="*/ 0 h 353351"/>
                <a:gd name="connsiteX2" fmla="*/ 1312761 w 1319225"/>
                <a:gd name="connsiteY2" fmla="*/ 353351 h 353351"/>
                <a:gd name="connsiteX3" fmla="*/ 0 w 1319225"/>
                <a:gd name="connsiteY3" fmla="*/ 349419 h 353351"/>
                <a:gd name="connsiteX0" fmla="*/ 0 w 1319225"/>
                <a:gd name="connsiteY0" fmla="*/ 349419 h 353351"/>
                <a:gd name="connsiteX1" fmla="*/ 1319225 w 1319225"/>
                <a:gd name="connsiteY1" fmla="*/ 0 h 353351"/>
                <a:gd name="connsiteX2" fmla="*/ 1315994 w 1319225"/>
                <a:gd name="connsiteY2" fmla="*/ 353351 h 353351"/>
                <a:gd name="connsiteX3" fmla="*/ 0 w 1319225"/>
                <a:gd name="connsiteY3" fmla="*/ 349419 h 353351"/>
                <a:gd name="connsiteX0" fmla="*/ 0 w 1319228"/>
                <a:gd name="connsiteY0" fmla="*/ 349419 h 350154"/>
                <a:gd name="connsiteX1" fmla="*/ 1319225 w 1319228"/>
                <a:gd name="connsiteY1" fmla="*/ 0 h 350154"/>
                <a:gd name="connsiteX2" fmla="*/ 1319228 w 1319228"/>
                <a:gd name="connsiteY2" fmla="*/ 350154 h 350154"/>
                <a:gd name="connsiteX3" fmla="*/ 0 w 1319228"/>
                <a:gd name="connsiteY3" fmla="*/ 349419 h 350154"/>
                <a:gd name="connsiteX0" fmla="*/ 0 w 1319228"/>
                <a:gd name="connsiteY0" fmla="*/ 367475 h 368210"/>
                <a:gd name="connsiteX1" fmla="*/ 1027120 w 1319228"/>
                <a:gd name="connsiteY1" fmla="*/ 0 h 368210"/>
                <a:gd name="connsiteX2" fmla="*/ 1319228 w 1319228"/>
                <a:gd name="connsiteY2" fmla="*/ 368210 h 368210"/>
                <a:gd name="connsiteX3" fmla="*/ 0 w 1319228"/>
                <a:gd name="connsiteY3" fmla="*/ 367475 h 368210"/>
                <a:gd name="connsiteX0" fmla="*/ 0 w 1319228"/>
                <a:gd name="connsiteY0" fmla="*/ 316316 h 317051"/>
                <a:gd name="connsiteX1" fmla="*/ 1027120 w 1319228"/>
                <a:gd name="connsiteY1" fmla="*/ 0 h 317051"/>
                <a:gd name="connsiteX2" fmla="*/ 1319228 w 1319228"/>
                <a:gd name="connsiteY2" fmla="*/ 317051 h 317051"/>
                <a:gd name="connsiteX3" fmla="*/ 0 w 1319228"/>
                <a:gd name="connsiteY3" fmla="*/ 316316 h 317051"/>
                <a:gd name="connsiteX0" fmla="*/ 0 w 1319228"/>
                <a:gd name="connsiteY0" fmla="*/ 271553 h 272288"/>
                <a:gd name="connsiteX1" fmla="*/ 1059449 w 1319228"/>
                <a:gd name="connsiteY1" fmla="*/ 0 h 272288"/>
                <a:gd name="connsiteX2" fmla="*/ 1319228 w 1319228"/>
                <a:gd name="connsiteY2" fmla="*/ 272288 h 272288"/>
                <a:gd name="connsiteX3" fmla="*/ 0 w 1319228"/>
                <a:gd name="connsiteY3" fmla="*/ 271553 h 272288"/>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319228"/>
                <a:gd name="connsiteY0" fmla="*/ 341895 h 342630"/>
                <a:gd name="connsiteX1" fmla="*/ 1001257 w 1319228"/>
                <a:gd name="connsiteY1" fmla="*/ 0 h 342630"/>
                <a:gd name="connsiteX2" fmla="*/ 1319228 w 1319228"/>
                <a:gd name="connsiteY2" fmla="*/ 342630 h 342630"/>
                <a:gd name="connsiteX3" fmla="*/ 0 w 1319228"/>
                <a:gd name="connsiteY3" fmla="*/ 341895 h 342630"/>
                <a:gd name="connsiteX0" fmla="*/ 0 w 1001257"/>
                <a:gd name="connsiteY0" fmla="*/ 341895 h 341896"/>
                <a:gd name="connsiteX1" fmla="*/ 1001257 w 1001257"/>
                <a:gd name="connsiteY1" fmla="*/ 0 h 341896"/>
                <a:gd name="connsiteX2" fmla="*/ 931276 w 1001257"/>
                <a:gd name="connsiteY2" fmla="*/ 310657 h 341896"/>
                <a:gd name="connsiteX3" fmla="*/ 0 w 1001257"/>
                <a:gd name="connsiteY3" fmla="*/ 341895 h 341896"/>
                <a:gd name="connsiteX0" fmla="*/ 0 w 1015332"/>
                <a:gd name="connsiteY0" fmla="*/ 341895 h 341895"/>
                <a:gd name="connsiteX1" fmla="*/ 1001257 w 1015332"/>
                <a:gd name="connsiteY1" fmla="*/ 0 h 341895"/>
                <a:gd name="connsiteX2" fmla="*/ 1015332 w 1015332"/>
                <a:gd name="connsiteY2" fmla="*/ 329841 h 341895"/>
                <a:gd name="connsiteX3" fmla="*/ 0 w 1015332"/>
                <a:gd name="connsiteY3" fmla="*/ 341895 h 341895"/>
                <a:gd name="connsiteX0" fmla="*/ 0 w 1027121"/>
                <a:gd name="connsiteY0" fmla="*/ 341895 h 341895"/>
                <a:gd name="connsiteX1" fmla="*/ 1027121 w 1027121"/>
                <a:gd name="connsiteY1" fmla="*/ 0 h 341895"/>
                <a:gd name="connsiteX2" fmla="*/ 1015332 w 1027121"/>
                <a:gd name="connsiteY2" fmla="*/ 329841 h 341895"/>
                <a:gd name="connsiteX3" fmla="*/ 0 w 1027121"/>
                <a:gd name="connsiteY3" fmla="*/ 341895 h 341895"/>
                <a:gd name="connsiteX0" fmla="*/ 0 w 1028264"/>
                <a:gd name="connsiteY0" fmla="*/ 341895 h 349026"/>
                <a:gd name="connsiteX1" fmla="*/ 1027121 w 1028264"/>
                <a:gd name="connsiteY1" fmla="*/ 0 h 349026"/>
                <a:gd name="connsiteX2" fmla="*/ 1028264 w 1028264"/>
                <a:gd name="connsiteY2" fmla="*/ 349026 h 349026"/>
                <a:gd name="connsiteX3" fmla="*/ 0 w 1028264"/>
                <a:gd name="connsiteY3" fmla="*/ 341895 h 349026"/>
                <a:gd name="connsiteX0" fmla="*/ 0 w 1028264"/>
                <a:gd name="connsiteY0" fmla="*/ 341895 h 341895"/>
                <a:gd name="connsiteX1" fmla="*/ 1027121 w 1028264"/>
                <a:gd name="connsiteY1" fmla="*/ 0 h 341895"/>
                <a:gd name="connsiteX2" fmla="*/ 1028264 w 1028264"/>
                <a:gd name="connsiteY2" fmla="*/ 336236 h 341895"/>
                <a:gd name="connsiteX3" fmla="*/ 0 w 1028264"/>
                <a:gd name="connsiteY3" fmla="*/ 341895 h 341895"/>
                <a:gd name="connsiteX0" fmla="*/ 0 w 1028264"/>
                <a:gd name="connsiteY0" fmla="*/ 341895 h 342631"/>
                <a:gd name="connsiteX1" fmla="*/ 1027121 w 1028264"/>
                <a:gd name="connsiteY1" fmla="*/ 0 h 342631"/>
                <a:gd name="connsiteX2" fmla="*/ 1028264 w 1028264"/>
                <a:gd name="connsiteY2" fmla="*/ 342631 h 342631"/>
                <a:gd name="connsiteX3" fmla="*/ 0 w 1028264"/>
                <a:gd name="connsiteY3" fmla="*/ 341895 h 342631"/>
              </a:gdLst>
              <a:ahLst/>
              <a:cxnLst>
                <a:cxn ang="0">
                  <a:pos x="connsiteX0" y="connsiteY0"/>
                </a:cxn>
                <a:cxn ang="0">
                  <a:pos x="connsiteX1" y="connsiteY1"/>
                </a:cxn>
                <a:cxn ang="0">
                  <a:pos x="connsiteX2" y="connsiteY2"/>
                </a:cxn>
                <a:cxn ang="0">
                  <a:pos x="connsiteX3" y="connsiteY3"/>
                </a:cxn>
              </a:cxnLst>
              <a:rect l="l" t="t" r="r" b="b"/>
              <a:pathLst>
                <a:path w="1028264" h="342631">
                  <a:moveTo>
                    <a:pt x="0" y="341895"/>
                  </a:moveTo>
                  <a:cubicBezTo>
                    <a:pt x="488302" y="199420"/>
                    <a:pt x="690833" y="129263"/>
                    <a:pt x="1027121" y="0"/>
                  </a:cubicBezTo>
                  <a:lnTo>
                    <a:pt x="1028264" y="342631"/>
                  </a:lnTo>
                  <a:lnTo>
                    <a:pt x="0" y="34189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64" name="Rectangle 63"/>
            <p:cNvSpPr/>
            <p:nvPr/>
          </p:nvSpPr>
          <p:spPr>
            <a:xfrm>
              <a:off x="622761" y="1222299"/>
              <a:ext cx="1184334" cy="2970478"/>
            </a:xfrm>
            <a:prstGeom prst="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65" name="Rectangle 64"/>
            <p:cNvSpPr>
              <a:spLocks/>
            </p:cNvSpPr>
            <p:nvPr/>
          </p:nvSpPr>
          <p:spPr>
            <a:xfrm>
              <a:off x="764918" y="1552346"/>
              <a:ext cx="1420484" cy="2970478"/>
            </a:xfrm>
            <a:prstGeom prst="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66" name="Rectangle 6"/>
            <p:cNvSpPr/>
            <p:nvPr/>
          </p:nvSpPr>
          <p:spPr>
            <a:xfrm>
              <a:off x="760323" y="1224461"/>
              <a:ext cx="1049477" cy="328616"/>
            </a:xfrm>
            <a:custGeom>
              <a:avLst/>
              <a:gdLst>
                <a:gd name="connsiteX0" fmla="*/ 0 w 1627094"/>
                <a:gd name="connsiteY0" fmla="*/ 0 h 564777"/>
                <a:gd name="connsiteX1" fmla="*/ 1627094 w 1627094"/>
                <a:gd name="connsiteY1" fmla="*/ 0 h 564777"/>
                <a:gd name="connsiteX2" fmla="*/ 1627094 w 1627094"/>
                <a:gd name="connsiteY2" fmla="*/ 564777 h 564777"/>
                <a:gd name="connsiteX3" fmla="*/ 0 w 1627094"/>
                <a:gd name="connsiteY3" fmla="*/ 564777 h 564777"/>
                <a:gd name="connsiteX4" fmla="*/ 0 w 1627094"/>
                <a:gd name="connsiteY4" fmla="*/ 0 h 564777"/>
                <a:gd name="connsiteX0" fmla="*/ 0 w 1627094"/>
                <a:gd name="connsiteY0" fmla="*/ 564777 h 564777"/>
                <a:gd name="connsiteX1" fmla="*/ 1627094 w 1627094"/>
                <a:gd name="connsiteY1" fmla="*/ 0 h 564777"/>
                <a:gd name="connsiteX2" fmla="*/ 1627094 w 1627094"/>
                <a:gd name="connsiteY2" fmla="*/ 564777 h 564777"/>
                <a:gd name="connsiteX3" fmla="*/ 0 w 1627094"/>
                <a:gd name="connsiteY3" fmla="*/ 564777 h 564777"/>
                <a:gd name="connsiteX0" fmla="*/ 0 w 1306460"/>
                <a:gd name="connsiteY0" fmla="*/ 339146 h 564777"/>
                <a:gd name="connsiteX1" fmla="*/ 1306460 w 1306460"/>
                <a:gd name="connsiteY1" fmla="*/ 0 h 564777"/>
                <a:gd name="connsiteX2" fmla="*/ 1306460 w 1306460"/>
                <a:gd name="connsiteY2" fmla="*/ 564777 h 564777"/>
                <a:gd name="connsiteX3" fmla="*/ 0 w 1306460"/>
                <a:gd name="connsiteY3" fmla="*/ 339146 h 564777"/>
                <a:gd name="connsiteX0" fmla="*/ 0 w 1288647"/>
                <a:gd name="connsiteY0" fmla="*/ 345084 h 564777"/>
                <a:gd name="connsiteX1" fmla="*/ 1288647 w 1288647"/>
                <a:gd name="connsiteY1" fmla="*/ 0 h 564777"/>
                <a:gd name="connsiteX2" fmla="*/ 1288647 w 1288647"/>
                <a:gd name="connsiteY2" fmla="*/ 564777 h 564777"/>
                <a:gd name="connsiteX3" fmla="*/ 0 w 1288647"/>
                <a:gd name="connsiteY3" fmla="*/ 345084 h 564777"/>
                <a:gd name="connsiteX0" fmla="*/ 0 w 1261351"/>
                <a:gd name="connsiteY0" fmla="*/ 508857 h 564777"/>
                <a:gd name="connsiteX1" fmla="*/ 1261351 w 1261351"/>
                <a:gd name="connsiteY1" fmla="*/ 0 h 564777"/>
                <a:gd name="connsiteX2" fmla="*/ 1261351 w 1261351"/>
                <a:gd name="connsiteY2" fmla="*/ 564777 h 564777"/>
                <a:gd name="connsiteX3" fmla="*/ 0 w 1261351"/>
                <a:gd name="connsiteY3" fmla="*/ 508857 h 564777"/>
                <a:gd name="connsiteX0" fmla="*/ 0 w 1261351"/>
                <a:gd name="connsiteY0" fmla="*/ 508857 h 525774"/>
                <a:gd name="connsiteX1" fmla="*/ 1261351 w 1261351"/>
                <a:gd name="connsiteY1" fmla="*/ 0 h 525774"/>
                <a:gd name="connsiteX2" fmla="*/ 1248350 w 1261351"/>
                <a:gd name="connsiteY2" fmla="*/ 525774 h 525774"/>
                <a:gd name="connsiteX3" fmla="*/ 0 w 1261351"/>
                <a:gd name="connsiteY3" fmla="*/ 508857 h 525774"/>
                <a:gd name="connsiteX0" fmla="*/ 0 w 1265685"/>
                <a:gd name="connsiteY0" fmla="*/ 530525 h 530525"/>
                <a:gd name="connsiteX1" fmla="*/ 1265685 w 1265685"/>
                <a:gd name="connsiteY1" fmla="*/ 0 h 530525"/>
                <a:gd name="connsiteX2" fmla="*/ 1252684 w 1265685"/>
                <a:gd name="connsiteY2" fmla="*/ 525774 h 530525"/>
                <a:gd name="connsiteX3" fmla="*/ 0 w 1265685"/>
                <a:gd name="connsiteY3" fmla="*/ 530525 h 530525"/>
                <a:gd name="connsiteX0" fmla="*/ 0 w 1265685"/>
                <a:gd name="connsiteY0" fmla="*/ 530525 h 534441"/>
                <a:gd name="connsiteX1" fmla="*/ 1265685 w 1265685"/>
                <a:gd name="connsiteY1" fmla="*/ 0 h 534441"/>
                <a:gd name="connsiteX2" fmla="*/ 1265685 w 1265685"/>
                <a:gd name="connsiteY2" fmla="*/ 534441 h 534441"/>
                <a:gd name="connsiteX3" fmla="*/ 0 w 1265685"/>
                <a:gd name="connsiteY3" fmla="*/ 530525 h 534441"/>
                <a:gd name="connsiteX0" fmla="*/ 0 w 1257018"/>
                <a:gd name="connsiteY0" fmla="*/ 530525 h 534441"/>
                <a:gd name="connsiteX1" fmla="*/ 1257018 w 1257018"/>
                <a:gd name="connsiteY1" fmla="*/ 0 h 534441"/>
                <a:gd name="connsiteX2" fmla="*/ 1257018 w 1257018"/>
                <a:gd name="connsiteY2" fmla="*/ 534441 h 534441"/>
                <a:gd name="connsiteX3" fmla="*/ 0 w 1257018"/>
                <a:gd name="connsiteY3" fmla="*/ 530525 h 534441"/>
                <a:gd name="connsiteX0" fmla="*/ 0 w 1262057"/>
                <a:gd name="connsiteY0" fmla="*/ 535633 h 535633"/>
                <a:gd name="connsiteX1" fmla="*/ 1262057 w 1262057"/>
                <a:gd name="connsiteY1" fmla="*/ 0 h 535633"/>
                <a:gd name="connsiteX2" fmla="*/ 1262057 w 1262057"/>
                <a:gd name="connsiteY2" fmla="*/ 534441 h 535633"/>
                <a:gd name="connsiteX3" fmla="*/ 0 w 1262057"/>
                <a:gd name="connsiteY3" fmla="*/ 535633 h 535633"/>
              </a:gdLst>
              <a:ahLst/>
              <a:cxnLst>
                <a:cxn ang="0">
                  <a:pos x="connsiteX0" y="connsiteY0"/>
                </a:cxn>
                <a:cxn ang="0">
                  <a:pos x="connsiteX1" y="connsiteY1"/>
                </a:cxn>
                <a:cxn ang="0">
                  <a:pos x="connsiteX2" y="connsiteY2"/>
                </a:cxn>
                <a:cxn ang="0">
                  <a:pos x="connsiteX3" y="connsiteY3"/>
                </a:cxn>
              </a:cxnLst>
              <a:rect l="l" t="t" r="r" b="b"/>
              <a:pathLst>
                <a:path w="1262057" h="535633">
                  <a:moveTo>
                    <a:pt x="0" y="535633"/>
                  </a:moveTo>
                  <a:lnTo>
                    <a:pt x="1262057" y="0"/>
                  </a:lnTo>
                  <a:lnTo>
                    <a:pt x="1262057" y="534441"/>
                  </a:lnTo>
                  <a:lnTo>
                    <a:pt x="0" y="53563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latin typeface="Century Gothic" panose="020B0502020202020204" pitchFamily="34" charset="0"/>
              </a:endParaRPr>
            </a:p>
          </p:txBody>
        </p:sp>
        <p:sp>
          <p:nvSpPr>
            <p:cNvPr id="67" name="Flowchart: Delay 66"/>
            <p:cNvSpPr/>
            <p:nvPr/>
          </p:nvSpPr>
          <p:spPr>
            <a:xfrm>
              <a:off x="680961" y="1731017"/>
              <a:ext cx="690882" cy="690543"/>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9" dirty="0">
                <a:solidFill>
                  <a:schemeClr val="tx2">
                    <a:lumMod val="75000"/>
                  </a:schemeClr>
                </a:solidFill>
                <a:latin typeface="Century Gothic" panose="020B0502020202020204" pitchFamily="34" charset="0"/>
              </a:endParaRPr>
            </a:p>
          </p:txBody>
        </p:sp>
        <p:grpSp>
          <p:nvGrpSpPr>
            <p:cNvPr id="68" name="Group 67"/>
            <p:cNvGrpSpPr/>
            <p:nvPr/>
          </p:nvGrpSpPr>
          <p:grpSpPr>
            <a:xfrm>
              <a:off x="499948" y="2514360"/>
              <a:ext cx="1798976" cy="1610882"/>
              <a:chOff x="808731" y="4337390"/>
              <a:chExt cx="1406994" cy="1685055"/>
            </a:xfrm>
          </p:grpSpPr>
          <p:sp>
            <p:nvSpPr>
              <p:cNvPr id="81" name="Rectangle 80"/>
              <p:cNvSpPr/>
              <p:nvPr/>
            </p:nvSpPr>
            <p:spPr>
              <a:xfrm>
                <a:off x="808731" y="4337390"/>
                <a:ext cx="1307435" cy="286597"/>
              </a:xfrm>
              <a:prstGeom prst="rect">
                <a:avLst/>
              </a:prstGeom>
            </p:spPr>
            <p:txBody>
              <a:bodyPr wrap="square">
                <a:spAutoFit/>
              </a:bodyPr>
              <a:lstStyle/>
              <a:p>
                <a:pPr algn="ctr"/>
                <a:r>
                  <a:rPr lang="en-US" sz="1599" b="1" dirty="0">
                    <a:solidFill>
                      <a:schemeClr val="tx2">
                        <a:lumMod val="75000"/>
                      </a:schemeClr>
                    </a:solidFill>
                    <a:latin typeface="Century Gothic" panose="020B0502020202020204" pitchFamily="34" charset="0"/>
                  </a:rPr>
                  <a:t>Assess &amp; Educate</a:t>
                </a:r>
              </a:p>
            </p:txBody>
          </p:sp>
          <p:sp>
            <p:nvSpPr>
              <p:cNvPr id="82" name="TextBox 81"/>
              <p:cNvSpPr txBox="1"/>
              <p:nvPr/>
            </p:nvSpPr>
            <p:spPr>
              <a:xfrm>
                <a:off x="838257" y="4729064"/>
                <a:ext cx="1377468" cy="1293381"/>
              </a:xfrm>
              <a:prstGeom prst="rect">
                <a:avLst/>
              </a:prstGeom>
              <a:noFill/>
            </p:spPr>
            <p:txBody>
              <a:bodyPr wrap="square" rtlCol="0">
                <a:spAutoFit/>
              </a:bodyPr>
              <a:lstStyle/>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Understand client’s business model</a:t>
                </a: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Conduct blockchain knowledge sharing session</a:t>
                </a:r>
              </a:p>
              <a:p>
                <a:pPr marL="228389" indent="-228389">
                  <a:buFont typeface="Arial" panose="020B0604020202020204" pitchFamily="34" charset="0"/>
                  <a:buChar char="•"/>
                </a:pPr>
                <a:r>
                  <a:rPr lang="en-US" sz="1332" dirty="0">
                    <a:solidFill>
                      <a:schemeClr val="tx2">
                        <a:lumMod val="75000"/>
                      </a:schemeClr>
                    </a:solidFill>
                    <a:latin typeface="Century Gothic" panose="020B0502020202020204" pitchFamily="34" charset="0"/>
                    <a:ea typeface="Cambria Math" panose="02040503050406030204" pitchFamily="18" charset="0"/>
                  </a:rPr>
                  <a:t>Provide application demo</a:t>
                </a:r>
              </a:p>
            </p:txBody>
          </p:sp>
        </p:grpSp>
        <p:sp>
          <p:nvSpPr>
            <p:cNvPr id="69" name="TextBox 68"/>
            <p:cNvSpPr txBox="1"/>
            <p:nvPr/>
          </p:nvSpPr>
          <p:spPr>
            <a:xfrm>
              <a:off x="680961" y="1923520"/>
              <a:ext cx="692191" cy="273982"/>
            </a:xfrm>
            <a:prstGeom prst="rect">
              <a:avLst/>
            </a:prstGeom>
            <a:noFill/>
          </p:spPr>
          <p:txBody>
            <a:bodyPr wrap="square" rtlCol="0">
              <a:spAutoFit/>
            </a:bodyPr>
            <a:lstStyle/>
            <a:p>
              <a:r>
                <a:rPr lang="en-US" sz="1599" b="1" dirty="0">
                  <a:solidFill>
                    <a:srgbClr val="FF0000"/>
                  </a:solidFill>
                  <a:latin typeface="Century Gothic" panose="020B0502020202020204" pitchFamily="34" charset="0"/>
                </a:rPr>
                <a:t>01</a:t>
              </a:r>
            </a:p>
          </p:txBody>
        </p:sp>
        <p:cxnSp>
          <p:nvCxnSpPr>
            <p:cNvPr id="70" name="Straight Connector 69"/>
            <p:cNvCxnSpPr/>
            <p:nvPr/>
          </p:nvCxnSpPr>
          <p:spPr>
            <a:xfrm>
              <a:off x="1802740" y="1224239"/>
              <a:ext cx="0" cy="357027"/>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38923" y="1016971"/>
              <a:ext cx="0" cy="261071"/>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1477108" y="1658428"/>
              <a:ext cx="612916" cy="542091"/>
              <a:chOff x="3091175" y="2291470"/>
              <a:chExt cx="897987" cy="800860"/>
            </a:xfrm>
            <a:solidFill>
              <a:schemeClr val="accent3">
                <a:lumMod val="75000"/>
              </a:schemeClr>
            </a:solidFill>
          </p:grpSpPr>
          <p:sp>
            <p:nvSpPr>
              <p:cNvPr id="73" name="Oval 72"/>
              <p:cNvSpPr>
                <a:spLocks noChangeArrowheads="1"/>
              </p:cNvSpPr>
              <p:nvPr/>
            </p:nvSpPr>
            <p:spPr bwMode="gray">
              <a:xfrm>
                <a:off x="3159333" y="2410747"/>
                <a:ext cx="129501" cy="1260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4" name="Freeform 73"/>
              <p:cNvSpPr>
                <a:spLocks/>
              </p:cNvSpPr>
              <p:nvPr/>
            </p:nvSpPr>
            <p:spPr bwMode="gray">
              <a:xfrm>
                <a:off x="3091175" y="2501057"/>
                <a:ext cx="422582" cy="591273"/>
              </a:xfrm>
              <a:custGeom>
                <a:avLst/>
                <a:gdLst>
                  <a:gd name="T0" fmla="*/ 103 w 105"/>
                  <a:gd name="T1" fmla="*/ 3 h 147"/>
                  <a:gd name="T2" fmla="*/ 94 w 105"/>
                  <a:gd name="T3" fmla="*/ 2 h 147"/>
                  <a:gd name="T4" fmla="*/ 72 w 105"/>
                  <a:gd name="T5" fmla="*/ 17 h 147"/>
                  <a:gd name="T6" fmla="*/ 54 w 105"/>
                  <a:gd name="T7" fmla="*/ 14 h 147"/>
                  <a:gd name="T8" fmla="*/ 48 w 105"/>
                  <a:gd name="T9" fmla="*/ 12 h 147"/>
                  <a:gd name="T10" fmla="*/ 48 w 105"/>
                  <a:gd name="T11" fmla="*/ 12 h 147"/>
                  <a:gd name="T12" fmla="*/ 48 w 105"/>
                  <a:gd name="T13" fmla="*/ 12 h 147"/>
                  <a:gd name="T14" fmla="*/ 46 w 105"/>
                  <a:gd name="T15" fmla="*/ 12 h 147"/>
                  <a:gd name="T16" fmla="*/ 46 w 105"/>
                  <a:gd name="T17" fmla="*/ 12 h 147"/>
                  <a:gd name="T18" fmla="*/ 46 w 105"/>
                  <a:gd name="T19" fmla="*/ 12 h 147"/>
                  <a:gd name="T20" fmla="*/ 43 w 105"/>
                  <a:gd name="T21" fmla="*/ 12 h 147"/>
                  <a:gd name="T22" fmla="*/ 37 w 105"/>
                  <a:gd name="T23" fmla="*/ 12 h 147"/>
                  <a:gd name="T24" fmla="*/ 35 w 105"/>
                  <a:gd name="T25" fmla="*/ 18 h 147"/>
                  <a:gd name="T26" fmla="*/ 37 w 105"/>
                  <a:gd name="T27" fmla="*/ 40 h 147"/>
                  <a:gd name="T28" fmla="*/ 33 w 105"/>
                  <a:gd name="T29" fmla="*/ 47 h 147"/>
                  <a:gd name="T30" fmla="*/ 29 w 105"/>
                  <a:gd name="T31" fmla="*/ 40 h 147"/>
                  <a:gd name="T32" fmla="*/ 30 w 105"/>
                  <a:gd name="T33" fmla="*/ 18 h 147"/>
                  <a:gd name="T34" fmla="*/ 29 w 105"/>
                  <a:gd name="T35" fmla="*/ 12 h 147"/>
                  <a:gd name="T36" fmla="*/ 22 w 105"/>
                  <a:gd name="T37" fmla="*/ 12 h 147"/>
                  <a:gd name="T38" fmla="*/ 20 w 105"/>
                  <a:gd name="T39" fmla="*/ 12 h 147"/>
                  <a:gd name="T40" fmla="*/ 19 w 105"/>
                  <a:gd name="T41" fmla="*/ 12 h 147"/>
                  <a:gd name="T42" fmla="*/ 19 w 105"/>
                  <a:gd name="T43" fmla="*/ 12 h 147"/>
                  <a:gd name="T44" fmla="*/ 0 w 105"/>
                  <a:gd name="T45" fmla="*/ 32 h 147"/>
                  <a:gd name="T46" fmla="*/ 0 w 105"/>
                  <a:gd name="T47" fmla="*/ 34 h 147"/>
                  <a:gd name="T48" fmla="*/ 0 w 105"/>
                  <a:gd name="T49" fmla="*/ 35 h 147"/>
                  <a:gd name="T50" fmla="*/ 0 w 105"/>
                  <a:gd name="T51" fmla="*/ 77 h 147"/>
                  <a:gd name="T52" fmla="*/ 6 w 105"/>
                  <a:gd name="T53" fmla="*/ 83 h 147"/>
                  <a:gd name="T54" fmla="*/ 12 w 105"/>
                  <a:gd name="T55" fmla="*/ 77 h 147"/>
                  <a:gd name="T56" fmla="*/ 12 w 105"/>
                  <a:gd name="T57" fmla="*/ 37 h 147"/>
                  <a:gd name="T58" fmla="*/ 14 w 105"/>
                  <a:gd name="T59" fmla="*/ 37 h 147"/>
                  <a:gd name="T60" fmla="*/ 14 w 105"/>
                  <a:gd name="T61" fmla="*/ 77 h 147"/>
                  <a:gd name="T62" fmla="*/ 14 w 105"/>
                  <a:gd name="T63" fmla="*/ 77 h 147"/>
                  <a:gd name="T64" fmla="*/ 14 w 105"/>
                  <a:gd name="T65" fmla="*/ 139 h 147"/>
                  <a:gd name="T66" fmla="*/ 23 w 105"/>
                  <a:gd name="T67" fmla="*/ 147 h 147"/>
                  <a:gd name="T68" fmla="*/ 23 w 105"/>
                  <a:gd name="T69" fmla="*/ 147 h 147"/>
                  <a:gd name="T70" fmla="*/ 23 w 105"/>
                  <a:gd name="T71" fmla="*/ 147 h 147"/>
                  <a:gd name="T72" fmla="*/ 31 w 105"/>
                  <a:gd name="T73" fmla="*/ 139 h 147"/>
                  <a:gd name="T74" fmla="*/ 31 w 105"/>
                  <a:gd name="T75" fmla="*/ 85 h 147"/>
                  <a:gd name="T76" fmla="*/ 34 w 105"/>
                  <a:gd name="T77" fmla="*/ 85 h 147"/>
                  <a:gd name="T78" fmla="*/ 34 w 105"/>
                  <a:gd name="T79" fmla="*/ 139 h 147"/>
                  <a:gd name="T80" fmla="*/ 43 w 105"/>
                  <a:gd name="T81" fmla="*/ 147 h 147"/>
                  <a:gd name="T82" fmla="*/ 43 w 105"/>
                  <a:gd name="T83" fmla="*/ 147 h 147"/>
                  <a:gd name="T84" fmla="*/ 43 w 105"/>
                  <a:gd name="T85" fmla="*/ 147 h 147"/>
                  <a:gd name="T86" fmla="*/ 51 w 105"/>
                  <a:gd name="T87" fmla="*/ 139 h 147"/>
                  <a:gd name="T88" fmla="*/ 51 w 105"/>
                  <a:gd name="T89" fmla="*/ 77 h 147"/>
                  <a:gd name="T90" fmla="*/ 51 w 105"/>
                  <a:gd name="T91" fmla="*/ 73 h 147"/>
                  <a:gd name="T92" fmla="*/ 51 w 105"/>
                  <a:gd name="T93" fmla="*/ 37 h 147"/>
                  <a:gd name="T94" fmla="*/ 58 w 105"/>
                  <a:gd name="T95" fmla="*/ 27 h 147"/>
                  <a:gd name="T96" fmla="*/ 76 w 105"/>
                  <a:gd name="T97" fmla="*/ 31 h 147"/>
                  <a:gd name="T98" fmla="*/ 86 w 105"/>
                  <a:gd name="T99" fmla="*/ 24 h 147"/>
                  <a:gd name="T100" fmla="*/ 101 w 105"/>
                  <a:gd name="T101" fmla="*/ 12 h 147"/>
                  <a:gd name="T102" fmla="*/ 103 w 105"/>
                  <a:gd name="T103" fmla="*/ 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 h="147">
                    <a:moveTo>
                      <a:pt x="103" y="3"/>
                    </a:moveTo>
                    <a:cubicBezTo>
                      <a:pt x="100" y="0"/>
                      <a:pt x="97" y="0"/>
                      <a:pt x="94" y="2"/>
                    </a:cubicBezTo>
                    <a:cubicBezTo>
                      <a:pt x="72" y="17"/>
                      <a:pt x="72" y="17"/>
                      <a:pt x="72" y="17"/>
                    </a:cubicBezTo>
                    <a:cubicBezTo>
                      <a:pt x="54" y="14"/>
                      <a:pt x="54" y="14"/>
                      <a:pt x="54" y="14"/>
                    </a:cubicBezTo>
                    <a:cubicBezTo>
                      <a:pt x="52" y="13"/>
                      <a:pt x="50" y="13"/>
                      <a:pt x="48" y="12"/>
                    </a:cubicBezTo>
                    <a:cubicBezTo>
                      <a:pt x="48" y="12"/>
                      <a:pt x="48" y="12"/>
                      <a:pt x="48" y="12"/>
                    </a:cubicBezTo>
                    <a:cubicBezTo>
                      <a:pt x="48" y="12"/>
                      <a:pt x="48" y="12"/>
                      <a:pt x="48" y="12"/>
                    </a:cubicBezTo>
                    <a:cubicBezTo>
                      <a:pt x="48" y="12"/>
                      <a:pt x="47" y="12"/>
                      <a:pt x="46" y="12"/>
                    </a:cubicBezTo>
                    <a:cubicBezTo>
                      <a:pt x="46" y="12"/>
                      <a:pt x="46" y="12"/>
                      <a:pt x="46" y="12"/>
                    </a:cubicBezTo>
                    <a:cubicBezTo>
                      <a:pt x="46" y="12"/>
                      <a:pt x="46" y="12"/>
                      <a:pt x="46" y="12"/>
                    </a:cubicBezTo>
                    <a:cubicBezTo>
                      <a:pt x="43" y="12"/>
                      <a:pt x="43" y="12"/>
                      <a:pt x="43" y="12"/>
                    </a:cubicBezTo>
                    <a:cubicBezTo>
                      <a:pt x="37" y="12"/>
                      <a:pt x="37" y="12"/>
                      <a:pt x="37" y="12"/>
                    </a:cubicBezTo>
                    <a:cubicBezTo>
                      <a:pt x="36" y="16"/>
                      <a:pt x="35" y="17"/>
                      <a:pt x="35" y="18"/>
                    </a:cubicBezTo>
                    <a:cubicBezTo>
                      <a:pt x="35" y="18"/>
                      <a:pt x="38" y="34"/>
                      <a:pt x="37" y="40"/>
                    </a:cubicBezTo>
                    <a:cubicBezTo>
                      <a:pt x="37" y="42"/>
                      <a:pt x="35" y="47"/>
                      <a:pt x="33" y="47"/>
                    </a:cubicBezTo>
                    <a:cubicBezTo>
                      <a:pt x="31" y="47"/>
                      <a:pt x="29" y="42"/>
                      <a:pt x="29" y="40"/>
                    </a:cubicBezTo>
                    <a:cubicBezTo>
                      <a:pt x="28" y="34"/>
                      <a:pt x="30" y="18"/>
                      <a:pt x="30" y="18"/>
                    </a:cubicBezTo>
                    <a:cubicBezTo>
                      <a:pt x="29" y="16"/>
                      <a:pt x="29" y="13"/>
                      <a:pt x="29" y="12"/>
                    </a:cubicBezTo>
                    <a:cubicBezTo>
                      <a:pt x="22" y="12"/>
                      <a:pt x="22" y="12"/>
                      <a:pt x="22" y="12"/>
                    </a:cubicBezTo>
                    <a:cubicBezTo>
                      <a:pt x="20" y="12"/>
                      <a:pt x="20" y="12"/>
                      <a:pt x="20" y="12"/>
                    </a:cubicBezTo>
                    <a:cubicBezTo>
                      <a:pt x="19" y="12"/>
                      <a:pt x="19" y="12"/>
                      <a:pt x="19" y="12"/>
                    </a:cubicBezTo>
                    <a:cubicBezTo>
                      <a:pt x="19" y="12"/>
                      <a:pt x="19" y="12"/>
                      <a:pt x="19" y="12"/>
                    </a:cubicBezTo>
                    <a:cubicBezTo>
                      <a:pt x="9" y="12"/>
                      <a:pt x="0" y="21"/>
                      <a:pt x="0" y="32"/>
                    </a:cubicBezTo>
                    <a:cubicBezTo>
                      <a:pt x="0" y="34"/>
                      <a:pt x="0" y="34"/>
                      <a:pt x="0" y="34"/>
                    </a:cubicBezTo>
                    <a:cubicBezTo>
                      <a:pt x="0" y="34"/>
                      <a:pt x="0" y="35"/>
                      <a:pt x="0" y="35"/>
                    </a:cubicBezTo>
                    <a:cubicBezTo>
                      <a:pt x="0" y="77"/>
                      <a:pt x="0" y="77"/>
                      <a:pt x="0" y="77"/>
                    </a:cubicBezTo>
                    <a:cubicBezTo>
                      <a:pt x="0" y="81"/>
                      <a:pt x="3" y="83"/>
                      <a:pt x="6" y="83"/>
                    </a:cubicBezTo>
                    <a:cubicBezTo>
                      <a:pt x="10" y="83"/>
                      <a:pt x="12" y="81"/>
                      <a:pt x="12" y="77"/>
                    </a:cubicBezTo>
                    <a:cubicBezTo>
                      <a:pt x="12" y="37"/>
                      <a:pt x="12" y="37"/>
                      <a:pt x="12" y="37"/>
                    </a:cubicBezTo>
                    <a:cubicBezTo>
                      <a:pt x="14" y="37"/>
                      <a:pt x="14" y="37"/>
                      <a:pt x="14" y="37"/>
                    </a:cubicBezTo>
                    <a:cubicBezTo>
                      <a:pt x="14" y="77"/>
                      <a:pt x="14" y="77"/>
                      <a:pt x="14" y="77"/>
                    </a:cubicBezTo>
                    <a:cubicBezTo>
                      <a:pt x="14" y="77"/>
                      <a:pt x="14" y="77"/>
                      <a:pt x="14" y="77"/>
                    </a:cubicBezTo>
                    <a:cubicBezTo>
                      <a:pt x="14" y="139"/>
                      <a:pt x="14" y="139"/>
                      <a:pt x="14" y="139"/>
                    </a:cubicBezTo>
                    <a:cubicBezTo>
                      <a:pt x="14" y="144"/>
                      <a:pt x="18" y="147"/>
                      <a:pt x="23" y="147"/>
                    </a:cubicBezTo>
                    <a:cubicBezTo>
                      <a:pt x="23" y="147"/>
                      <a:pt x="23" y="147"/>
                      <a:pt x="23" y="147"/>
                    </a:cubicBezTo>
                    <a:cubicBezTo>
                      <a:pt x="23" y="147"/>
                      <a:pt x="23" y="147"/>
                      <a:pt x="23" y="147"/>
                    </a:cubicBezTo>
                    <a:cubicBezTo>
                      <a:pt x="27" y="147"/>
                      <a:pt x="31" y="144"/>
                      <a:pt x="31" y="139"/>
                    </a:cubicBezTo>
                    <a:cubicBezTo>
                      <a:pt x="31" y="85"/>
                      <a:pt x="31" y="85"/>
                      <a:pt x="31" y="85"/>
                    </a:cubicBezTo>
                    <a:cubicBezTo>
                      <a:pt x="34" y="85"/>
                      <a:pt x="34" y="85"/>
                      <a:pt x="34" y="85"/>
                    </a:cubicBezTo>
                    <a:cubicBezTo>
                      <a:pt x="34" y="139"/>
                      <a:pt x="34" y="139"/>
                      <a:pt x="34" y="139"/>
                    </a:cubicBezTo>
                    <a:cubicBezTo>
                      <a:pt x="34" y="144"/>
                      <a:pt x="38" y="147"/>
                      <a:pt x="43" y="147"/>
                    </a:cubicBezTo>
                    <a:cubicBezTo>
                      <a:pt x="43" y="147"/>
                      <a:pt x="43" y="147"/>
                      <a:pt x="43" y="147"/>
                    </a:cubicBezTo>
                    <a:cubicBezTo>
                      <a:pt x="43" y="147"/>
                      <a:pt x="43" y="147"/>
                      <a:pt x="43" y="147"/>
                    </a:cubicBezTo>
                    <a:cubicBezTo>
                      <a:pt x="47" y="147"/>
                      <a:pt x="51" y="143"/>
                      <a:pt x="51" y="139"/>
                    </a:cubicBezTo>
                    <a:cubicBezTo>
                      <a:pt x="51" y="77"/>
                      <a:pt x="51" y="77"/>
                      <a:pt x="51" y="77"/>
                    </a:cubicBezTo>
                    <a:cubicBezTo>
                      <a:pt x="51" y="73"/>
                      <a:pt x="51" y="73"/>
                      <a:pt x="51" y="73"/>
                    </a:cubicBezTo>
                    <a:cubicBezTo>
                      <a:pt x="51" y="37"/>
                      <a:pt x="51" y="37"/>
                      <a:pt x="51" y="37"/>
                    </a:cubicBezTo>
                    <a:cubicBezTo>
                      <a:pt x="51" y="37"/>
                      <a:pt x="50" y="26"/>
                      <a:pt x="58" y="27"/>
                    </a:cubicBezTo>
                    <a:cubicBezTo>
                      <a:pt x="62" y="28"/>
                      <a:pt x="76" y="31"/>
                      <a:pt x="76" y="31"/>
                    </a:cubicBezTo>
                    <a:cubicBezTo>
                      <a:pt x="86" y="24"/>
                      <a:pt x="86" y="24"/>
                      <a:pt x="86" y="24"/>
                    </a:cubicBezTo>
                    <a:cubicBezTo>
                      <a:pt x="101" y="12"/>
                      <a:pt x="101" y="12"/>
                      <a:pt x="101" y="12"/>
                    </a:cubicBezTo>
                    <a:cubicBezTo>
                      <a:pt x="104" y="10"/>
                      <a:pt x="105" y="6"/>
                      <a:pt x="10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5" name="Freeform 74"/>
              <p:cNvSpPr>
                <a:spLocks/>
              </p:cNvSpPr>
              <p:nvPr/>
            </p:nvSpPr>
            <p:spPr bwMode="gray">
              <a:xfrm>
                <a:off x="3595548" y="2395411"/>
                <a:ext cx="281152" cy="289672"/>
              </a:xfrm>
              <a:custGeom>
                <a:avLst/>
                <a:gdLst>
                  <a:gd name="T0" fmla="*/ 55 w 70"/>
                  <a:gd name="T1" fmla="*/ 1 h 72"/>
                  <a:gd name="T2" fmla="*/ 53 w 70"/>
                  <a:gd name="T3" fmla="*/ 0 h 72"/>
                  <a:gd name="T4" fmla="*/ 49 w 70"/>
                  <a:gd name="T5" fmla="*/ 3 h 72"/>
                  <a:gd name="T6" fmla="*/ 49 w 70"/>
                  <a:gd name="T7" fmla="*/ 9 h 72"/>
                  <a:gd name="T8" fmla="*/ 16 w 70"/>
                  <a:gd name="T9" fmla="*/ 31 h 72"/>
                  <a:gd name="T10" fmla="*/ 0 w 70"/>
                  <a:gd name="T11" fmla="*/ 71 h 72"/>
                  <a:gd name="T12" fmla="*/ 1 w 70"/>
                  <a:gd name="T13" fmla="*/ 72 h 72"/>
                  <a:gd name="T14" fmla="*/ 2 w 70"/>
                  <a:gd name="T15" fmla="*/ 72 h 72"/>
                  <a:gd name="T16" fmla="*/ 11 w 70"/>
                  <a:gd name="T17" fmla="*/ 72 h 72"/>
                  <a:gd name="T18" fmla="*/ 12 w 70"/>
                  <a:gd name="T19" fmla="*/ 71 h 72"/>
                  <a:gd name="T20" fmla="*/ 49 w 70"/>
                  <a:gd name="T21" fmla="*/ 20 h 72"/>
                  <a:gd name="T22" fmla="*/ 49 w 70"/>
                  <a:gd name="T23" fmla="*/ 25 h 72"/>
                  <a:gd name="T24" fmla="*/ 53 w 70"/>
                  <a:gd name="T25" fmla="*/ 28 h 72"/>
                  <a:gd name="T26" fmla="*/ 55 w 70"/>
                  <a:gd name="T27" fmla="*/ 28 h 72"/>
                  <a:gd name="T28" fmla="*/ 69 w 70"/>
                  <a:gd name="T29" fmla="*/ 17 h 72"/>
                  <a:gd name="T30" fmla="*/ 70 w 70"/>
                  <a:gd name="T31" fmla="*/ 15 h 72"/>
                  <a:gd name="T32" fmla="*/ 69 w 70"/>
                  <a:gd name="T33" fmla="*/ 12 h 72"/>
                  <a:gd name="T34" fmla="*/ 55 w 70"/>
                  <a:gd name="T35"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72">
                    <a:moveTo>
                      <a:pt x="55" y="1"/>
                    </a:moveTo>
                    <a:cubicBezTo>
                      <a:pt x="55" y="0"/>
                      <a:pt x="54" y="0"/>
                      <a:pt x="53" y="0"/>
                    </a:cubicBezTo>
                    <a:cubicBezTo>
                      <a:pt x="51" y="0"/>
                      <a:pt x="49" y="1"/>
                      <a:pt x="49" y="3"/>
                    </a:cubicBezTo>
                    <a:cubicBezTo>
                      <a:pt x="49" y="9"/>
                      <a:pt x="49" y="9"/>
                      <a:pt x="49" y="9"/>
                    </a:cubicBezTo>
                    <a:cubicBezTo>
                      <a:pt x="35" y="13"/>
                      <a:pt x="26" y="19"/>
                      <a:pt x="16" y="31"/>
                    </a:cubicBezTo>
                    <a:cubicBezTo>
                      <a:pt x="7" y="42"/>
                      <a:pt x="2" y="56"/>
                      <a:pt x="0" y="71"/>
                    </a:cubicBezTo>
                    <a:cubicBezTo>
                      <a:pt x="0" y="71"/>
                      <a:pt x="1" y="72"/>
                      <a:pt x="1" y="72"/>
                    </a:cubicBezTo>
                    <a:cubicBezTo>
                      <a:pt x="1" y="72"/>
                      <a:pt x="1" y="72"/>
                      <a:pt x="2" y="72"/>
                    </a:cubicBezTo>
                    <a:cubicBezTo>
                      <a:pt x="11" y="72"/>
                      <a:pt x="11" y="72"/>
                      <a:pt x="11" y="72"/>
                    </a:cubicBezTo>
                    <a:cubicBezTo>
                      <a:pt x="12" y="72"/>
                      <a:pt x="12" y="72"/>
                      <a:pt x="12" y="71"/>
                    </a:cubicBezTo>
                    <a:cubicBezTo>
                      <a:pt x="15" y="48"/>
                      <a:pt x="27" y="28"/>
                      <a:pt x="49" y="20"/>
                    </a:cubicBezTo>
                    <a:cubicBezTo>
                      <a:pt x="49" y="25"/>
                      <a:pt x="49" y="25"/>
                      <a:pt x="49" y="25"/>
                    </a:cubicBezTo>
                    <a:cubicBezTo>
                      <a:pt x="49" y="27"/>
                      <a:pt x="51" y="28"/>
                      <a:pt x="53" y="28"/>
                    </a:cubicBezTo>
                    <a:cubicBezTo>
                      <a:pt x="54" y="28"/>
                      <a:pt x="55" y="28"/>
                      <a:pt x="55" y="28"/>
                    </a:cubicBezTo>
                    <a:cubicBezTo>
                      <a:pt x="69" y="17"/>
                      <a:pt x="69" y="17"/>
                      <a:pt x="69" y="17"/>
                    </a:cubicBezTo>
                    <a:cubicBezTo>
                      <a:pt x="70" y="17"/>
                      <a:pt x="70" y="16"/>
                      <a:pt x="70" y="15"/>
                    </a:cubicBezTo>
                    <a:cubicBezTo>
                      <a:pt x="70" y="14"/>
                      <a:pt x="70" y="13"/>
                      <a:pt x="69" y="12"/>
                    </a:cubicBezTo>
                    <a:lnTo>
                      <a:pt x="5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6" name="Freeform 75"/>
              <p:cNvSpPr>
                <a:spLocks noEditPoints="1"/>
              </p:cNvSpPr>
              <p:nvPr/>
            </p:nvSpPr>
            <p:spPr bwMode="gray">
              <a:xfrm>
                <a:off x="3740383" y="2548768"/>
                <a:ext cx="136317" cy="136317"/>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7 h 34"/>
                  <a:gd name="T12" fmla="*/ 8 w 34"/>
                  <a:gd name="T13" fmla="*/ 17 h 34"/>
                  <a:gd name="T14" fmla="*/ 17 w 34"/>
                  <a:gd name="T15" fmla="*/ 8 h 34"/>
                  <a:gd name="T16" fmla="*/ 26 w 34"/>
                  <a:gd name="T17" fmla="*/ 17 h 34"/>
                  <a:gd name="T18" fmla="*/ 17 w 34"/>
                  <a:gd name="T1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7"/>
                    </a:moveTo>
                    <a:cubicBezTo>
                      <a:pt x="12" y="27"/>
                      <a:pt x="8" y="23"/>
                      <a:pt x="8" y="17"/>
                    </a:cubicBezTo>
                    <a:cubicBezTo>
                      <a:pt x="8" y="12"/>
                      <a:pt x="12" y="8"/>
                      <a:pt x="17" y="8"/>
                    </a:cubicBezTo>
                    <a:cubicBezTo>
                      <a:pt x="22" y="8"/>
                      <a:pt x="26" y="12"/>
                      <a:pt x="26" y="17"/>
                    </a:cubicBezTo>
                    <a:cubicBezTo>
                      <a:pt x="26" y="23"/>
                      <a:pt x="22" y="27"/>
                      <a:pt x="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7" name="Freeform 76"/>
              <p:cNvSpPr>
                <a:spLocks/>
              </p:cNvSpPr>
              <p:nvPr/>
            </p:nvSpPr>
            <p:spPr bwMode="gray">
              <a:xfrm>
                <a:off x="3501829" y="2395411"/>
                <a:ext cx="132909" cy="132909"/>
              </a:xfrm>
              <a:custGeom>
                <a:avLst/>
                <a:gdLst>
                  <a:gd name="T0" fmla="*/ 31 w 33"/>
                  <a:gd name="T1" fmla="*/ 12 h 33"/>
                  <a:gd name="T2" fmla="*/ 21 w 33"/>
                  <a:gd name="T3" fmla="*/ 12 h 33"/>
                  <a:gd name="T4" fmla="*/ 21 w 33"/>
                  <a:gd name="T5" fmla="*/ 2 h 33"/>
                  <a:gd name="T6" fmla="*/ 19 w 33"/>
                  <a:gd name="T7" fmla="*/ 0 h 33"/>
                  <a:gd name="T8" fmla="*/ 14 w 33"/>
                  <a:gd name="T9" fmla="*/ 0 h 33"/>
                  <a:gd name="T10" fmla="*/ 12 w 33"/>
                  <a:gd name="T11" fmla="*/ 2 h 33"/>
                  <a:gd name="T12" fmla="*/ 12 w 33"/>
                  <a:gd name="T13" fmla="*/ 12 h 33"/>
                  <a:gd name="T14" fmla="*/ 2 w 33"/>
                  <a:gd name="T15" fmla="*/ 12 h 33"/>
                  <a:gd name="T16" fmla="*/ 0 w 33"/>
                  <a:gd name="T17" fmla="*/ 14 h 33"/>
                  <a:gd name="T18" fmla="*/ 0 w 33"/>
                  <a:gd name="T19" fmla="*/ 19 h 33"/>
                  <a:gd name="T20" fmla="*/ 2 w 33"/>
                  <a:gd name="T21" fmla="*/ 21 h 33"/>
                  <a:gd name="T22" fmla="*/ 12 w 33"/>
                  <a:gd name="T23" fmla="*/ 21 h 33"/>
                  <a:gd name="T24" fmla="*/ 12 w 33"/>
                  <a:gd name="T25" fmla="*/ 31 h 33"/>
                  <a:gd name="T26" fmla="*/ 14 w 33"/>
                  <a:gd name="T27" fmla="*/ 33 h 33"/>
                  <a:gd name="T28" fmla="*/ 19 w 33"/>
                  <a:gd name="T29" fmla="*/ 33 h 33"/>
                  <a:gd name="T30" fmla="*/ 21 w 33"/>
                  <a:gd name="T31" fmla="*/ 31 h 33"/>
                  <a:gd name="T32" fmla="*/ 21 w 33"/>
                  <a:gd name="T33" fmla="*/ 21 h 33"/>
                  <a:gd name="T34" fmla="*/ 31 w 33"/>
                  <a:gd name="T35" fmla="*/ 21 h 33"/>
                  <a:gd name="T36" fmla="*/ 33 w 33"/>
                  <a:gd name="T37" fmla="*/ 19 h 33"/>
                  <a:gd name="T38" fmla="*/ 33 w 33"/>
                  <a:gd name="T39" fmla="*/ 14 h 33"/>
                  <a:gd name="T40" fmla="*/ 31 w 33"/>
                  <a:gd name="T4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12"/>
                    </a:moveTo>
                    <a:cubicBezTo>
                      <a:pt x="21" y="12"/>
                      <a:pt x="21" y="12"/>
                      <a:pt x="21" y="12"/>
                    </a:cubicBezTo>
                    <a:cubicBezTo>
                      <a:pt x="21" y="2"/>
                      <a:pt x="21" y="2"/>
                      <a:pt x="21" y="2"/>
                    </a:cubicBezTo>
                    <a:cubicBezTo>
                      <a:pt x="21" y="1"/>
                      <a:pt x="20" y="0"/>
                      <a:pt x="19" y="0"/>
                    </a:cubicBezTo>
                    <a:cubicBezTo>
                      <a:pt x="14" y="0"/>
                      <a:pt x="14" y="0"/>
                      <a:pt x="14" y="0"/>
                    </a:cubicBezTo>
                    <a:cubicBezTo>
                      <a:pt x="13" y="0"/>
                      <a:pt x="12" y="1"/>
                      <a:pt x="12" y="2"/>
                    </a:cubicBezTo>
                    <a:cubicBezTo>
                      <a:pt x="12" y="12"/>
                      <a:pt x="12" y="12"/>
                      <a:pt x="12" y="12"/>
                    </a:cubicBezTo>
                    <a:cubicBezTo>
                      <a:pt x="2" y="12"/>
                      <a:pt x="2" y="12"/>
                      <a:pt x="2" y="12"/>
                    </a:cubicBezTo>
                    <a:cubicBezTo>
                      <a:pt x="1" y="12"/>
                      <a:pt x="0" y="13"/>
                      <a:pt x="0" y="14"/>
                    </a:cubicBezTo>
                    <a:cubicBezTo>
                      <a:pt x="0" y="19"/>
                      <a:pt x="0" y="19"/>
                      <a:pt x="0" y="19"/>
                    </a:cubicBezTo>
                    <a:cubicBezTo>
                      <a:pt x="0" y="20"/>
                      <a:pt x="1" y="21"/>
                      <a:pt x="2" y="21"/>
                    </a:cubicBezTo>
                    <a:cubicBezTo>
                      <a:pt x="12" y="21"/>
                      <a:pt x="12" y="21"/>
                      <a:pt x="12" y="21"/>
                    </a:cubicBezTo>
                    <a:cubicBezTo>
                      <a:pt x="12" y="31"/>
                      <a:pt x="12" y="31"/>
                      <a:pt x="12" y="31"/>
                    </a:cubicBezTo>
                    <a:cubicBezTo>
                      <a:pt x="12" y="32"/>
                      <a:pt x="13" y="33"/>
                      <a:pt x="14" y="33"/>
                    </a:cubicBezTo>
                    <a:cubicBezTo>
                      <a:pt x="19" y="33"/>
                      <a:pt x="19" y="33"/>
                      <a:pt x="19" y="33"/>
                    </a:cubicBezTo>
                    <a:cubicBezTo>
                      <a:pt x="20" y="33"/>
                      <a:pt x="21" y="32"/>
                      <a:pt x="21" y="31"/>
                    </a:cubicBezTo>
                    <a:cubicBezTo>
                      <a:pt x="21" y="21"/>
                      <a:pt x="21" y="21"/>
                      <a:pt x="21" y="21"/>
                    </a:cubicBezTo>
                    <a:cubicBezTo>
                      <a:pt x="31" y="21"/>
                      <a:pt x="31" y="21"/>
                      <a:pt x="31" y="21"/>
                    </a:cubicBezTo>
                    <a:cubicBezTo>
                      <a:pt x="32" y="21"/>
                      <a:pt x="33" y="20"/>
                      <a:pt x="33" y="19"/>
                    </a:cubicBezTo>
                    <a:cubicBezTo>
                      <a:pt x="33" y="14"/>
                      <a:pt x="33" y="14"/>
                      <a:pt x="33" y="14"/>
                    </a:cubicBezTo>
                    <a:cubicBezTo>
                      <a:pt x="33" y="13"/>
                      <a:pt x="32" y="12"/>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8" name="Freeform 77"/>
              <p:cNvSpPr>
                <a:spLocks/>
              </p:cNvSpPr>
              <p:nvPr/>
            </p:nvSpPr>
            <p:spPr bwMode="gray">
              <a:xfrm>
                <a:off x="3542724" y="2787322"/>
                <a:ext cx="298193" cy="305008"/>
              </a:xfrm>
              <a:custGeom>
                <a:avLst/>
                <a:gdLst>
                  <a:gd name="T0" fmla="*/ 74 w 74"/>
                  <a:gd name="T1" fmla="*/ 70 h 76"/>
                  <a:gd name="T2" fmla="*/ 43 w 74"/>
                  <a:gd name="T3" fmla="*/ 39 h 76"/>
                  <a:gd name="T4" fmla="*/ 42 w 74"/>
                  <a:gd name="T5" fmla="*/ 37 h 76"/>
                  <a:gd name="T6" fmla="*/ 42 w 74"/>
                  <a:gd name="T7" fmla="*/ 0 h 76"/>
                  <a:gd name="T8" fmla="*/ 32 w 74"/>
                  <a:gd name="T9" fmla="*/ 0 h 76"/>
                  <a:gd name="T10" fmla="*/ 32 w 74"/>
                  <a:gd name="T11" fmla="*/ 37 h 76"/>
                  <a:gd name="T12" fmla="*/ 31 w 74"/>
                  <a:gd name="T13" fmla="*/ 39 h 76"/>
                  <a:gd name="T14" fmla="*/ 0 w 74"/>
                  <a:gd name="T15" fmla="*/ 70 h 76"/>
                  <a:gd name="T16" fmla="*/ 8 w 74"/>
                  <a:gd name="T17" fmla="*/ 70 h 76"/>
                  <a:gd name="T18" fmla="*/ 30 w 74"/>
                  <a:gd name="T19" fmla="*/ 48 h 76"/>
                  <a:gd name="T20" fmla="*/ 32 w 74"/>
                  <a:gd name="T21" fmla="*/ 47 h 76"/>
                  <a:gd name="T22" fmla="*/ 33 w 74"/>
                  <a:gd name="T23" fmla="*/ 47 h 76"/>
                  <a:gd name="T24" fmla="*/ 34 w 74"/>
                  <a:gd name="T25" fmla="*/ 49 h 76"/>
                  <a:gd name="T26" fmla="*/ 34 w 74"/>
                  <a:gd name="T27" fmla="*/ 76 h 76"/>
                  <a:gd name="T28" fmla="*/ 40 w 74"/>
                  <a:gd name="T29" fmla="*/ 76 h 76"/>
                  <a:gd name="T30" fmla="*/ 40 w 74"/>
                  <a:gd name="T31" fmla="*/ 49 h 76"/>
                  <a:gd name="T32" fmla="*/ 41 w 74"/>
                  <a:gd name="T33" fmla="*/ 47 h 76"/>
                  <a:gd name="T34" fmla="*/ 42 w 74"/>
                  <a:gd name="T35" fmla="*/ 47 h 76"/>
                  <a:gd name="T36" fmla="*/ 44 w 74"/>
                  <a:gd name="T37" fmla="*/ 48 h 76"/>
                  <a:gd name="T38" fmla="*/ 66 w 74"/>
                  <a:gd name="T39" fmla="*/ 70 h 76"/>
                  <a:gd name="T40" fmla="*/ 74 w 74"/>
                  <a:gd name="T4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76">
                    <a:moveTo>
                      <a:pt x="74" y="70"/>
                    </a:moveTo>
                    <a:cubicBezTo>
                      <a:pt x="43" y="39"/>
                      <a:pt x="43" y="39"/>
                      <a:pt x="43" y="39"/>
                    </a:cubicBezTo>
                    <a:cubicBezTo>
                      <a:pt x="42" y="38"/>
                      <a:pt x="42" y="38"/>
                      <a:pt x="42" y="37"/>
                    </a:cubicBezTo>
                    <a:cubicBezTo>
                      <a:pt x="42" y="0"/>
                      <a:pt x="42" y="0"/>
                      <a:pt x="42" y="0"/>
                    </a:cubicBezTo>
                    <a:cubicBezTo>
                      <a:pt x="32" y="0"/>
                      <a:pt x="32" y="0"/>
                      <a:pt x="32" y="0"/>
                    </a:cubicBezTo>
                    <a:cubicBezTo>
                      <a:pt x="32" y="37"/>
                      <a:pt x="32" y="37"/>
                      <a:pt x="32" y="37"/>
                    </a:cubicBezTo>
                    <a:cubicBezTo>
                      <a:pt x="32" y="38"/>
                      <a:pt x="32" y="38"/>
                      <a:pt x="31" y="39"/>
                    </a:cubicBezTo>
                    <a:cubicBezTo>
                      <a:pt x="0" y="70"/>
                      <a:pt x="0" y="70"/>
                      <a:pt x="0" y="70"/>
                    </a:cubicBezTo>
                    <a:cubicBezTo>
                      <a:pt x="8" y="70"/>
                      <a:pt x="8" y="70"/>
                      <a:pt x="8" y="70"/>
                    </a:cubicBezTo>
                    <a:cubicBezTo>
                      <a:pt x="30" y="48"/>
                      <a:pt x="30" y="48"/>
                      <a:pt x="30" y="48"/>
                    </a:cubicBezTo>
                    <a:cubicBezTo>
                      <a:pt x="31" y="47"/>
                      <a:pt x="31" y="47"/>
                      <a:pt x="32" y="47"/>
                    </a:cubicBezTo>
                    <a:cubicBezTo>
                      <a:pt x="32" y="47"/>
                      <a:pt x="32" y="47"/>
                      <a:pt x="33" y="47"/>
                    </a:cubicBezTo>
                    <a:cubicBezTo>
                      <a:pt x="33" y="48"/>
                      <a:pt x="34" y="48"/>
                      <a:pt x="34" y="49"/>
                    </a:cubicBezTo>
                    <a:cubicBezTo>
                      <a:pt x="34" y="76"/>
                      <a:pt x="34" y="76"/>
                      <a:pt x="34" y="76"/>
                    </a:cubicBezTo>
                    <a:cubicBezTo>
                      <a:pt x="40" y="76"/>
                      <a:pt x="40" y="76"/>
                      <a:pt x="40" y="76"/>
                    </a:cubicBezTo>
                    <a:cubicBezTo>
                      <a:pt x="40" y="49"/>
                      <a:pt x="40" y="49"/>
                      <a:pt x="40" y="49"/>
                    </a:cubicBezTo>
                    <a:cubicBezTo>
                      <a:pt x="40" y="48"/>
                      <a:pt x="40" y="48"/>
                      <a:pt x="41" y="47"/>
                    </a:cubicBezTo>
                    <a:cubicBezTo>
                      <a:pt x="42" y="47"/>
                      <a:pt x="42" y="47"/>
                      <a:pt x="42" y="47"/>
                    </a:cubicBezTo>
                    <a:cubicBezTo>
                      <a:pt x="43" y="47"/>
                      <a:pt x="43" y="47"/>
                      <a:pt x="44" y="48"/>
                    </a:cubicBezTo>
                    <a:cubicBezTo>
                      <a:pt x="66" y="70"/>
                      <a:pt x="66" y="70"/>
                      <a:pt x="66" y="70"/>
                    </a:cubicBezTo>
                    <a:lnTo>
                      <a:pt x="7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79" name="Freeform 78"/>
              <p:cNvSpPr>
                <a:spLocks/>
              </p:cNvSpPr>
              <p:nvPr/>
            </p:nvSpPr>
            <p:spPr bwMode="gray">
              <a:xfrm>
                <a:off x="3392776" y="2291470"/>
                <a:ext cx="596386" cy="71567"/>
              </a:xfrm>
              <a:custGeom>
                <a:avLst/>
                <a:gdLst>
                  <a:gd name="T0" fmla="*/ 140 w 148"/>
                  <a:gd name="T1" fmla="*/ 0 h 18"/>
                  <a:gd name="T2" fmla="*/ 8 w 148"/>
                  <a:gd name="T3" fmla="*/ 0 h 18"/>
                  <a:gd name="T4" fmla="*/ 0 w 148"/>
                  <a:gd name="T5" fmla="*/ 8 h 18"/>
                  <a:gd name="T6" fmla="*/ 0 w 148"/>
                  <a:gd name="T7" fmla="*/ 18 h 18"/>
                  <a:gd name="T8" fmla="*/ 148 w 148"/>
                  <a:gd name="T9" fmla="*/ 18 h 18"/>
                  <a:gd name="T10" fmla="*/ 148 w 148"/>
                  <a:gd name="T11" fmla="*/ 8 h 18"/>
                  <a:gd name="T12" fmla="*/ 140 w 14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48" h="18">
                    <a:moveTo>
                      <a:pt x="140" y="0"/>
                    </a:moveTo>
                    <a:cubicBezTo>
                      <a:pt x="8" y="0"/>
                      <a:pt x="8" y="0"/>
                      <a:pt x="8" y="0"/>
                    </a:cubicBezTo>
                    <a:cubicBezTo>
                      <a:pt x="3" y="0"/>
                      <a:pt x="0" y="4"/>
                      <a:pt x="0" y="8"/>
                    </a:cubicBezTo>
                    <a:cubicBezTo>
                      <a:pt x="0" y="18"/>
                      <a:pt x="0" y="18"/>
                      <a:pt x="0" y="18"/>
                    </a:cubicBezTo>
                    <a:cubicBezTo>
                      <a:pt x="148" y="18"/>
                      <a:pt x="148" y="18"/>
                      <a:pt x="148" y="18"/>
                    </a:cubicBezTo>
                    <a:cubicBezTo>
                      <a:pt x="148" y="8"/>
                      <a:pt x="148" y="8"/>
                      <a:pt x="148" y="8"/>
                    </a:cubicBezTo>
                    <a:cubicBezTo>
                      <a:pt x="148" y="4"/>
                      <a:pt x="144"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sp>
            <p:nvSpPr>
              <p:cNvPr id="80" name="Freeform 79"/>
              <p:cNvSpPr>
                <a:spLocks/>
              </p:cNvSpPr>
              <p:nvPr/>
            </p:nvSpPr>
            <p:spPr bwMode="gray">
              <a:xfrm>
                <a:off x="3404704" y="2310213"/>
                <a:ext cx="572530" cy="439620"/>
              </a:xfrm>
              <a:custGeom>
                <a:avLst/>
                <a:gdLst>
                  <a:gd name="T0" fmla="*/ 129 w 142"/>
                  <a:gd name="T1" fmla="*/ 0 h 109"/>
                  <a:gd name="T2" fmla="*/ 13 w 142"/>
                  <a:gd name="T3" fmla="*/ 0 h 109"/>
                  <a:gd name="T4" fmla="*/ 0 w 142"/>
                  <a:gd name="T5" fmla="*/ 13 h 109"/>
                  <a:gd name="T6" fmla="*/ 0 w 142"/>
                  <a:gd name="T7" fmla="*/ 55 h 109"/>
                  <a:gd name="T8" fmla="*/ 8 w 142"/>
                  <a:gd name="T9" fmla="*/ 49 h 109"/>
                  <a:gd name="T10" fmla="*/ 8 w 142"/>
                  <a:gd name="T11" fmla="*/ 13 h 109"/>
                  <a:gd name="T12" fmla="*/ 13 w 142"/>
                  <a:gd name="T13" fmla="*/ 8 h 109"/>
                  <a:gd name="T14" fmla="*/ 129 w 142"/>
                  <a:gd name="T15" fmla="*/ 8 h 109"/>
                  <a:gd name="T16" fmla="*/ 134 w 142"/>
                  <a:gd name="T17" fmla="*/ 13 h 109"/>
                  <a:gd name="T18" fmla="*/ 134 w 142"/>
                  <a:gd name="T19" fmla="*/ 96 h 109"/>
                  <a:gd name="T20" fmla="*/ 129 w 142"/>
                  <a:gd name="T21" fmla="*/ 101 h 109"/>
                  <a:gd name="T22" fmla="*/ 13 w 142"/>
                  <a:gd name="T23" fmla="*/ 101 h 109"/>
                  <a:gd name="T24" fmla="*/ 8 w 142"/>
                  <a:gd name="T25" fmla="*/ 96 h 109"/>
                  <a:gd name="T26" fmla="*/ 8 w 142"/>
                  <a:gd name="T27" fmla="*/ 76 h 109"/>
                  <a:gd name="T28" fmla="*/ 0 w 142"/>
                  <a:gd name="T29" fmla="*/ 82 h 109"/>
                  <a:gd name="T30" fmla="*/ 0 w 142"/>
                  <a:gd name="T31" fmla="*/ 96 h 109"/>
                  <a:gd name="T32" fmla="*/ 13 w 142"/>
                  <a:gd name="T33" fmla="*/ 109 h 109"/>
                  <a:gd name="T34" fmla="*/ 129 w 142"/>
                  <a:gd name="T35" fmla="*/ 109 h 109"/>
                  <a:gd name="T36" fmla="*/ 142 w 142"/>
                  <a:gd name="T37" fmla="*/ 96 h 109"/>
                  <a:gd name="T38" fmla="*/ 142 w 142"/>
                  <a:gd name="T39" fmla="*/ 13 h 109"/>
                  <a:gd name="T40" fmla="*/ 129 w 142"/>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09">
                    <a:moveTo>
                      <a:pt x="129" y="0"/>
                    </a:moveTo>
                    <a:cubicBezTo>
                      <a:pt x="13" y="0"/>
                      <a:pt x="13" y="0"/>
                      <a:pt x="13" y="0"/>
                    </a:cubicBezTo>
                    <a:cubicBezTo>
                      <a:pt x="6" y="0"/>
                      <a:pt x="0" y="6"/>
                      <a:pt x="0" y="13"/>
                    </a:cubicBezTo>
                    <a:cubicBezTo>
                      <a:pt x="0" y="55"/>
                      <a:pt x="0" y="55"/>
                      <a:pt x="0" y="55"/>
                    </a:cubicBezTo>
                    <a:cubicBezTo>
                      <a:pt x="8" y="49"/>
                      <a:pt x="8" y="49"/>
                      <a:pt x="8" y="49"/>
                    </a:cubicBezTo>
                    <a:cubicBezTo>
                      <a:pt x="8" y="13"/>
                      <a:pt x="8" y="13"/>
                      <a:pt x="8" y="13"/>
                    </a:cubicBezTo>
                    <a:cubicBezTo>
                      <a:pt x="8" y="10"/>
                      <a:pt x="10" y="8"/>
                      <a:pt x="13" y="8"/>
                    </a:cubicBezTo>
                    <a:cubicBezTo>
                      <a:pt x="129" y="8"/>
                      <a:pt x="129" y="8"/>
                      <a:pt x="129" y="8"/>
                    </a:cubicBezTo>
                    <a:cubicBezTo>
                      <a:pt x="132" y="8"/>
                      <a:pt x="134" y="10"/>
                      <a:pt x="134" y="13"/>
                    </a:cubicBezTo>
                    <a:cubicBezTo>
                      <a:pt x="134" y="96"/>
                      <a:pt x="134" y="96"/>
                      <a:pt x="134" y="96"/>
                    </a:cubicBezTo>
                    <a:cubicBezTo>
                      <a:pt x="134" y="99"/>
                      <a:pt x="132" y="101"/>
                      <a:pt x="129" y="101"/>
                    </a:cubicBezTo>
                    <a:cubicBezTo>
                      <a:pt x="13" y="101"/>
                      <a:pt x="13" y="101"/>
                      <a:pt x="13" y="101"/>
                    </a:cubicBezTo>
                    <a:cubicBezTo>
                      <a:pt x="10" y="101"/>
                      <a:pt x="8" y="99"/>
                      <a:pt x="8" y="96"/>
                    </a:cubicBezTo>
                    <a:cubicBezTo>
                      <a:pt x="8" y="76"/>
                      <a:pt x="8" y="76"/>
                      <a:pt x="8" y="76"/>
                    </a:cubicBezTo>
                    <a:cubicBezTo>
                      <a:pt x="0" y="82"/>
                      <a:pt x="0" y="82"/>
                      <a:pt x="0" y="82"/>
                    </a:cubicBezTo>
                    <a:cubicBezTo>
                      <a:pt x="0" y="96"/>
                      <a:pt x="0" y="96"/>
                      <a:pt x="0" y="96"/>
                    </a:cubicBezTo>
                    <a:cubicBezTo>
                      <a:pt x="0" y="103"/>
                      <a:pt x="6" y="109"/>
                      <a:pt x="13" y="109"/>
                    </a:cubicBezTo>
                    <a:cubicBezTo>
                      <a:pt x="129" y="109"/>
                      <a:pt x="129" y="109"/>
                      <a:pt x="129" y="109"/>
                    </a:cubicBezTo>
                    <a:cubicBezTo>
                      <a:pt x="136" y="109"/>
                      <a:pt x="142" y="103"/>
                      <a:pt x="142" y="96"/>
                    </a:cubicBezTo>
                    <a:cubicBezTo>
                      <a:pt x="142" y="13"/>
                      <a:pt x="142" y="13"/>
                      <a:pt x="142" y="13"/>
                    </a:cubicBezTo>
                    <a:cubicBezTo>
                      <a:pt x="142" y="6"/>
                      <a:pt x="136"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8968" tIns="49485" rIns="98968" bIns="49485" numCol="1" anchor="t" anchorCtr="0" compatLnSpc="1">
                <a:prstTxWarp prst="textNoShape">
                  <a:avLst/>
                </a:prstTxWarp>
              </a:bodyPr>
              <a:lstStyle/>
              <a:p>
                <a:endParaRPr lang="en-IN" sz="1332" dirty="0">
                  <a:latin typeface="Century Gothic" panose="020B0502020202020204" pitchFamily="34" charset="0"/>
                </a:endParaRPr>
              </a:p>
            </p:txBody>
          </p:sp>
        </p:grpSp>
      </p:grpSp>
      <p:sp>
        <p:nvSpPr>
          <p:cNvPr id="83" name="Right Arrow 82"/>
          <p:cNvSpPr/>
          <p:nvPr/>
        </p:nvSpPr>
        <p:spPr>
          <a:xfrm>
            <a:off x="8771148" y="4029697"/>
            <a:ext cx="488637" cy="483416"/>
          </a:xfrm>
          <a:prstGeom prst="rightArrow">
            <a:avLst/>
          </a:prstGeom>
          <a:solidFill>
            <a:schemeClr val="bg1">
              <a:lumMod val="5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8" dirty="0"/>
          </a:p>
        </p:txBody>
      </p:sp>
      <p:sp>
        <p:nvSpPr>
          <p:cNvPr id="84" name="Right Arrow 83"/>
          <p:cNvSpPr/>
          <p:nvPr/>
        </p:nvSpPr>
        <p:spPr>
          <a:xfrm>
            <a:off x="2977212" y="4029697"/>
            <a:ext cx="488637" cy="483416"/>
          </a:xfrm>
          <a:prstGeom prst="rightArrow">
            <a:avLst/>
          </a:prstGeom>
          <a:solidFill>
            <a:schemeClr val="bg1">
              <a:lumMod val="5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8" dirty="0"/>
          </a:p>
        </p:txBody>
      </p:sp>
      <p:sp>
        <p:nvSpPr>
          <p:cNvPr id="85" name="Right Arrow 84"/>
          <p:cNvSpPr/>
          <p:nvPr/>
        </p:nvSpPr>
        <p:spPr>
          <a:xfrm>
            <a:off x="5930552" y="4029697"/>
            <a:ext cx="488637" cy="483416"/>
          </a:xfrm>
          <a:prstGeom prst="rightArrow">
            <a:avLst/>
          </a:prstGeom>
          <a:solidFill>
            <a:schemeClr val="bg1">
              <a:lumMod val="5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8" dirty="0"/>
          </a:p>
        </p:txBody>
      </p:sp>
      <p:sp>
        <p:nvSpPr>
          <p:cNvPr id="86" name="Parallelogram 85"/>
          <p:cNvSpPr/>
          <p:nvPr/>
        </p:nvSpPr>
        <p:spPr>
          <a:xfrm>
            <a:off x="489746" y="1053158"/>
            <a:ext cx="11351569" cy="574429"/>
          </a:xfrm>
          <a:prstGeom prst="parallelogram">
            <a:avLst/>
          </a:prstGeom>
          <a:solidFill>
            <a:schemeClr val="bg1">
              <a:lumMod val="50000"/>
            </a:schemeClr>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99" b="1" dirty="0">
                <a:solidFill>
                  <a:schemeClr val="bg1"/>
                </a:solidFill>
                <a:latin typeface="Century Gothic" panose="020B0502020202020204" pitchFamily="34" charset="0"/>
              </a:rPr>
              <a:t>We have created a simple engagement model and would partner with you in your end-to-end blockchain implementation journey</a:t>
            </a:r>
          </a:p>
        </p:txBody>
      </p:sp>
    </p:spTree>
    <p:extLst>
      <p:ext uri="{BB962C8B-B14F-4D97-AF65-F5344CB8AC3E}">
        <p14:creationId xmlns:p14="http://schemas.microsoft.com/office/powerpoint/2010/main" val="3149344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2159" y="179769"/>
            <a:ext cx="2377574" cy="461665"/>
          </a:xfrm>
          <a:prstGeom prst="rect">
            <a:avLst/>
          </a:prstGeom>
          <a:noFill/>
        </p:spPr>
        <p:txBody>
          <a:bodyPr wrap="none" rtlCol="0">
            <a:spAutoFit/>
          </a:bodyPr>
          <a:lstStyle/>
          <a:p>
            <a:pPr algn="ctr"/>
            <a:r>
              <a:rPr lang="en-US" sz="2400" b="1" dirty="0">
                <a:latin typeface="Century Gothic" panose="020B0502020202020204" pitchFamily="34" charset="0"/>
              </a:rPr>
              <a:t>Why TechM….!</a:t>
            </a:r>
          </a:p>
        </p:txBody>
      </p:sp>
      <p:sp>
        <p:nvSpPr>
          <p:cNvPr id="4" name="Slide Number Placeholder 5"/>
          <p:cNvSpPr txBox="1">
            <a:spLocks/>
          </p:cNvSpPr>
          <p:nvPr/>
        </p:nvSpPr>
        <p:spPr bwMode="auto">
          <a:xfrm>
            <a:off x="11851884" y="6623277"/>
            <a:ext cx="115416" cy="12298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799" b="1">
                <a:solidFill>
                  <a:schemeClr val="bg1">
                    <a:lumMod val="75000"/>
                  </a:schemeClr>
                </a:solidFill>
                <a:latin typeface="Century Gothic" panose="020B0502020202020204" pitchFamily="34" charset="0"/>
                <a:cs typeface="Arial" pitchFamily="34" charset="0"/>
              </a:rPr>
              <a:pPr algn="r">
                <a:defRPr/>
              </a:pPr>
              <a:t>16</a:t>
            </a:fld>
            <a:endParaRPr lang="en-US" sz="799" b="1" dirty="0">
              <a:solidFill>
                <a:schemeClr val="bg1">
                  <a:lumMod val="75000"/>
                </a:schemeClr>
              </a:solidFill>
              <a:latin typeface="Century Gothic" panose="020B0502020202020204" pitchFamily="34" charset="0"/>
              <a:cs typeface="Arial" pitchFamily="34" charset="0"/>
            </a:endParaRPr>
          </a:p>
        </p:txBody>
      </p:sp>
      <p:pic>
        <p:nvPicPr>
          <p:cNvPr id="6"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grpSp>
        <p:nvGrpSpPr>
          <p:cNvPr id="7" name="Group 6"/>
          <p:cNvGrpSpPr/>
          <p:nvPr/>
        </p:nvGrpSpPr>
        <p:grpSpPr>
          <a:xfrm>
            <a:off x="3889451" y="2145473"/>
            <a:ext cx="4559647" cy="4304779"/>
            <a:chOff x="3372759" y="1213044"/>
            <a:chExt cx="2422034" cy="3152152"/>
          </a:xfrm>
        </p:grpSpPr>
        <p:sp>
          <p:nvSpPr>
            <p:cNvPr id="8" name="Oval 7"/>
            <p:cNvSpPr/>
            <p:nvPr/>
          </p:nvSpPr>
          <p:spPr>
            <a:xfrm>
              <a:off x="3975042" y="3732124"/>
              <a:ext cx="1235862" cy="6330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700" b="1" dirty="0">
                <a:latin typeface="Century Gothic" panose="020B0502020202020204" pitchFamily="34" charset="0"/>
              </a:endParaRPr>
            </a:p>
          </p:txBody>
        </p:sp>
        <p:sp>
          <p:nvSpPr>
            <p:cNvPr id="9" name="Oval 8"/>
            <p:cNvSpPr/>
            <p:nvPr/>
          </p:nvSpPr>
          <p:spPr>
            <a:xfrm>
              <a:off x="4314832" y="3923210"/>
              <a:ext cx="567416" cy="22590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700" b="1" dirty="0">
                <a:latin typeface="Century Gothic" panose="020B0502020202020204" pitchFamily="34" charset="0"/>
              </a:endParaRPr>
            </a:p>
          </p:txBody>
        </p:sp>
        <p:sp>
          <p:nvSpPr>
            <p:cNvPr id="10" name="Bent Arrow 9"/>
            <p:cNvSpPr/>
            <p:nvPr/>
          </p:nvSpPr>
          <p:spPr>
            <a:xfrm>
              <a:off x="4599122" y="1800164"/>
              <a:ext cx="614479" cy="2297657"/>
            </a:xfrm>
            <a:prstGeom prst="bentArrow">
              <a:avLst>
                <a:gd name="adj1" fmla="val 13006"/>
                <a:gd name="adj2" fmla="val 14451"/>
                <a:gd name="adj3" fmla="val 19725"/>
                <a:gd name="adj4" fmla="val 4375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11" name="Oval 10"/>
            <p:cNvSpPr/>
            <p:nvPr/>
          </p:nvSpPr>
          <p:spPr>
            <a:xfrm>
              <a:off x="4796282" y="1523677"/>
              <a:ext cx="761673" cy="761912"/>
            </a:xfrm>
            <a:prstGeom prst="ellipse">
              <a:avLst/>
            </a:prstGeom>
            <a:solidFill>
              <a:schemeClr val="tx1">
                <a:lumMod val="95000"/>
                <a:lumOff val="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Reusable components</a:t>
              </a:r>
            </a:p>
          </p:txBody>
        </p:sp>
        <p:sp>
          <p:nvSpPr>
            <p:cNvPr id="12" name="Bent Arrow 11"/>
            <p:cNvSpPr/>
            <p:nvPr/>
          </p:nvSpPr>
          <p:spPr>
            <a:xfrm>
              <a:off x="4659979" y="2471892"/>
              <a:ext cx="1007768" cy="1625929"/>
            </a:xfrm>
            <a:prstGeom prst="bentArrow">
              <a:avLst>
                <a:gd name="adj1" fmla="val 9864"/>
                <a:gd name="adj2" fmla="val 17967"/>
                <a:gd name="adj3" fmla="val 25000"/>
                <a:gd name="adj4" fmla="val 4017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13" name="Oval 12"/>
            <p:cNvSpPr/>
            <p:nvPr/>
          </p:nvSpPr>
          <p:spPr>
            <a:xfrm>
              <a:off x="5033120" y="2338209"/>
              <a:ext cx="761673" cy="761912"/>
            </a:xfrm>
            <a:prstGeom prst="ellipse">
              <a:avLst/>
            </a:prstGeom>
            <a:solidFill>
              <a:srgbClr val="E31837"/>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Resource mix</a:t>
              </a:r>
            </a:p>
          </p:txBody>
        </p:sp>
        <p:sp>
          <p:nvSpPr>
            <p:cNvPr id="14" name="Bent Arrow 15"/>
            <p:cNvSpPr/>
            <p:nvPr/>
          </p:nvSpPr>
          <p:spPr>
            <a:xfrm flipH="1">
              <a:off x="4128632" y="1561044"/>
              <a:ext cx="493273" cy="2536777"/>
            </a:xfrm>
            <a:custGeom>
              <a:avLst/>
              <a:gdLst>
                <a:gd name="connsiteX0" fmla="*/ 0 w 975710"/>
                <a:gd name="connsiteY0" fmla="*/ 4118635 h 4118635"/>
                <a:gd name="connsiteX1" fmla="*/ 0 w 975710"/>
                <a:gd name="connsiteY1" fmla="*/ 504423 h 4118635"/>
                <a:gd name="connsiteX2" fmla="*/ 426873 w 975710"/>
                <a:gd name="connsiteY2" fmla="*/ 77550 h 4118635"/>
                <a:gd name="connsiteX3" fmla="*/ 783251 w 975710"/>
                <a:gd name="connsiteY3" fmla="*/ 77549 h 4118635"/>
                <a:gd name="connsiteX4" fmla="*/ 783251 w 975710"/>
                <a:gd name="connsiteY4" fmla="*/ 0 h 4118635"/>
                <a:gd name="connsiteX5" fmla="*/ 975710 w 975710"/>
                <a:gd name="connsiteY5" fmla="*/ 141000 h 4118635"/>
                <a:gd name="connsiteX6" fmla="*/ 783251 w 975710"/>
                <a:gd name="connsiteY6" fmla="*/ 282000 h 4118635"/>
                <a:gd name="connsiteX7" fmla="*/ 783251 w 975710"/>
                <a:gd name="connsiteY7" fmla="*/ 204450 h 4118635"/>
                <a:gd name="connsiteX8" fmla="*/ 426873 w 975710"/>
                <a:gd name="connsiteY8" fmla="*/ 204450 h 4118635"/>
                <a:gd name="connsiteX9" fmla="*/ 126901 w 975710"/>
                <a:gd name="connsiteY9" fmla="*/ 504422 h 4118635"/>
                <a:gd name="connsiteX10" fmla="*/ 126901 w 975710"/>
                <a:gd name="connsiteY10" fmla="*/ 4118635 h 4118635"/>
                <a:gd name="connsiteX11" fmla="*/ 0 w 975710"/>
                <a:gd name="connsiteY11" fmla="*/ 4118635 h 4118635"/>
                <a:gd name="connsiteX0" fmla="*/ 0 w 975710"/>
                <a:gd name="connsiteY0" fmla="*/ 4041086 h 4041086"/>
                <a:gd name="connsiteX1" fmla="*/ 0 w 975710"/>
                <a:gd name="connsiteY1" fmla="*/ 426874 h 4041086"/>
                <a:gd name="connsiteX2" fmla="*/ 426873 w 975710"/>
                <a:gd name="connsiteY2" fmla="*/ 1 h 4041086"/>
                <a:gd name="connsiteX3" fmla="*/ 783251 w 975710"/>
                <a:gd name="connsiteY3" fmla="*/ 0 h 4041086"/>
                <a:gd name="connsiteX4" fmla="*/ 975710 w 975710"/>
                <a:gd name="connsiteY4" fmla="*/ 63451 h 4041086"/>
                <a:gd name="connsiteX5" fmla="*/ 783251 w 975710"/>
                <a:gd name="connsiteY5" fmla="*/ 204451 h 4041086"/>
                <a:gd name="connsiteX6" fmla="*/ 783251 w 975710"/>
                <a:gd name="connsiteY6" fmla="*/ 126901 h 4041086"/>
                <a:gd name="connsiteX7" fmla="*/ 426873 w 975710"/>
                <a:gd name="connsiteY7" fmla="*/ 126901 h 4041086"/>
                <a:gd name="connsiteX8" fmla="*/ 126901 w 975710"/>
                <a:gd name="connsiteY8" fmla="*/ 426873 h 4041086"/>
                <a:gd name="connsiteX9" fmla="*/ 126901 w 975710"/>
                <a:gd name="connsiteY9" fmla="*/ 4041086 h 4041086"/>
                <a:gd name="connsiteX10" fmla="*/ 0 w 975710"/>
                <a:gd name="connsiteY10" fmla="*/ 4041086 h 4041086"/>
                <a:gd name="connsiteX0" fmla="*/ 0 w 783251"/>
                <a:gd name="connsiteY0" fmla="*/ 4041086 h 4041086"/>
                <a:gd name="connsiteX1" fmla="*/ 0 w 783251"/>
                <a:gd name="connsiteY1" fmla="*/ 426874 h 4041086"/>
                <a:gd name="connsiteX2" fmla="*/ 426873 w 783251"/>
                <a:gd name="connsiteY2" fmla="*/ 1 h 4041086"/>
                <a:gd name="connsiteX3" fmla="*/ 783251 w 783251"/>
                <a:gd name="connsiteY3" fmla="*/ 0 h 4041086"/>
                <a:gd name="connsiteX4" fmla="*/ 783251 w 783251"/>
                <a:gd name="connsiteY4" fmla="*/ 204451 h 4041086"/>
                <a:gd name="connsiteX5" fmla="*/ 783251 w 783251"/>
                <a:gd name="connsiteY5" fmla="*/ 126901 h 4041086"/>
                <a:gd name="connsiteX6" fmla="*/ 426873 w 783251"/>
                <a:gd name="connsiteY6" fmla="*/ 126901 h 4041086"/>
                <a:gd name="connsiteX7" fmla="*/ 126901 w 783251"/>
                <a:gd name="connsiteY7" fmla="*/ 426873 h 4041086"/>
                <a:gd name="connsiteX8" fmla="*/ 126901 w 783251"/>
                <a:gd name="connsiteY8" fmla="*/ 4041086 h 4041086"/>
                <a:gd name="connsiteX9" fmla="*/ 0 w 783251"/>
                <a:gd name="connsiteY9" fmla="*/ 4041086 h 4041086"/>
                <a:gd name="connsiteX0" fmla="*/ 0 w 783251"/>
                <a:gd name="connsiteY0" fmla="*/ 4041086 h 4041086"/>
                <a:gd name="connsiteX1" fmla="*/ 0 w 783251"/>
                <a:gd name="connsiteY1" fmla="*/ 426874 h 4041086"/>
                <a:gd name="connsiteX2" fmla="*/ 426873 w 783251"/>
                <a:gd name="connsiteY2" fmla="*/ 1 h 4041086"/>
                <a:gd name="connsiteX3" fmla="*/ 783251 w 783251"/>
                <a:gd name="connsiteY3" fmla="*/ 0 h 4041086"/>
                <a:gd name="connsiteX4" fmla="*/ 783251 w 783251"/>
                <a:gd name="connsiteY4" fmla="*/ 126901 h 4041086"/>
                <a:gd name="connsiteX5" fmla="*/ 426873 w 783251"/>
                <a:gd name="connsiteY5" fmla="*/ 126901 h 4041086"/>
                <a:gd name="connsiteX6" fmla="*/ 126901 w 783251"/>
                <a:gd name="connsiteY6" fmla="*/ 426873 h 4041086"/>
                <a:gd name="connsiteX7" fmla="*/ 126901 w 783251"/>
                <a:gd name="connsiteY7" fmla="*/ 4041086 h 4041086"/>
                <a:gd name="connsiteX8" fmla="*/ 0 w 783251"/>
                <a:gd name="connsiteY8" fmla="*/ 4041086 h 404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251" h="4041086">
                  <a:moveTo>
                    <a:pt x="0" y="4041086"/>
                  </a:moveTo>
                  <a:lnTo>
                    <a:pt x="0" y="426874"/>
                  </a:lnTo>
                  <a:cubicBezTo>
                    <a:pt x="0" y="191119"/>
                    <a:pt x="191118" y="1"/>
                    <a:pt x="426873" y="1"/>
                  </a:cubicBezTo>
                  <a:lnTo>
                    <a:pt x="783251" y="0"/>
                  </a:lnTo>
                  <a:lnTo>
                    <a:pt x="783251" y="126901"/>
                  </a:lnTo>
                  <a:lnTo>
                    <a:pt x="426873" y="126901"/>
                  </a:lnTo>
                  <a:cubicBezTo>
                    <a:pt x="261203" y="126901"/>
                    <a:pt x="126901" y="261203"/>
                    <a:pt x="126901" y="426873"/>
                  </a:cubicBezTo>
                  <a:lnTo>
                    <a:pt x="126901" y="4041086"/>
                  </a:lnTo>
                  <a:lnTo>
                    <a:pt x="0" y="404108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15" name="Oval 14"/>
            <p:cNvSpPr/>
            <p:nvPr/>
          </p:nvSpPr>
          <p:spPr>
            <a:xfrm>
              <a:off x="3685003" y="1213044"/>
              <a:ext cx="761673" cy="761912"/>
            </a:xfrm>
            <a:prstGeom prst="ellipse">
              <a:avLst/>
            </a:prstGeom>
            <a:solidFill>
              <a:schemeClr val="accent4">
                <a:lumMod val="50000"/>
              </a:schemeClr>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Infrastructural support</a:t>
              </a:r>
            </a:p>
          </p:txBody>
        </p:sp>
        <p:sp>
          <p:nvSpPr>
            <p:cNvPr id="16" name="Bent Arrow 15"/>
            <p:cNvSpPr/>
            <p:nvPr/>
          </p:nvSpPr>
          <p:spPr>
            <a:xfrm flipH="1">
              <a:off x="3576256" y="2045994"/>
              <a:ext cx="1007768" cy="2051826"/>
            </a:xfrm>
            <a:prstGeom prst="bentArrow">
              <a:avLst>
                <a:gd name="adj1" fmla="val 11054"/>
                <a:gd name="adj2" fmla="val 17967"/>
                <a:gd name="adj3" fmla="val 25000"/>
                <a:gd name="adj4" fmla="val 4375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17" name="Oval 16"/>
            <p:cNvSpPr/>
            <p:nvPr/>
          </p:nvSpPr>
          <p:spPr>
            <a:xfrm>
              <a:off x="3372956" y="2027808"/>
              <a:ext cx="850722" cy="813239"/>
            </a:xfrm>
            <a:prstGeom prst="ellipse">
              <a:avLst/>
            </a:prstGeom>
            <a:solidFill>
              <a:schemeClr val="bg1">
                <a:lumMod val="50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Integrating solutions</a:t>
              </a:r>
            </a:p>
          </p:txBody>
        </p:sp>
        <p:sp>
          <p:nvSpPr>
            <p:cNvPr id="18" name="Bent Arrow 17"/>
            <p:cNvSpPr/>
            <p:nvPr/>
          </p:nvSpPr>
          <p:spPr>
            <a:xfrm flipH="1">
              <a:off x="3524348" y="2982030"/>
              <a:ext cx="1007768" cy="1115789"/>
            </a:xfrm>
            <a:prstGeom prst="bentArrow">
              <a:avLst>
                <a:gd name="adj1" fmla="val 11054"/>
                <a:gd name="adj2" fmla="val 17967"/>
                <a:gd name="adj3" fmla="val 25000"/>
                <a:gd name="adj4" fmla="val 3727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19" name="Oval 18"/>
            <p:cNvSpPr/>
            <p:nvPr/>
          </p:nvSpPr>
          <p:spPr>
            <a:xfrm>
              <a:off x="3372759" y="2932975"/>
              <a:ext cx="761673" cy="761912"/>
            </a:xfrm>
            <a:prstGeom prst="ellipse">
              <a:avLst/>
            </a:prstGeom>
            <a:solidFill>
              <a:schemeClr val="bg2">
                <a:lumMod val="50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Platform services</a:t>
              </a:r>
            </a:p>
          </p:txBody>
        </p:sp>
        <p:sp>
          <p:nvSpPr>
            <p:cNvPr id="20" name="Bent Arrow 19"/>
            <p:cNvSpPr/>
            <p:nvPr/>
          </p:nvSpPr>
          <p:spPr>
            <a:xfrm>
              <a:off x="4683317" y="3365418"/>
              <a:ext cx="568358" cy="732402"/>
            </a:xfrm>
            <a:prstGeom prst="bentArrow">
              <a:avLst>
                <a:gd name="adj1" fmla="val 15275"/>
                <a:gd name="adj2" fmla="val 17967"/>
                <a:gd name="adj3" fmla="val 25000"/>
                <a:gd name="adj4" fmla="val 4375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endParaRPr lang="en-US" sz="1600" b="1" dirty="0">
                <a:solidFill>
                  <a:schemeClr val="tx1"/>
                </a:solidFill>
                <a:latin typeface="Century Gothic" panose="020B0502020202020204" pitchFamily="34" charset="0"/>
              </a:endParaRPr>
            </a:p>
          </p:txBody>
        </p:sp>
        <p:sp>
          <p:nvSpPr>
            <p:cNvPr id="21" name="Oval 20"/>
            <p:cNvSpPr/>
            <p:nvPr/>
          </p:nvSpPr>
          <p:spPr>
            <a:xfrm flipH="1">
              <a:off x="4923018" y="3187322"/>
              <a:ext cx="840261" cy="761911"/>
            </a:xfrm>
            <a:prstGeom prst="ellipse">
              <a:avLst/>
            </a:prstGeom>
            <a:solidFill>
              <a:schemeClr val="accent2">
                <a:lumMod val="5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1" tIns="54001" rIns="54001" bIns="54001" rtlCol="0" anchor="ctr"/>
            <a:lstStyle/>
            <a:p>
              <a:pPr algn="ctr"/>
              <a:r>
                <a:rPr lang="en-US" sz="1066" b="1" dirty="0">
                  <a:latin typeface="Century Gothic" panose="020B0502020202020204" pitchFamily="34" charset="0"/>
                </a:rPr>
                <a:t>Blockchain + Emerging tech</a:t>
              </a:r>
            </a:p>
          </p:txBody>
        </p:sp>
      </p:grpSp>
      <p:sp>
        <p:nvSpPr>
          <p:cNvPr id="22" name="Rounded Rectangle 21"/>
          <p:cNvSpPr>
            <a:spLocks/>
          </p:cNvSpPr>
          <p:nvPr/>
        </p:nvSpPr>
        <p:spPr>
          <a:xfrm>
            <a:off x="201119" y="1114554"/>
            <a:ext cx="11703188" cy="837266"/>
          </a:xfrm>
          <a:prstGeom prst="roundRect">
            <a:avLst>
              <a:gd name="adj" fmla="val 50000"/>
            </a:avLst>
          </a:prstGeom>
          <a:solidFill>
            <a:schemeClr val="accent4">
              <a:lumMod val="20000"/>
              <a:lumOff val="80000"/>
            </a:schemeClr>
          </a:solidFill>
          <a:ln>
            <a:solidFill>
              <a:schemeClr val="accent5">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i="1" dirty="0">
                <a:solidFill>
                  <a:schemeClr val="tx2">
                    <a:lumMod val="50000"/>
                  </a:schemeClr>
                </a:solidFill>
                <a:latin typeface="Century Gothic" panose="020B0502020202020204" pitchFamily="34" charset="0"/>
              </a:rPr>
              <a:t>TechM - A strategic Partner</a:t>
            </a:r>
          </a:p>
          <a:p>
            <a:pPr algn="ctr"/>
            <a:r>
              <a:rPr lang="en-US" sz="1199" i="1" dirty="0">
                <a:solidFill>
                  <a:schemeClr val="tx2">
                    <a:lumMod val="50000"/>
                  </a:schemeClr>
                </a:solidFill>
                <a:latin typeface="Century Gothic" panose="020B0502020202020204" pitchFamily="34" charset="0"/>
              </a:rPr>
              <a:t>Our Blockchain Center of Excellence is not only capable of delivering Blockchain PoCs, but also has expertise in commercial deployments of the technology supplemented by its rich integration capabilities</a:t>
            </a:r>
          </a:p>
        </p:txBody>
      </p:sp>
      <p:sp>
        <p:nvSpPr>
          <p:cNvPr id="23" name="Rectangle 22"/>
          <p:cNvSpPr/>
          <p:nvPr/>
        </p:nvSpPr>
        <p:spPr>
          <a:xfrm>
            <a:off x="942889" y="2172040"/>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Hardware and Software</a:t>
            </a:r>
          </a:p>
          <a:p>
            <a:pPr marL="228389" indent="-228389">
              <a:buFont typeface="Arial" panose="020B0604020202020204" pitchFamily="34" charset="0"/>
              <a:buChar char="•"/>
            </a:pPr>
            <a:r>
              <a:rPr lang="en-IN" sz="1066" b="1" dirty="0">
                <a:latin typeface="Century Gothic" panose="020B0502020202020204" pitchFamily="34" charset="0"/>
              </a:rPr>
              <a:t>Networking</a:t>
            </a:r>
          </a:p>
          <a:p>
            <a:pPr marL="228389" indent="-228389">
              <a:buFont typeface="Arial" panose="020B0604020202020204" pitchFamily="34" charset="0"/>
              <a:buChar char="•"/>
            </a:pPr>
            <a:r>
              <a:rPr lang="en-IN" sz="1066" b="1" dirty="0">
                <a:latin typeface="Century Gothic" panose="020B0502020202020204" pitchFamily="34" charset="0"/>
              </a:rPr>
              <a:t>Cloud deployment (Private/Public)</a:t>
            </a:r>
          </a:p>
          <a:p>
            <a:pPr marL="228389" indent="-228389">
              <a:buFont typeface="Arial" panose="020B0604020202020204" pitchFamily="34" charset="0"/>
              <a:buChar char="•"/>
            </a:pPr>
            <a:r>
              <a:rPr lang="en-IN" sz="1066" b="1" dirty="0">
                <a:latin typeface="Century Gothic" panose="020B0502020202020204" pitchFamily="34" charset="0"/>
              </a:rPr>
              <a:t>Proxy</a:t>
            </a:r>
          </a:p>
          <a:p>
            <a:pPr marL="228389" indent="-228389">
              <a:buFont typeface="Arial" panose="020B0604020202020204" pitchFamily="34" charset="0"/>
              <a:buChar char="•"/>
            </a:pPr>
            <a:r>
              <a:rPr lang="en-IN" sz="1066" b="1" dirty="0">
                <a:latin typeface="Century Gothic" panose="020B0502020202020204" pitchFamily="34" charset="0"/>
              </a:rPr>
              <a:t>Firewalls and security</a:t>
            </a:r>
          </a:p>
        </p:txBody>
      </p:sp>
      <p:sp>
        <p:nvSpPr>
          <p:cNvPr id="24" name="Rectangle 23"/>
          <p:cNvSpPr/>
          <p:nvPr/>
        </p:nvSpPr>
        <p:spPr>
          <a:xfrm>
            <a:off x="752889" y="4752432"/>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Blockchain platform (vendor selection)</a:t>
            </a:r>
          </a:p>
          <a:p>
            <a:pPr marL="228389" indent="-228389">
              <a:buFont typeface="Arial" panose="020B0604020202020204" pitchFamily="34" charset="0"/>
              <a:buChar char="•"/>
            </a:pPr>
            <a:r>
              <a:rPr lang="en-IN" sz="1066" b="1" dirty="0">
                <a:latin typeface="Century Gothic" panose="020B0502020202020204" pitchFamily="34" charset="0"/>
              </a:rPr>
              <a:t>UI technologies</a:t>
            </a:r>
          </a:p>
          <a:p>
            <a:pPr marL="228389" indent="-228389">
              <a:buFont typeface="Arial" panose="020B0604020202020204" pitchFamily="34" charset="0"/>
              <a:buChar char="•"/>
            </a:pPr>
            <a:r>
              <a:rPr lang="en-IN" sz="1066" b="1" dirty="0">
                <a:latin typeface="Century Gothic" panose="020B0502020202020204" pitchFamily="34" charset="0"/>
              </a:rPr>
              <a:t>UX framework</a:t>
            </a:r>
          </a:p>
          <a:p>
            <a:pPr marL="228389" indent="-228389">
              <a:buFont typeface="Arial" panose="020B0604020202020204" pitchFamily="34" charset="0"/>
              <a:buChar char="•"/>
            </a:pPr>
            <a:r>
              <a:rPr lang="en-IN" sz="1066" b="1" dirty="0">
                <a:latin typeface="Century Gothic" panose="020B0502020202020204" pitchFamily="34" charset="0"/>
              </a:rPr>
              <a:t>Mobile / web enablement</a:t>
            </a:r>
          </a:p>
          <a:p>
            <a:pPr marL="228389" indent="-228389">
              <a:buFont typeface="Arial" panose="020B0604020202020204" pitchFamily="34" charset="0"/>
              <a:buChar char="•"/>
            </a:pPr>
            <a:r>
              <a:rPr lang="en-IN" sz="1066" b="1" dirty="0">
                <a:latin typeface="Century Gothic" panose="020B0502020202020204" pitchFamily="34" charset="0"/>
              </a:rPr>
              <a:t>Deployment Options (On Prem / Cloud / Hybrid)</a:t>
            </a:r>
          </a:p>
        </p:txBody>
      </p:sp>
      <p:sp>
        <p:nvSpPr>
          <p:cNvPr id="25" name="Rectangle 24"/>
          <p:cNvSpPr/>
          <p:nvPr/>
        </p:nvSpPr>
        <p:spPr>
          <a:xfrm>
            <a:off x="379361" y="3374180"/>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Stakeholder identification</a:t>
            </a:r>
          </a:p>
          <a:p>
            <a:pPr marL="228389" indent="-228389">
              <a:buFont typeface="Arial" panose="020B0604020202020204" pitchFamily="34" charset="0"/>
              <a:buChar char="•"/>
            </a:pPr>
            <a:r>
              <a:rPr lang="en-IN" sz="1066" b="1" dirty="0">
                <a:latin typeface="Century Gothic" panose="020B0502020202020204" pitchFamily="34" charset="0"/>
              </a:rPr>
              <a:t>Contracts validation</a:t>
            </a:r>
          </a:p>
          <a:p>
            <a:pPr marL="228389" indent="-228389">
              <a:buFont typeface="Arial" panose="020B0604020202020204" pitchFamily="34" charset="0"/>
              <a:buChar char="•"/>
            </a:pPr>
            <a:r>
              <a:rPr lang="en-IN" sz="1066" b="1" dirty="0">
                <a:latin typeface="Century Gothic" panose="020B0502020202020204" pitchFamily="34" charset="0"/>
              </a:rPr>
              <a:t>App development and deployment</a:t>
            </a:r>
          </a:p>
          <a:p>
            <a:pPr marL="228389" indent="-228389">
              <a:buFont typeface="Arial" panose="020B0604020202020204" pitchFamily="34" charset="0"/>
              <a:buChar char="•"/>
            </a:pPr>
            <a:r>
              <a:rPr lang="en-IN" sz="1066" b="1" dirty="0">
                <a:latin typeface="Century Gothic" panose="020B0502020202020204" pitchFamily="34" charset="0"/>
              </a:rPr>
              <a:t>App integration</a:t>
            </a:r>
          </a:p>
          <a:p>
            <a:pPr marL="228389" indent="-228389">
              <a:buFont typeface="Arial" panose="020B0604020202020204" pitchFamily="34" charset="0"/>
              <a:buChar char="•"/>
            </a:pPr>
            <a:r>
              <a:rPr lang="en-IN" sz="1066" b="1" dirty="0">
                <a:latin typeface="Century Gothic" panose="020B0502020202020204" pitchFamily="34" charset="0"/>
              </a:rPr>
              <a:t>Tailored training modules (tech / non-tech)</a:t>
            </a:r>
          </a:p>
        </p:txBody>
      </p:sp>
      <p:sp>
        <p:nvSpPr>
          <p:cNvPr id="26" name="Rectangle 25"/>
          <p:cNvSpPr/>
          <p:nvPr/>
        </p:nvSpPr>
        <p:spPr>
          <a:xfrm>
            <a:off x="8103289" y="2200122"/>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Rapid deployment through pre-defined templates (could be tailor-fitted)</a:t>
            </a:r>
          </a:p>
          <a:p>
            <a:pPr marL="228389" indent="-228389">
              <a:buFont typeface="Arial" panose="020B0604020202020204" pitchFamily="34" charset="0"/>
              <a:buChar char="•"/>
            </a:pPr>
            <a:r>
              <a:rPr lang="en-IN" sz="1066" b="1" dirty="0">
                <a:latin typeface="Century Gothic" panose="020B0502020202020204" pitchFamily="34" charset="0"/>
              </a:rPr>
              <a:t>Structured approach to solution design</a:t>
            </a:r>
          </a:p>
          <a:p>
            <a:pPr marL="228389" indent="-228389">
              <a:buFont typeface="Arial" panose="020B0604020202020204" pitchFamily="34" charset="0"/>
              <a:buChar char="•"/>
            </a:pPr>
            <a:r>
              <a:rPr lang="en-IN" sz="1066" b="1" dirty="0">
                <a:latin typeface="Century Gothic" panose="020B0502020202020204" pitchFamily="34" charset="0"/>
              </a:rPr>
              <a:t>Leveraging x-industry solutions from across sectors</a:t>
            </a:r>
          </a:p>
        </p:txBody>
      </p:sp>
      <p:sp>
        <p:nvSpPr>
          <p:cNvPr id="27" name="Rectangle 26"/>
          <p:cNvSpPr/>
          <p:nvPr/>
        </p:nvSpPr>
        <p:spPr>
          <a:xfrm>
            <a:off x="8661389" y="3594531"/>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Blockchain advisors / SMEs</a:t>
            </a:r>
          </a:p>
          <a:p>
            <a:pPr marL="228389" indent="-228389">
              <a:buFont typeface="Arial" panose="020B0604020202020204" pitchFamily="34" charset="0"/>
              <a:buChar char="•"/>
            </a:pPr>
            <a:r>
              <a:rPr lang="en-IN" sz="1066" b="1" dirty="0">
                <a:latin typeface="Century Gothic" panose="020B0502020202020204" pitchFamily="34" charset="0"/>
              </a:rPr>
              <a:t>Technical architects</a:t>
            </a:r>
          </a:p>
          <a:p>
            <a:pPr marL="228389" indent="-228389">
              <a:buFont typeface="Arial" panose="020B0604020202020204" pitchFamily="34" charset="0"/>
              <a:buChar char="•"/>
            </a:pPr>
            <a:r>
              <a:rPr lang="en-IN" sz="1066" b="1" dirty="0">
                <a:latin typeface="Century Gothic" panose="020B0502020202020204" pitchFamily="34" charset="0"/>
              </a:rPr>
              <a:t>Chaincode developers </a:t>
            </a:r>
          </a:p>
          <a:p>
            <a:pPr marL="228389" indent="-228389">
              <a:buFont typeface="Arial" panose="020B0604020202020204" pitchFamily="34" charset="0"/>
              <a:buChar char="•"/>
            </a:pPr>
            <a:r>
              <a:rPr lang="en-IN" sz="1066" b="1" dirty="0">
                <a:latin typeface="Century Gothic" panose="020B0502020202020204" pitchFamily="34" charset="0"/>
              </a:rPr>
              <a:t>UI / UX resources</a:t>
            </a:r>
          </a:p>
          <a:p>
            <a:endParaRPr lang="en-IN" sz="1066" b="1" dirty="0">
              <a:latin typeface="Century Gothic" panose="020B0502020202020204" pitchFamily="34" charset="0"/>
            </a:endParaRPr>
          </a:p>
        </p:txBody>
      </p:sp>
      <p:sp>
        <p:nvSpPr>
          <p:cNvPr id="28" name="Rectangle 27"/>
          <p:cNvSpPr/>
          <p:nvPr/>
        </p:nvSpPr>
        <p:spPr>
          <a:xfrm>
            <a:off x="8459912" y="4859543"/>
            <a:ext cx="3255635" cy="121558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marL="228389" indent="-228389">
              <a:buFont typeface="Arial" panose="020B0604020202020204" pitchFamily="34" charset="0"/>
              <a:buChar char="•"/>
            </a:pPr>
            <a:r>
              <a:rPr lang="en-IN" sz="1066" b="1" dirty="0">
                <a:latin typeface="Century Gothic" panose="020B0502020202020204" pitchFamily="34" charset="0"/>
              </a:rPr>
              <a:t>Blockchain + IoT (Supply Chain)</a:t>
            </a:r>
          </a:p>
          <a:p>
            <a:pPr marL="228389" indent="-228389">
              <a:buFont typeface="Arial" panose="020B0604020202020204" pitchFamily="34" charset="0"/>
              <a:buChar char="•"/>
            </a:pPr>
            <a:r>
              <a:rPr lang="en-IN" sz="1066" b="1" dirty="0">
                <a:latin typeface="Century Gothic" panose="020B0502020202020204" pitchFamily="34" charset="0"/>
              </a:rPr>
              <a:t>Blockchain + Data and Analytics / AI</a:t>
            </a:r>
          </a:p>
        </p:txBody>
      </p:sp>
    </p:spTree>
    <p:extLst>
      <p:ext uri="{BB962C8B-B14F-4D97-AF65-F5344CB8AC3E}">
        <p14:creationId xmlns:p14="http://schemas.microsoft.com/office/powerpoint/2010/main" val="377891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0"/>
            <a:ext cx="4381500" cy="6858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32402" y="2427115"/>
            <a:ext cx="6073423" cy="166199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5400" dirty="0" smtClean="0">
                <a:latin typeface="Century Gothic" panose="020B0502020202020204" pitchFamily="34" charset="0"/>
              </a:rPr>
              <a:t>Case Study – Audit Trail</a:t>
            </a:r>
          </a:p>
        </p:txBody>
      </p:sp>
    </p:spTree>
    <p:extLst>
      <p:ext uri="{BB962C8B-B14F-4D97-AF65-F5344CB8AC3E}">
        <p14:creationId xmlns:p14="http://schemas.microsoft.com/office/powerpoint/2010/main" val="3936367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3513" y="1638680"/>
            <a:ext cx="11167534" cy="472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3"/>
          <p:cNvGrpSpPr>
            <a:grpSpLocks/>
          </p:cNvGrpSpPr>
          <p:nvPr/>
        </p:nvGrpSpPr>
        <p:grpSpPr bwMode="auto">
          <a:xfrm>
            <a:off x="2507013" y="1345963"/>
            <a:ext cx="7061921" cy="449917"/>
            <a:chOff x="1828700" y="1820686"/>
            <a:chExt cx="5296200" cy="449876"/>
          </a:xfrm>
        </p:grpSpPr>
        <p:grpSp>
          <p:nvGrpSpPr>
            <p:cNvPr id="8" name="Group 4"/>
            <p:cNvGrpSpPr>
              <a:grpSpLocks/>
            </p:cNvGrpSpPr>
            <p:nvPr/>
          </p:nvGrpSpPr>
          <p:grpSpPr bwMode="auto">
            <a:xfrm>
              <a:off x="1828700" y="1820686"/>
              <a:ext cx="548975" cy="426363"/>
              <a:chOff x="1161850" y="1820686"/>
              <a:chExt cx="548975" cy="426363"/>
            </a:xfrm>
          </p:grpSpPr>
          <p:sp>
            <p:nvSpPr>
              <p:cNvPr id="13" name="Rectangle 7"/>
              <p:cNvSpPr/>
              <p:nvPr/>
            </p:nvSpPr>
            <p:spPr>
              <a:xfrm flipV="1">
                <a:off x="1161663" y="1821071"/>
                <a:ext cx="549250" cy="287312"/>
              </a:xfrm>
              <a:custGeom>
                <a:avLst/>
                <a:gdLst>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0 w 1676400"/>
                  <a:gd name="connsiteY4"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0 w 1676400"/>
                  <a:gd name="connsiteY4" fmla="*/ 133350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114300 w 1676400"/>
                  <a:gd name="connsiteY4" fmla="*/ 133350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458176 w 1676400"/>
                  <a:gd name="connsiteY4" fmla="*/ 145901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458176 w 1676400"/>
                  <a:gd name="connsiteY4" fmla="*/ 114678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543723 w 1676400"/>
                  <a:gd name="connsiteY4" fmla="*/ 127168 h 256032"/>
                  <a:gd name="connsiteX5" fmla="*/ 0 w 1676400"/>
                  <a:gd name="connsiteY5" fmla="*/ 0 h 25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256032">
                    <a:moveTo>
                      <a:pt x="0" y="0"/>
                    </a:moveTo>
                    <a:lnTo>
                      <a:pt x="1676400" y="0"/>
                    </a:lnTo>
                    <a:lnTo>
                      <a:pt x="1676400" y="256032"/>
                    </a:lnTo>
                    <a:lnTo>
                      <a:pt x="0" y="256032"/>
                    </a:lnTo>
                    <a:lnTo>
                      <a:pt x="543723" y="127168"/>
                    </a:lnTo>
                    <a:lnTo>
                      <a:pt x="0" y="0"/>
                    </a:lnTo>
                    <a:close/>
                  </a:path>
                </a:pathLst>
              </a:custGeom>
              <a:solidFill>
                <a:srgbClr val="FF6600"/>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marL="82550" algn="ctr">
                  <a:defRPr/>
                </a:pPr>
                <a:endParaRPr lang="en-GB" sz="1400" b="1" dirty="0">
                  <a:solidFill>
                    <a:schemeClr val="bg1"/>
                  </a:solidFill>
                  <a:latin typeface="Century Gothic" panose="020B0502020202020204" pitchFamily="34" charset="0"/>
                  <a:cs typeface="Calibri" pitchFamily="34" charset="0"/>
                </a:endParaRPr>
              </a:p>
            </p:txBody>
          </p:sp>
          <p:sp>
            <p:nvSpPr>
              <p:cNvPr id="14" name="Parallelogram 13"/>
              <p:cNvSpPr/>
              <p:nvPr/>
            </p:nvSpPr>
            <p:spPr>
              <a:xfrm rot="16200000" flipH="1">
                <a:off x="1413280" y="1956787"/>
                <a:ext cx="428587" cy="166679"/>
              </a:xfrm>
              <a:prstGeom prst="parallelogram">
                <a:avLst>
                  <a:gd name="adj" fmla="val 86440"/>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900" dirty="0">
                  <a:solidFill>
                    <a:schemeClr val="bg1"/>
                  </a:solidFill>
                  <a:latin typeface="Century Gothic" panose="020B0502020202020204" pitchFamily="34" charset="0"/>
                  <a:cs typeface="Calibri" pitchFamily="34" charset="0"/>
                </a:endParaRPr>
              </a:p>
            </p:txBody>
          </p:sp>
        </p:grpSp>
        <p:grpSp>
          <p:nvGrpSpPr>
            <p:cNvPr id="9" name="Group 5"/>
            <p:cNvGrpSpPr>
              <a:grpSpLocks/>
            </p:cNvGrpSpPr>
            <p:nvPr/>
          </p:nvGrpSpPr>
          <p:grpSpPr bwMode="auto">
            <a:xfrm>
              <a:off x="6575925" y="1820686"/>
              <a:ext cx="548975" cy="426363"/>
              <a:chOff x="6906666" y="1820686"/>
              <a:chExt cx="548975" cy="426363"/>
            </a:xfrm>
          </p:grpSpPr>
          <p:sp>
            <p:nvSpPr>
              <p:cNvPr id="11" name="Rectangle 7"/>
              <p:cNvSpPr/>
              <p:nvPr/>
            </p:nvSpPr>
            <p:spPr>
              <a:xfrm flipH="1" flipV="1">
                <a:off x="6899313" y="1821071"/>
                <a:ext cx="555600" cy="287312"/>
              </a:xfrm>
              <a:custGeom>
                <a:avLst/>
                <a:gdLst>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0 w 1676400"/>
                  <a:gd name="connsiteY4"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0 w 1676400"/>
                  <a:gd name="connsiteY4" fmla="*/ 133350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114300 w 1676400"/>
                  <a:gd name="connsiteY4" fmla="*/ 133350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458176 w 1676400"/>
                  <a:gd name="connsiteY4" fmla="*/ 145901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458176 w 1676400"/>
                  <a:gd name="connsiteY4" fmla="*/ 114678 h 256032"/>
                  <a:gd name="connsiteX5" fmla="*/ 0 w 1676400"/>
                  <a:gd name="connsiteY5" fmla="*/ 0 h 256032"/>
                  <a:gd name="connsiteX0" fmla="*/ 0 w 1676400"/>
                  <a:gd name="connsiteY0" fmla="*/ 0 h 256032"/>
                  <a:gd name="connsiteX1" fmla="*/ 1676400 w 1676400"/>
                  <a:gd name="connsiteY1" fmla="*/ 0 h 256032"/>
                  <a:gd name="connsiteX2" fmla="*/ 1676400 w 1676400"/>
                  <a:gd name="connsiteY2" fmla="*/ 256032 h 256032"/>
                  <a:gd name="connsiteX3" fmla="*/ 0 w 1676400"/>
                  <a:gd name="connsiteY3" fmla="*/ 256032 h 256032"/>
                  <a:gd name="connsiteX4" fmla="*/ 543723 w 1676400"/>
                  <a:gd name="connsiteY4" fmla="*/ 127168 h 256032"/>
                  <a:gd name="connsiteX5" fmla="*/ 0 w 1676400"/>
                  <a:gd name="connsiteY5" fmla="*/ 0 h 25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256032">
                    <a:moveTo>
                      <a:pt x="0" y="0"/>
                    </a:moveTo>
                    <a:lnTo>
                      <a:pt x="1676400" y="0"/>
                    </a:lnTo>
                    <a:lnTo>
                      <a:pt x="1676400" y="256032"/>
                    </a:lnTo>
                    <a:lnTo>
                      <a:pt x="0" y="256032"/>
                    </a:lnTo>
                    <a:lnTo>
                      <a:pt x="543723" y="127168"/>
                    </a:lnTo>
                    <a:lnTo>
                      <a:pt x="0" y="0"/>
                    </a:lnTo>
                    <a:close/>
                  </a:path>
                </a:pathLst>
              </a:custGeom>
              <a:solidFill>
                <a:srgbClr val="FF6600"/>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marL="82550" algn="ctr">
                  <a:defRPr/>
                </a:pPr>
                <a:endParaRPr lang="en-GB" sz="1400" b="1" dirty="0">
                  <a:solidFill>
                    <a:schemeClr val="bg1"/>
                  </a:solidFill>
                  <a:latin typeface="Century Gothic" panose="020B0502020202020204" pitchFamily="34" charset="0"/>
                  <a:cs typeface="Calibri" pitchFamily="34" charset="0"/>
                </a:endParaRPr>
              </a:p>
            </p:txBody>
          </p:sp>
          <p:sp>
            <p:nvSpPr>
              <p:cNvPr id="12" name="Parallelogram 11"/>
              <p:cNvSpPr/>
              <p:nvPr/>
            </p:nvSpPr>
            <p:spPr>
              <a:xfrm rot="5400000">
                <a:off x="6768360" y="1956787"/>
                <a:ext cx="428587" cy="166680"/>
              </a:xfrm>
              <a:prstGeom prst="parallelogram">
                <a:avLst>
                  <a:gd name="adj" fmla="val 86440"/>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900" dirty="0">
                  <a:solidFill>
                    <a:schemeClr val="bg1"/>
                  </a:solidFill>
                  <a:latin typeface="Century Gothic" panose="020B0502020202020204" pitchFamily="34" charset="0"/>
                  <a:cs typeface="Calibri" pitchFamily="34" charset="0"/>
                </a:endParaRPr>
              </a:p>
            </p:txBody>
          </p:sp>
        </p:grpSp>
        <p:sp>
          <p:nvSpPr>
            <p:cNvPr id="10" name="Rectangle 9"/>
            <p:cNvSpPr/>
            <p:nvPr/>
          </p:nvSpPr>
          <p:spPr>
            <a:xfrm>
              <a:off x="2209496" y="1989601"/>
              <a:ext cx="4540043" cy="280961"/>
            </a:xfrm>
            <a:prstGeom prst="rect">
              <a:avLst/>
            </a:prstGeom>
            <a:solidFill>
              <a:srgbClr val="FF3300"/>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900" dirty="0">
                <a:solidFill>
                  <a:schemeClr val="bg1"/>
                </a:solidFill>
                <a:latin typeface="Century Gothic" panose="020B0502020202020204" pitchFamily="34" charset="0"/>
                <a:cs typeface="Calibri" pitchFamily="34" charset="0"/>
              </a:endParaRPr>
            </a:p>
          </p:txBody>
        </p:sp>
      </p:grpSp>
      <p:sp>
        <p:nvSpPr>
          <p:cNvPr id="15" name="Rectangle 21"/>
          <p:cNvSpPr>
            <a:spLocks noChangeArrowheads="1"/>
          </p:cNvSpPr>
          <p:nvPr/>
        </p:nvSpPr>
        <p:spPr bwMode="auto">
          <a:xfrm>
            <a:off x="2159634" y="603266"/>
            <a:ext cx="7872732"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728" tIns="54864" rIns="109728" bIns="54864">
            <a:spAutoFit/>
          </a:bodyPr>
          <a:lstStyle/>
          <a:p>
            <a:pPr lvl="0" algn="ctr"/>
            <a:r>
              <a:rPr lang="en-US" sz="1900" dirty="0">
                <a:latin typeface="Century Gothic" panose="020B0502020202020204" pitchFamily="34" charset="0"/>
                <a:cs typeface="Calibri" panose="020F0502020204030204" pitchFamily="34" charset="0"/>
              </a:rPr>
              <a:t>SBI  and Tech M identified the following processes </a:t>
            </a:r>
            <a:r>
              <a:rPr lang="en-US" sz="1900" dirty="0" smtClean="0">
                <a:latin typeface="Century Gothic" panose="020B0502020202020204" pitchFamily="34" charset="0"/>
                <a:cs typeface="Calibri" panose="020F0502020204030204" pitchFamily="34" charset="0"/>
              </a:rPr>
              <a:t>for Blockchain</a:t>
            </a:r>
            <a:endParaRPr lang="en-US" sz="1900" dirty="0">
              <a:latin typeface="Century Gothic" panose="020B0502020202020204" pitchFamily="34" charset="0"/>
              <a:cs typeface="Calibri" panose="020F0502020204030204" pitchFamily="34" charset="0"/>
            </a:endParaRPr>
          </a:p>
          <a:p>
            <a:pPr algn="ctr"/>
            <a:endParaRPr lang="en-US" sz="1900" dirty="0">
              <a:latin typeface="Century Gothic" panose="020B0502020202020204" pitchFamily="34" charset="0"/>
              <a:cs typeface="Calibri" panose="020F0502020204030204" pitchFamily="34" charset="0"/>
            </a:endParaRPr>
          </a:p>
        </p:txBody>
      </p:sp>
      <p:sp>
        <p:nvSpPr>
          <p:cNvPr id="16" name="Rectangle 25"/>
          <p:cNvSpPr>
            <a:spLocks noChangeArrowheads="1"/>
          </p:cNvSpPr>
          <p:nvPr/>
        </p:nvSpPr>
        <p:spPr bwMode="auto">
          <a:xfrm>
            <a:off x="4118460" y="999794"/>
            <a:ext cx="431727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728" tIns="54864" rIns="109728" bIns="54864">
            <a:spAutoFit/>
          </a:bodyPr>
          <a:lstStyle/>
          <a:p>
            <a:pPr lvl="0" algn="ctr"/>
            <a:r>
              <a:rPr lang="en-US" sz="1400" b="1" dirty="0">
                <a:solidFill>
                  <a:schemeClr val="bg2"/>
                </a:solidFill>
                <a:latin typeface="Century Gothic" panose="020B0502020202020204" pitchFamily="34" charset="0"/>
              </a:rPr>
              <a:t>Remittance Transaction Audit Trail </a:t>
            </a:r>
          </a:p>
          <a:p>
            <a:pPr lvl="0" algn="ctr"/>
            <a:r>
              <a:rPr lang="en-US" sz="1400" b="1" dirty="0" smtClean="0">
                <a:solidFill>
                  <a:schemeClr val="bg2"/>
                </a:solidFill>
                <a:latin typeface="Century Gothic" panose="020B0502020202020204" pitchFamily="34" charset="0"/>
              </a:rPr>
              <a:t>IT Audit Trail and Status Dashboard on Demand</a:t>
            </a:r>
            <a:endParaRPr lang="en-US" sz="1400" b="1" dirty="0">
              <a:solidFill>
                <a:schemeClr val="bg2"/>
              </a:solidFill>
              <a:latin typeface="Century Gothic" panose="020B0502020202020204" pitchFamily="34" charset="0"/>
            </a:endParaRPr>
          </a:p>
          <a:p>
            <a:pPr algn="ctr"/>
            <a:endParaRPr lang="en-US" sz="1400" b="1" dirty="0">
              <a:solidFill>
                <a:schemeClr val="bg2"/>
              </a:solidFill>
              <a:latin typeface="Century Gothic" panose="020B0502020202020204" pitchFamily="34" charset="0"/>
              <a:cs typeface="Calibri" pitchFamily="34" charset="0"/>
            </a:endParaRPr>
          </a:p>
        </p:txBody>
      </p:sp>
      <p:cxnSp>
        <p:nvCxnSpPr>
          <p:cNvPr id="17" name="Straight Connector 16"/>
          <p:cNvCxnSpPr/>
          <p:nvPr/>
        </p:nvCxnSpPr>
        <p:spPr bwMode="auto">
          <a:xfrm>
            <a:off x="2985254" y="981500"/>
            <a:ext cx="658368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8" name="Group 43"/>
          <p:cNvGrpSpPr>
            <a:grpSpLocks/>
          </p:cNvGrpSpPr>
          <p:nvPr/>
        </p:nvGrpSpPr>
        <p:grpSpPr bwMode="auto">
          <a:xfrm>
            <a:off x="1145558" y="2615446"/>
            <a:ext cx="9900884" cy="3623507"/>
            <a:chOff x="879931" y="2779544"/>
            <a:chExt cx="7425325" cy="3623181"/>
          </a:xfrm>
        </p:grpSpPr>
        <p:sp>
          <p:nvSpPr>
            <p:cNvPr id="19" name="Rectangle 29"/>
            <p:cNvSpPr>
              <a:spLocks noChangeArrowheads="1"/>
            </p:cNvSpPr>
            <p:nvPr/>
          </p:nvSpPr>
          <p:spPr bwMode="auto">
            <a:xfrm>
              <a:off x="1201279" y="3318695"/>
              <a:ext cx="1244516" cy="33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dirty="0" smtClean="0">
                  <a:solidFill>
                    <a:schemeClr val="accent5"/>
                  </a:solidFill>
                  <a:latin typeface="Century Gothic" panose="020B0502020202020204" pitchFamily="34" charset="0"/>
                  <a:cs typeface="Calibri" pitchFamily="34" charset="0"/>
                </a:rPr>
                <a:t>Process Details</a:t>
              </a:r>
              <a:endParaRPr lang="en-US" sz="1600" b="1" dirty="0">
                <a:solidFill>
                  <a:schemeClr val="accent5"/>
                </a:solidFill>
                <a:latin typeface="Century Gothic" panose="020B0502020202020204" pitchFamily="34" charset="0"/>
                <a:cs typeface="Calibri" pitchFamily="34" charset="0"/>
              </a:endParaRPr>
            </a:p>
          </p:txBody>
        </p:sp>
        <p:sp>
          <p:nvSpPr>
            <p:cNvPr id="20" name="Rectangle 30"/>
            <p:cNvSpPr>
              <a:spLocks noChangeArrowheads="1"/>
            </p:cNvSpPr>
            <p:nvPr/>
          </p:nvSpPr>
          <p:spPr bwMode="auto">
            <a:xfrm>
              <a:off x="3976663" y="2779544"/>
              <a:ext cx="1329871" cy="33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dirty="0" smtClean="0">
                  <a:solidFill>
                    <a:schemeClr val="accent5"/>
                  </a:solidFill>
                  <a:latin typeface="Century Gothic" panose="020B0502020202020204" pitchFamily="34" charset="0"/>
                  <a:cs typeface="Calibri" pitchFamily="34" charset="0"/>
                </a:rPr>
                <a:t>Business Impact</a:t>
              </a:r>
              <a:endParaRPr lang="en-US" sz="1600" b="1" dirty="0">
                <a:solidFill>
                  <a:schemeClr val="accent5"/>
                </a:solidFill>
                <a:latin typeface="Century Gothic" panose="020B0502020202020204" pitchFamily="34" charset="0"/>
                <a:cs typeface="Calibri" pitchFamily="34" charset="0"/>
              </a:endParaRPr>
            </a:p>
          </p:txBody>
        </p:sp>
        <p:sp>
          <p:nvSpPr>
            <p:cNvPr id="21" name="Rectangle 31"/>
            <p:cNvSpPr>
              <a:spLocks noChangeArrowheads="1"/>
            </p:cNvSpPr>
            <p:nvPr/>
          </p:nvSpPr>
          <p:spPr bwMode="auto">
            <a:xfrm>
              <a:off x="6448623" y="3404030"/>
              <a:ext cx="1649656" cy="33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b="1" dirty="0" smtClean="0">
                  <a:solidFill>
                    <a:schemeClr val="accent5"/>
                  </a:solidFill>
                  <a:latin typeface="Century Gothic" panose="020B0502020202020204" pitchFamily="34" charset="0"/>
                  <a:cs typeface="Calibri" pitchFamily="34" charset="0"/>
                </a:rPr>
                <a:t>Pain Points Resolved</a:t>
              </a:r>
              <a:endParaRPr lang="en-US" sz="1600" b="1" dirty="0">
                <a:solidFill>
                  <a:schemeClr val="accent5"/>
                </a:solidFill>
                <a:latin typeface="Century Gothic" panose="020B0502020202020204" pitchFamily="34" charset="0"/>
                <a:cs typeface="Calibri" pitchFamily="34" charset="0"/>
              </a:endParaRPr>
            </a:p>
          </p:txBody>
        </p:sp>
        <p:sp>
          <p:nvSpPr>
            <p:cNvPr id="22" name="TextBox 32"/>
            <p:cNvSpPr txBox="1">
              <a:spLocks noChangeArrowheads="1"/>
            </p:cNvSpPr>
            <p:nvPr/>
          </p:nvSpPr>
          <p:spPr bwMode="auto">
            <a:xfrm>
              <a:off x="879931" y="3770874"/>
              <a:ext cx="2187475" cy="11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174625" eaLnBrk="0" hangingPunct="0">
                <a:defRPr>
                  <a:solidFill>
                    <a:schemeClr val="tx1"/>
                  </a:solidFill>
                  <a:latin typeface="Arial" charset="0"/>
                </a:defRPr>
              </a:lvl1pPr>
              <a:lvl2pPr marL="285750" indent="-174625"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Clr>
                  <a:schemeClr val="bg2"/>
                </a:buClr>
                <a:buFont typeface="Calibri" pitchFamily="34" charset="0"/>
                <a:buChar char="&gt;"/>
              </a:pPr>
              <a:r>
                <a:rPr lang="en-US" sz="1200" dirty="0" smtClean="0">
                  <a:solidFill>
                    <a:schemeClr val="accent5"/>
                  </a:solidFill>
                  <a:latin typeface="Century Gothic" panose="020B0502020202020204" pitchFamily="34" charset="0"/>
                  <a:ea typeface="Verdana" pitchFamily="34" charset="0"/>
                  <a:cs typeface="Calibri" pitchFamily="34" charset="0"/>
                </a:rPr>
                <a:t>Inward Remittances from </a:t>
              </a:r>
            </a:p>
            <a:p>
              <a:pPr marL="111125" indent="0" eaLnBrk="1" hangingPunct="1">
                <a:buClr>
                  <a:schemeClr val="bg2"/>
                </a:buClr>
              </a:pPr>
              <a:r>
                <a:rPr lang="en-US" sz="1200" dirty="0">
                  <a:solidFill>
                    <a:schemeClr val="accent5"/>
                  </a:solidFill>
                  <a:latin typeface="Century Gothic" panose="020B0502020202020204" pitchFamily="34" charset="0"/>
                  <a:ea typeface="Verdana" pitchFamily="34" charset="0"/>
                  <a:cs typeface="Calibri" pitchFamily="34" charset="0"/>
                </a:rPr>
                <a:t> </a:t>
              </a:r>
              <a:r>
                <a:rPr lang="en-US" sz="1200" dirty="0" smtClean="0">
                  <a:solidFill>
                    <a:schemeClr val="accent5"/>
                  </a:solidFill>
                  <a:latin typeface="Century Gothic" panose="020B0502020202020204" pitchFamily="34" charset="0"/>
                  <a:ea typeface="Verdana" pitchFamily="34" charset="0"/>
                  <a:cs typeface="Calibri" pitchFamily="34" charset="0"/>
                </a:rPr>
                <a:t>   Nepal on Blockchain</a:t>
              </a:r>
              <a:endParaRPr lang="en-US" sz="1200" dirty="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r>
                <a:rPr lang="en-US" sz="1200" dirty="0" smtClean="0">
                  <a:solidFill>
                    <a:schemeClr val="accent5"/>
                  </a:solidFill>
                  <a:latin typeface="Century Gothic" panose="020B0502020202020204" pitchFamily="34" charset="0"/>
                  <a:ea typeface="Verdana" pitchFamily="34" charset="0"/>
                  <a:cs typeface="Calibri" pitchFamily="34" charset="0"/>
                </a:rPr>
                <a:t>Real Time </a:t>
              </a:r>
              <a:r>
                <a:rPr lang="en-US" sz="1200" dirty="0" err="1" smtClean="0">
                  <a:solidFill>
                    <a:schemeClr val="accent5"/>
                  </a:solidFill>
                  <a:latin typeface="Century Gothic" panose="020B0502020202020204" pitchFamily="34" charset="0"/>
                  <a:ea typeface="Verdana" pitchFamily="34" charset="0"/>
                  <a:cs typeface="Calibri" pitchFamily="34" charset="0"/>
                </a:rPr>
                <a:t>Txn</a:t>
              </a:r>
              <a:r>
                <a:rPr lang="en-US" sz="1200" dirty="0" smtClean="0">
                  <a:solidFill>
                    <a:schemeClr val="accent5"/>
                  </a:solidFill>
                  <a:latin typeface="Century Gothic" panose="020B0502020202020204" pitchFamily="34" charset="0"/>
                  <a:ea typeface="Verdana" pitchFamily="34" charset="0"/>
                  <a:cs typeface="Calibri" pitchFamily="34" charset="0"/>
                </a:rPr>
                <a:t> Audit Data on Blockchain</a:t>
              </a:r>
              <a:endParaRPr lang="en-US" sz="1200" dirty="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r>
                <a:rPr lang="en-US" sz="1200" dirty="0" smtClean="0">
                  <a:solidFill>
                    <a:schemeClr val="accent5"/>
                  </a:solidFill>
                  <a:latin typeface="Century Gothic" panose="020B0502020202020204" pitchFamily="34" charset="0"/>
                  <a:ea typeface="Verdana" pitchFamily="34" charset="0"/>
                  <a:cs typeface="Calibri" pitchFamily="34" charset="0"/>
                </a:rPr>
                <a:t>Real Time Status Dashboard</a:t>
              </a:r>
            </a:p>
            <a:p>
              <a:pPr eaLnBrk="1" hangingPunct="1">
                <a:buClr>
                  <a:schemeClr val="bg2"/>
                </a:buClr>
                <a:buFont typeface="Calibri" pitchFamily="34" charset="0"/>
                <a:buChar char="&gt;"/>
              </a:pPr>
              <a:endParaRPr lang="en-US" sz="1200" dirty="0">
                <a:solidFill>
                  <a:schemeClr val="accent5"/>
                </a:solidFill>
                <a:latin typeface="Century Gothic" panose="020B0502020202020204" pitchFamily="34" charset="0"/>
                <a:ea typeface="Verdana" pitchFamily="34" charset="0"/>
                <a:cs typeface="Calibri" pitchFamily="34" charset="0"/>
              </a:endParaRPr>
            </a:p>
          </p:txBody>
        </p:sp>
        <p:sp>
          <p:nvSpPr>
            <p:cNvPr id="23" name="TextBox 33"/>
            <p:cNvSpPr txBox="1">
              <a:spLocks noChangeArrowheads="1"/>
            </p:cNvSpPr>
            <p:nvPr/>
          </p:nvSpPr>
          <p:spPr bwMode="auto">
            <a:xfrm>
              <a:off x="3416104" y="3182584"/>
              <a:ext cx="2450988" cy="280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17462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Clr>
                  <a:schemeClr val="bg2"/>
                </a:buClr>
                <a:buFont typeface="Calibri" pitchFamily="34" charset="0"/>
                <a:buChar char="&gt;"/>
              </a:pPr>
              <a:r>
                <a:rPr lang="en-US" sz="1400" dirty="0" smtClean="0">
                  <a:solidFill>
                    <a:schemeClr val="accent5"/>
                  </a:solidFill>
                  <a:latin typeface="Century Gothic" panose="020B0502020202020204" pitchFamily="34" charset="0"/>
                  <a:ea typeface="Verdana" pitchFamily="34" charset="0"/>
                  <a:cs typeface="Calibri" pitchFamily="34" charset="0"/>
                </a:rPr>
                <a:t>Immutable Record of Audit Transactions</a:t>
              </a:r>
              <a:endParaRPr lang="en-US" sz="1400" dirty="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r>
                <a:rPr lang="en-US" sz="1400" dirty="0" smtClean="0">
                  <a:solidFill>
                    <a:schemeClr val="accent5"/>
                  </a:solidFill>
                  <a:latin typeface="Century Gothic" panose="020B0502020202020204" pitchFamily="34" charset="0"/>
                  <a:ea typeface="Verdana" pitchFamily="34" charset="0"/>
                  <a:cs typeface="Calibri" pitchFamily="34" charset="0"/>
                </a:rPr>
                <a:t>Single View of </a:t>
              </a:r>
              <a:r>
                <a:rPr lang="en-US" sz="1400" dirty="0" err="1" smtClean="0">
                  <a:solidFill>
                    <a:schemeClr val="accent5"/>
                  </a:solidFill>
                  <a:latin typeface="Century Gothic" panose="020B0502020202020204" pitchFamily="34" charset="0"/>
                  <a:ea typeface="Verdana" pitchFamily="34" charset="0"/>
                  <a:cs typeface="Calibri" pitchFamily="34" charset="0"/>
                </a:rPr>
                <a:t>Txn</a:t>
              </a:r>
              <a:r>
                <a:rPr lang="en-US" sz="1400" dirty="0" smtClean="0">
                  <a:solidFill>
                    <a:schemeClr val="accent5"/>
                  </a:solidFill>
                  <a:latin typeface="Century Gothic" panose="020B0502020202020204" pitchFamily="34" charset="0"/>
                  <a:ea typeface="Verdana" pitchFamily="34" charset="0"/>
                  <a:cs typeface="Calibri" pitchFamily="34" charset="0"/>
                </a:rPr>
                <a:t> Data from Multiple System</a:t>
              </a:r>
            </a:p>
            <a:p>
              <a:pPr eaLnBrk="1" hangingPunct="1">
                <a:buClr>
                  <a:schemeClr val="bg2"/>
                </a:buClr>
                <a:buFont typeface="Calibri" pitchFamily="34" charset="0"/>
                <a:buChar char="&gt;"/>
              </a:pPr>
              <a:r>
                <a:rPr lang="en-US" sz="1400" dirty="0">
                  <a:solidFill>
                    <a:schemeClr val="accent5"/>
                  </a:solidFill>
                  <a:latin typeface="Century Gothic" panose="020B0502020202020204" pitchFamily="34" charset="0"/>
                  <a:ea typeface="Verdana" pitchFamily="34" charset="0"/>
                  <a:cs typeface="Calibri" pitchFamily="34" charset="0"/>
                </a:rPr>
                <a:t>Availability of Audit Data in Real </a:t>
              </a:r>
              <a:r>
                <a:rPr lang="en-US" sz="1400" dirty="0" smtClean="0">
                  <a:solidFill>
                    <a:schemeClr val="accent5"/>
                  </a:solidFill>
                  <a:latin typeface="Century Gothic" panose="020B0502020202020204" pitchFamily="34" charset="0"/>
                  <a:ea typeface="Verdana" pitchFamily="34" charset="0"/>
                  <a:cs typeface="Calibri" pitchFamily="34" charset="0"/>
                </a:rPr>
                <a:t>Time</a:t>
              </a:r>
            </a:p>
            <a:p>
              <a:pPr eaLnBrk="1" hangingPunct="1">
                <a:buClr>
                  <a:schemeClr val="bg2"/>
                </a:buClr>
                <a:buFont typeface="Calibri" pitchFamily="34" charset="0"/>
                <a:buChar char="&gt;"/>
              </a:pPr>
              <a:r>
                <a:rPr lang="en-US" sz="1400" dirty="0">
                  <a:solidFill>
                    <a:schemeClr val="accent5"/>
                  </a:solidFill>
                  <a:latin typeface="Century Gothic" panose="020B0502020202020204" pitchFamily="34" charset="0"/>
                  <a:ea typeface="Verdana" pitchFamily="34" charset="0"/>
                  <a:cs typeface="Calibri" pitchFamily="34" charset="0"/>
                </a:rPr>
                <a:t>Modular Solution for Other Transaction Corridors</a:t>
              </a:r>
            </a:p>
            <a:p>
              <a:pPr eaLnBrk="1" hangingPunct="1">
                <a:buClr>
                  <a:schemeClr val="bg2"/>
                </a:buClr>
                <a:buFont typeface="Calibri" pitchFamily="34" charset="0"/>
                <a:buChar char="&gt;"/>
              </a:pPr>
              <a:r>
                <a:rPr lang="en-US" sz="1400" dirty="0" smtClean="0">
                  <a:solidFill>
                    <a:schemeClr val="accent5"/>
                  </a:solidFill>
                  <a:latin typeface="Century Gothic" panose="020B0502020202020204" pitchFamily="34" charset="0"/>
                  <a:ea typeface="Verdana" pitchFamily="34" charset="0"/>
                  <a:cs typeface="Calibri" pitchFamily="34" charset="0"/>
                </a:rPr>
                <a:t>Data can be used for Statutory Audit</a:t>
              </a:r>
            </a:p>
            <a:p>
              <a:pPr eaLnBrk="1" hangingPunct="1">
                <a:buClr>
                  <a:schemeClr val="bg2"/>
                </a:buClr>
                <a:buFont typeface="Calibri" pitchFamily="34" charset="0"/>
                <a:buChar char="&gt;"/>
              </a:pPr>
              <a:endParaRPr lang="en-US" sz="1400" dirty="0" smtClean="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endParaRPr lang="en-US" sz="1400" dirty="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endParaRPr lang="en-US" sz="1400" dirty="0">
                <a:solidFill>
                  <a:schemeClr val="accent5"/>
                </a:solidFill>
                <a:latin typeface="Century Gothic" panose="020B0502020202020204" pitchFamily="34" charset="0"/>
                <a:ea typeface="Verdana" pitchFamily="34" charset="0"/>
                <a:cs typeface="Calibri" pitchFamily="34" charset="0"/>
              </a:endParaRPr>
            </a:p>
          </p:txBody>
        </p:sp>
        <p:sp>
          <p:nvSpPr>
            <p:cNvPr id="24" name="TextBox 34"/>
            <p:cNvSpPr txBox="1">
              <a:spLocks noChangeArrowheads="1"/>
            </p:cNvSpPr>
            <p:nvPr/>
          </p:nvSpPr>
          <p:spPr bwMode="auto">
            <a:xfrm>
              <a:off x="6347957" y="3851536"/>
              <a:ext cx="1957299" cy="9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174625"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Clr>
                  <a:schemeClr val="bg2"/>
                </a:buClr>
                <a:buFont typeface="Calibri" pitchFamily="34" charset="0"/>
                <a:buChar char="&gt;"/>
              </a:pPr>
              <a:r>
                <a:rPr lang="en-US" sz="1200" dirty="0" smtClean="0">
                  <a:solidFill>
                    <a:schemeClr val="accent5"/>
                  </a:solidFill>
                  <a:latin typeface="Century Gothic" panose="020B0502020202020204" pitchFamily="34" charset="0"/>
                  <a:ea typeface="Verdana" pitchFamily="34" charset="0"/>
                  <a:cs typeface="Calibri" pitchFamily="34" charset="0"/>
                </a:rPr>
                <a:t>Credibility of Data from Multiple Sources</a:t>
              </a:r>
            </a:p>
            <a:p>
              <a:pPr eaLnBrk="1" hangingPunct="1">
                <a:buClr>
                  <a:schemeClr val="bg2"/>
                </a:buClr>
                <a:buFont typeface="Calibri" pitchFamily="34" charset="0"/>
                <a:buChar char="&gt;"/>
              </a:pPr>
              <a:r>
                <a:rPr lang="en-US" sz="1200" dirty="0" smtClean="0">
                  <a:solidFill>
                    <a:schemeClr val="accent5"/>
                  </a:solidFill>
                  <a:latin typeface="Century Gothic" panose="020B0502020202020204" pitchFamily="34" charset="0"/>
                  <a:ea typeface="Verdana" pitchFamily="34" charset="0"/>
                  <a:cs typeface="Calibri" pitchFamily="34" charset="0"/>
                </a:rPr>
                <a:t>Participating Banks do not have </a:t>
              </a:r>
              <a:r>
                <a:rPr lang="en-US" sz="1200" dirty="0" err="1" smtClean="0">
                  <a:solidFill>
                    <a:schemeClr val="accent5"/>
                  </a:solidFill>
                  <a:latin typeface="Century Gothic" panose="020B0502020202020204" pitchFamily="34" charset="0"/>
                  <a:ea typeface="Verdana" pitchFamily="34" charset="0"/>
                  <a:cs typeface="Calibri" pitchFamily="34" charset="0"/>
                </a:rPr>
                <a:t>Txn</a:t>
              </a:r>
              <a:r>
                <a:rPr lang="en-US" sz="1200" dirty="0" smtClean="0">
                  <a:solidFill>
                    <a:schemeClr val="accent5"/>
                  </a:solidFill>
                  <a:latin typeface="Century Gothic" panose="020B0502020202020204" pitchFamily="34" charset="0"/>
                  <a:ea typeface="Verdana" pitchFamily="34" charset="0"/>
                  <a:cs typeface="Calibri" pitchFamily="34" charset="0"/>
                </a:rPr>
                <a:t> Visibility</a:t>
              </a:r>
              <a:endParaRPr lang="en-US" sz="1200" dirty="0">
                <a:solidFill>
                  <a:schemeClr val="accent5"/>
                </a:solidFill>
                <a:latin typeface="Century Gothic" panose="020B0502020202020204" pitchFamily="34" charset="0"/>
                <a:ea typeface="Verdana" pitchFamily="34" charset="0"/>
                <a:cs typeface="Calibri" pitchFamily="34" charset="0"/>
              </a:endParaRPr>
            </a:p>
            <a:p>
              <a:pPr eaLnBrk="1" hangingPunct="1">
                <a:buClr>
                  <a:schemeClr val="bg2"/>
                </a:buClr>
                <a:buFont typeface="Calibri" pitchFamily="34" charset="0"/>
                <a:buChar char="&gt;"/>
              </a:pPr>
              <a:endParaRPr lang="en-US" sz="1200" dirty="0">
                <a:solidFill>
                  <a:schemeClr val="accent5"/>
                </a:solidFill>
                <a:latin typeface="Century Gothic" panose="020B0502020202020204" pitchFamily="34" charset="0"/>
                <a:ea typeface="Verdana" pitchFamily="34" charset="0"/>
                <a:cs typeface="Calibri" pitchFamily="34" charset="0"/>
              </a:endParaRPr>
            </a:p>
          </p:txBody>
        </p:sp>
        <p:pic>
          <p:nvPicPr>
            <p:cNvPr id="25" name="Picture 4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31119" y="4751719"/>
              <a:ext cx="1138506" cy="104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40497" y="4751719"/>
              <a:ext cx="1372220" cy="126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62400" y="5229723"/>
              <a:ext cx="1276737" cy="117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35"/>
          <p:cNvSpPr>
            <a:spLocks noChangeArrowheads="1"/>
          </p:cNvSpPr>
          <p:nvPr/>
        </p:nvSpPr>
        <p:spPr bwMode="auto">
          <a:xfrm>
            <a:off x="2345765" y="6194741"/>
            <a:ext cx="75222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400" b="1" i="1" dirty="0" smtClean="0">
                <a:solidFill>
                  <a:schemeClr val="bg2"/>
                </a:solidFill>
                <a:latin typeface="Century Gothic" panose="020B0502020202020204" pitchFamily="34" charset="0"/>
                <a:cs typeface="Calibri" pitchFamily="34" charset="0"/>
              </a:rPr>
              <a:t>One of the first Blockchain Solutions in Banking to Go Live in India</a:t>
            </a:r>
            <a:endParaRPr lang="en-US" sz="1400" b="1" i="1" dirty="0">
              <a:solidFill>
                <a:schemeClr val="bg2"/>
              </a:solidFill>
              <a:latin typeface="Century Gothic" panose="020B0502020202020204" pitchFamily="34" charset="0"/>
              <a:cs typeface="Calibri" pitchFamily="34" charset="0"/>
            </a:endParaRPr>
          </a:p>
        </p:txBody>
      </p:sp>
      <p:grpSp>
        <p:nvGrpSpPr>
          <p:cNvPr id="29" name="Group 36"/>
          <p:cNvGrpSpPr>
            <a:grpSpLocks/>
          </p:cNvGrpSpPr>
          <p:nvPr/>
        </p:nvGrpSpPr>
        <p:grpSpPr bwMode="auto">
          <a:xfrm>
            <a:off x="961412" y="6363772"/>
            <a:ext cx="1138088" cy="118186"/>
            <a:chOff x="398205" y="6106590"/>
            <a:chExt cx="1024232" cy="141810"/>
          </a:xfrm>
        </p:grpSpPr>
        <p:sp>
          <p:nvSpPr>
            <p:cNvPr id="30" name="Chevron 29"/>
            <p:cNvSpPr/>
            <p:nvPr/>
          </p:nvSpPr>
          <p:spPr>
            <a:xfrm>
              <a:off x="739501" y="6107099"/>
              <a:ext cx="341297" cy="141274"/>
            </a:xfrm>
            <a:prstGeom prst="chevron">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556" dirty="0">
                <a:solidFill>
                  <a:schemeClr val="bg1"/>
                </a:solidFill>
                <a:latin typeface="Century Gothic" panose="020B0502020202020204" pitchFamily="34" charset="0"/>
                <a:cs typeface="Calibri" pitchFamily="34" charset="0"/>
              </a:endParaRPr>
            </a:p>
          </p:txBody>
        </p:sp>
        <p:sp>
          <p:nvSpPr>
            <p:cNvPr id="31" name="Chevron 30"/>
            <p:cNvSpPr/>
            <p:nvPr/>
          </p:nvSpPr>
          <p:spPr>
            <a:xfrm>
              <a:off x="1080799" y="6107099"/>
              <a:ext cx="341296" cy="141274"/>
            </a:xfrm>
            <a:prstGeom prst="chevron">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556" dirty="0">
                <a:solidFill>
                  <a:schemeClr val="bg1"/>
                </a:solidFill>
                <a:latin typeface="Century Gothic" panose="020B0502020202020204" pitchFamily="34" charset="0"/>
                <a:cs typeface="Calibri" pitchFamily="34" charset="0"/>
              </a:endParaRPr>
            </a:p>
          </p:txBody>
        </p:sp>
        <p:sp>
          <p:nvSpPr>
            <p:cNvPr id="32" name="Chevron 31"/>
            <p:cNvSpPr/>
            <p:nvPr/>
          </p:nvSpPr>
          <p:spPr>
            <a:xfrm>
              <a:off x="398205" y="6107099"/>
              <a:ext cx="341296" cy="141274"/>
            </a:xfrm>
            <a:prstGeom prst="chevron">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556" dirty="0">
                <a:solidFill>
                  <a:schemeClr val="bg1"/>
                </a:solidFill>
                <a:latin typeface="Century Gothic" panose="020B0502020202020204" pitchFamily="34" charset="0"/>
                <a:cs typeface="Calibri" pitchFamily="34" charset="0"/>
              </a:endParaRPr>
            </a:p>
          </p:txBody>
        </p:sp>
      </p:grpSp>
      <p:sp>
        <p:nvSpPr>
          <p:cNvPr id="34" name="Slide Number Placeholder 5"/>
          <p:cNvSpPr txBox="1">
            <a:spLocks/>
          </p:cNvSpPr>
          <p:nvPr/>
        </p:nvSpPr>
        <p:spPr bwMode="auto">
          <a:xfrm>
            <a:off x="11896769" y="6620704"/>
            <a:ext cx="70532" cy="153888"/>
          </a:xfrm>
          <a:prstGeom prst="rect">
            <a:avLst/>
          </a:prstGeom>
          <a:noFill/>
          <a:ln w="9525">
            <a:noFill/>
            <a:miter lim="800000"/>
            <a:headEnd/>
            <a:tailEnd/>
          </a:ln>
        </p:spPr>
        <p:txBody>
          <a:bodyPr wrap="none" lIns="0" tIns="0" rIns="0" bIns="0" anchor="ctr">
            <a:spAutoFit/>
          </a:bodyPr>
          <a:lstStyle/>
          <a:p>
            <a:pPr algn="r">
              <a:defRPr/>
            </a:pPr>
            <a:r>
              <a:rPr lang="en-US" sz="1000" dirty="0">
                <a:solidFill>
                  <a:schemeClr val="bg1">
                    <a:lumMod val="75000"/>
                  </a:schemeClr>
                </a:solidFill>
                <a:latin typeface="Century Gothic" panose="020B0502020202020204" pitchFamily="34" charset="0"/>
                <a:cs typeface="Arial" pitchFamily="34" charset="0"/>
              </a:rPr>
              <a:t>8</a:t>
            </a:r>
          </a:p>
        </p:txBody>
      </p:sp>
      <p:sp>
        <p:nvSpPr>
          <p:cNvPr id="36" name="TextBox 35"/>
          <p:cNvSpPr txBox="1"/>
          <p:nvPr/>
        </p:nvSpPr>
        <p:spPr>
          <a:xfrm>
            <a:off x="815010" y="192466"/>
            <a:ext cx="10561981" cy="461665"/>
          </a:xfrm>
          <a:prstGeom prst="rect">
            <a:avLst/>
          </a:prstGeom>
          <a:noFill/>
        </p:spPr>
        <p:txBody>
          <a:bodyPr wrap="square" rtlCol="0">
            <a:spAutoFit/>
          </a:bodyPr>
          <a:lstStyle/>
          <a:p>
            <a:pPr algn="ctr"/>
            <a:r>
              <a:rPr lang="en-US" sz="2400" b="1" dirty="0" smtClean="0">
                <a:latin typeface="Century Gothic" panose="020B0502020202020204" pitchFamily="34" charset="0"/>
              </a:rPr>
              <a:t>Remittance Transaction Audit Trail – Implemented</a:t>
            </a:r>
            <a:endParaRPr lang="en-US" sz="2400" b="1" dirty="0">
              <a:latin typeface="Century Gothic" pitchFamily="34" charset="0"/>
            </a:endParaRPr>
          </a:p>
        </p:txBody>
      </p:sp>
      <p:pic>
        <p:nvPicPr>
          <p:cNvPr id="37" name="Picture 11" descr="Mahindra Logo.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gray">
          <a:xfrm>
            <a:off x="10700713" y="256984"/>
            <a:ext cx="1203599" cy="332636"/>
          </a:xfrm>
          <a:prstGeom prst="rect">
            <a:avLst/>
          </a:prstGeom>
          <a:noFill/>
          <a:ln w="9525">
            <a:noFill/>
            <a:miter lim="800000"/>
            <a:headEnd/>
            <a:tailEnd/>
          </a:ln>
        </p:spPr>
      </p:pic>
    </p:spTree>
    <p:extLst>
      <p:ext uri="{BB962C8B-B14F-4D97-AF65-F5344CB8AC3E}">
        <p14:creationId xmlns:p14="http://schemas.microsoft.com/office/powerpoint/2010/main" val="3754804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1000" fill="hold"/>
                                        <p:tgtEl>
                                          <p:spTgt spid="29"/>
                                        </p:tgtEl>
                                        <p:attrNameLst>
                                          <p:attrName>ppt_w</p:attrName>
                                        </p:attrNameLst>
                                      </p:cBhvr>
                                      <p:tavLst>
                                        <p:tav tm="0">
                                          <p:val>
                                            <p:fltVal val="0"/>
                                          </p:val>
                                        </p:tav>
                                        <p:tav tm="100000">
                                          <p:val>
                                            <p:strVal val="#ppt_w"/>
                                          </p:val>
                                        </p:tav>
                                      </p:tavLst>
                                    </p:anim>
                                    <p:anim calcmode="lin" valueType="num">
                                      <p:cBhvr>
                                        <p:cTn id="40" dur="1000" fill="hold"/>
                                        <p:tgtEl>
                                          <p:spTgt spid="29"/>
                                        </p:tgtEl>
                                        <p:attrNameLst>
                                          <p:attrName>ppt_h</p:attrName>
                                        </p:attrNameLst>
                                      </p:cBhvr>
                                      <p:tavLst>
                                        <p:tav tm="0">
                                          <p:val>
                                            <p:fltVal val="0"/>
                                          </p:val>
                                        </p:tav>
                                        <p:tav tm="100000">
                                          <p:val>
                                            <p:strVal val="#ppt_h"/>
                                          </p:val>
                                        </p:tav>
                                      </p:tavLst>
                                    </p:anim>
                                    <p:anim calcmode="lin" valueType="num">
                                      <p:cBhvr>
                                        <p:cTn id="41" dur="1000" fill="hold"/>
                                        <p:tgtEl>
                                          <p:spTgt spid="29"/>
                                        </p:tgtEl>
                                        <p:attrNameLst>
                                          <p:attrName>style.rotation</p:attrName>
                                        </p:attrNameLst>
                                      </p:cBhvr>
                                      <p:tavLst>
                                        <p:tav tm="0">
                                          <p:val>
                                            <p:fltVal val="90"/>
                                          </p:val>
                                        </p:tav>
                                        <p:tav tm="100000">
                                          <p:val>
                                            <p:fltVal val="0"/>
                                          </p:val>
                                        </p:tav>
                                      </p:tavLst>
                                    </p:anim>
                                    <p:animEffect transition="in" filter="fade">
                                      <p:cBhvr>
                                        <p:cTn id="42" dur="1000"/>
                                        <p:tgtEl>
                                          <p:spTgt spid="29"/>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style.rotation</p:attrName>
                                        </p:attrNameLst>
                                      </p:cBhvr>
                                      <p:tavLst>
                                        <p:tav tm="0">
                                          <p:val>
                                            <p:fltVal val="90"/>
                                          </p:val>
                                        </p:tav>
                                        <p:tav tm="100000">
                                          <p:val>
                                            <p:fltVal val="0"/>
                                          </p:val>
                                        </p:tav>
                                      </p:tavLst>
                                    </p:anim>
                                    <p:animEffect transition="in" filter="fade">
                                      <p:cBhvr>
                                        <p:cTn id="4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5010" y="192466"/>
            <a:ext cx="10561981" cy="461665"/>
          </a:xfrm>
          <a:prstGeom prst="rect">
            <a:avLst/>
          </a:prstGeom>
          <a:noFill/>
        </p:spPr>
        <p:txBody>
          <a:bodyPr wrap="square" rtlCol="0">
            <a:spAutoFit/>
          </a:bodyPr>
          <a:lstStyle/>
          <a:p>
            <a:pPr algn="ctr"/>
            <a:r>
              <a:rPr lang="en-US" sz="2400" b="1" dirty="0" smtClean="0">
                <a:latin typeface="Century Gothic" pitchFamily="34" charset="0"/>
              </a:rPr>
              <a:t>Remittance Transaction Audit Trail – Top Down View</a:t>
            </a:r>
            <a:endParaRPr lang="en-US" sz="2400" b="1" dirty="0">
              <a:latin typeface="Century Gothic" pitchFamily="34" charset="0"/>
            </a:endParaRPr>
          </a:p>
        </p:txBody>
      </p:sp>
      <p:pic>
        <p:nvPicPr>
          <p:cNvPr id="4"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4973" y="269861"/>
            <a:ext cx="1204713" cy="332636"/>
          </a:xfrm>
          <a:prstGeom prst="rect">
            <a:avLst/>
          </a:prstGeom>
          <a:noFill/>
          <a:ln w="9525">
            <a:noFill/>
            <a:miter lim="800000"/>
            <a:headEnd/>
            <a:tailEnd/>
          </a:ln>
        </p:spPr>
      </p:pic>
      <p:sp>
        <p:nvSpPr>
          <p:cNvPr id="7" name="Slide Number Placeholder 5"/>
          <p:cNvSpPr txBox="1">
            <a:spLocks/>
          </p:cNvSpPr>
          <p:nvPr/>
        </p:nvSpPr>
        <p:spPr bwMode="auto">
          <a:xfrm>
            <a:off x="11896769" y="6620704"/>
            <a:ext cx="70532" cy="153888"/>
          </a:xfrm>
          <a:prstGeom prst="rect">
            <a:avLst/>
          </a:prstGeom>
          <a:noFill/>
          <a:ln w="9525">
            <a:noFill/>
            <a:miter lim="800000"/>
            <a:headEnd/>
            <a:tailEnd/>
          </a:ln>
        </p:spPr>
        <p:txBody>
          <a:bodyPr wrap="none" lIns="0" tIns="0" rIns="0" bIns="0" anchor="ctr">
            <a:spAutoFit/>
          </a:bodyPr>
          <a:lstStyle/>
          <a:p>
            <a:pPr algn="r">
              <a:defRPr/>
            </a:pPr>
            <a:r>
              <a:rPr lang="en-US" sz="1000" dirty="0">
                <a:solidFill>
                  <a:schemeClr val="bg1">
                    <a:lumMod val="75000"/>
                  </a:schemeClr>
                </a:solidFill>
                <a:latin typeface="Century Gothic" panose="020B0502020202020204" pitchFamily="34" charset="0"/>
                <a:cs typeface="Arial" pitchFamily="34" charset="0"/>
              </a:rPr>
              <a:t>9</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814388"/>
            <a:ext cx="11020425"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551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6252885" y="-13447"/>
            <a:ext cx="6055659" cy="1586753"/>
            <a:chOff x="4773706" y="0"/>
            <a:chExt cx="4370294" cy="1586753"/>
          </a:xfrm>
        </p:grpSpPr>
        <p:sp>
          <p:nvSpPr>
            <p:cNvPr id="5" name="Rectangle 4"/>
            <p:cNvSpPr/>
            <p:nvPr/>
          </p:nvSpPr>
          <p:spPr>
            <a:xfrm>
              <a:off x="4773706" y="0"/>
              <a:ext cx="4370294" cy="1586753"/>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IN">
                <a:solidFill>
                  <a:prstClr val="black"/>
                </a:solidFill>
                <a:latin typeface="Tw Cen MT" panose="020B0602020104020603" pitchFamily="34" charset="0"/>
              </a:endParaRPr>
            </a:p>
          </p:txBody>
        </p:sp>
        <p:sp>
          <p:nvSpPr>
            <p:cNvPr id="6" name="Title 8"/>
            <p:cNvSpPr txBox="1">
              <a:spLocks/>
            </p:cNvSpPr>
            <p:nvPr/>
          </p:nvSpPr>
          <p:spPr>
            <a:xfrm>
              <a:off x="7280056" y="100663"/>
              <a:ext cx="170692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US" sz="2400" b="1" dirty="0">
                  <a:solidFill>
                    <a:prstClr val="black">
                      <a:lumMod val="85000"/>
                      <a:lumOff val="15000"/>
                    </a:prstClr>
                  </a:solidFill>
                  <a:latin typeface="Tw Cen MT" panose="020B0602020104020603" pitchFamily="34" charset="0"/>
                </a:rPr>
                <a:t>$</a:t>
              </a:r>
              <a:r>
                <a:rPr lang="en-US" sz="2400" b="1" dirty="0" smtClean="0">
                  <a:solidFill>
                    <a:prstClr val="black">
                      <a:lumMod val="85000"/>
                      <a:lumOff val="15000"/>
                    </a:prstClr>
                  </a:solidFill>
                  <a:latin typeface="Tw Cen MT" panose="020B0602020104020603" pitchFamily="34" charset="0"/>
                </a:rPr>
                <a:t>19 </a:t>
              </a:r>
              <a:r>
                <a:rPr lang="en-US" sz="2400" b="1" dirty="0" err="1">
                  <a:solidFill>
                    <a:prstClr val="black">
                      <a:lumMod val="85000"/>
                      <a:lumOff val="15000"/>
                    </a:prstClr>
                  </a:solidFill>
                  <a:latin typeface="Tw Cen MT" panose="020B0602020104020603" pitchFamily="34" charset="0"/>
                </a:rPr>
                <a:t>bn</a:t>
              </a:r>
              <a:r>
                <a:rPr lang="en-US" sz="2400" b="1" dirty="0">
                  <a:solidFill>
                    <a:prstClr val="black">
                      <a:lumMod val="85000"/>
                      <a:lumOff val="15000"/>
                    </a:prstClr>
                  </a:solidFill>
                  <a:latin typeface="Tw Cen MT" panose="020B0602020104020603" pitchFamily="34" charset="0"/>
                </a:rPr>
                <a:t> </a:t>
              </a:r>
              <a:r>
                <a:rPr lang="en-US" sz="1600" dirty="0">
                  <a:solidFill>
                    <a:prstClr val="black">
                      <a:lumMod val="85000"/>
                      <a:lumOff val="15000"/>
                    </a:prstClr>
                  </a:solidFill>
                  <a:latin typeface="Tw Cen MT" panose="020B0602020104020603" pitchFamily="34" charset="0"/>
                </a:rPr>
                <a:t>Revenue </a:t>
              </a:r>
              <a:endParaRPr lang="en-US" sz="1400" dirty="0">
                <a:solidFill>
                  <a:prstClr val="black">
                    <a:lumMod val="85000"/>
                    <a:lumOff val="15000"/>
                  </a:prstClr>
                </a:solidFill>
                <a:latin typeface="Tw Cen MT" panose="020B0602020104020603" pitchFamily="34" charset="0"/>
              </a:endParaRPr>
            </a:p>
          </p:txBody>
        </p:sp>
        <p:sp>
          <p:nvSpPr>
            <p:cNvPr id="7" name="Title 8"/>
            <p:cNvSpPr txBox="1">
              <a:spLocks/>
            </p:cNvSpPr>
            <p:nvPr/>
          </p:nvSpPr>
          <p:spPr>
            <a:xfrm>
              <a:off x="7280056" y="1104486"/>
              <a:ext cx="186394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US" sz="2400" b="1" dirty="0">
                  <a:solidFill>
                    <a:prstClr val="black"/>
                  </a:solidFill>
                  <a:latin typeface="Tw Cen MT" panose="020B0602020104020603" pitchFamily="34" charset="0"/>
                </a:rPr>
                <a:t>200,000+ </a:t>
              </a:r>
              <a:r>
                <a:rPr lang="en-US" sz="1600" dirty="0">
                  <a:solidFill>
                    <a:prstClr val="black"/>
                  </a:solidFill>
                  <a:latin typeface="Tw Cen MT" panose="020B0602020104020603" pitchFamily="34" charset="0"/>
                </a:rPr>
                <a:t>Associates</a:t>
              </a:r>
              <a:endParaRPr lang="en-US" sz="1400" dirty="0">
                <a:solidFill>
                  <a:prstClr val="black"/>
                </a:solidFill>
                <a:latin typeface="Tw Cen MT" panose="020B0602020104020603" pitchFamily="34" charset="0"/>
              </a:endParaRPr>
            </a:p>
          </p:txBody>
        </p:sp>
        <p:sp>
          <p:nvSpPr>
            <p:cNvPr id="8" name="Title 8"/>
            <p:cNvSpPr txBox="1">
              <a:spLocks/>
            </p:cNvSpPr>
            <p:nvPr/>
          </p:nvSpPr>
          <p:spPr>
            <a:xfrm>
              <a:off x="7280056" y="602575"/>
              <a:ext cx="1716162"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US" sz="2400" b="1" dirty="0">
                  <a:solidFill>
                    <a:prstClr val="black"/>
                  </a:solidFill>
                  <a:latin typeface="Tw Cen MT" panose="020B0602020104020603" pitchFamily="34" charset="0"/>
                </a:rPr>
                <a:t>100+ </a:t>
              </a:r>
              <a:r>
                <a:rPr lang="en-US" sz="1600" dirty="0">
                  <a:solidFill>
                    <a:prstClr val="black"/>
                  </a:solidFill>
                  <a:latin typeface="Tw Cen MT" panose="020B0602020104020603" pitchFamily="34" charset="0"/>
                </a:rPr>
                <a:t>Countries</a:t>
              </a:r>
              <a:endParaRPr lang="en-US" sz="1400" dirty="0">
                <a:solidFill>
                  <a:prstClr val="black"/>
                </a:solidFill>
                <a:latin typeface="Tw Cen MT" panose="020B0602020104020603" pitchFamily="34" charset="0"/>
              </a:endParaRPr>
            </a:p>
          </p:txBody>
        </p:sp>
        <p:cxnSp>
          <p:nvCxnSpPr>
            <p:cNvPr id="9" name="Straight Connector 8"/>
            <p:cNvCxnSpPr/>
            <p:nvPr/>
          </p:nvCxnSpPr>
          <p:spPr>
            <a:xfrm>
              <a:off x="7073152" y="80683"/>
              <a:ext cx="0" cy="14119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94175" y="524436"/>
              <a:ext cx="17750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94175" y="1039907"/>
              <a:ext cx="17750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4390" y="568936"/>
              <a:ext cx="2111188" cy="476202"/>
            </a:xfrm>
            <a:prstGeom prst="rect">
              <a:avLst/>
            </a:prstGeom>
          </p:spPr>
        </p:pic>
      </p:grpSp>
      <p:sp>
        <p:nvSpPr>
          <p:cNvPr id="13" name="Rectangle 12"/>
          <p:cNvSpPr/>
          <p:nvPr/>
        </p:nvSpPr>
        <p:spPr>
          <a:xfrm rot="16200000" flipV="1">
            <a:off x="13447" y="-13448"/>
            <a:ext cx="6642848" cy="6669741"/>
          </a:xfrm>
          <a:prstGeom prst="rect">
            <a:avLst/>
          </a:prstGeom>
          <a:gradFill>
            <a:gsLst>
              <a:gs pos="100000">
                <a:schemeClr val="tx1"/>
              </a:gs>
              <a:gs pos="24000">
                <a:schemeClr val="tx1">
                  <a:alpha val="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Oswald light" panose="02000303000000000000" pitchFamily="2" charset="0"/>
            </a:endParaRPr>
          </a:p>
        </p:txBody>
      </p:sp>
      <p:grpSp>
        <p:nvGrpSpPr>
          <p:cNvPr id="14" name="Group 13"/>
          <p:cNvGrpSpPr/>
          <p:nvPr/>
        </p:nvGrpSpPr>
        <p:grpSpPr>
          <a:xfrm>
            <a:off x="4487" y="1289153"/>
            <a:ext cx="5283200" cy="4644132"/>
            <a:chOff x="0" y="1372829"/>
            <a:chExt cx="5283200" cy="4644132"/>
          </a:xfrm>
        </p:grpSpPr>
        <p:grpSp>
          <p:nvGrpSpPr>
            <p:cNvPr id="15" name="Group 14"/>
            <p:cNvGrpSpPr/>
            <p:nvPr/>
          </p:nvGrpSpPr>
          <p:grpSpPr>
            <a:xfrm>
              <a:off x="0" y="2022966"/>
              <a:ext cx="5283200" cy="3993995"/>
              <a:chOff x="0" y="2022966"/>
              <a:chExt cx="2333625" cy="3993995"/>
            </a:xfrm>
          </p:grpSpPr>
          <p:sp>
            <p:nvSpPr>
              <p:cNvPr id="26" name="Rectangle 25"/>
              <p:cNvSpPr/>
              <p:nvPr/>
            </p:nvSpPr>
            <p:spPr>
              <a:xfrm rot="5400000">
                <a:off x="777607" y="1245359"/>
                <a:ext cx="321212" cy="187642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Aftermarket</a:t>
                </a:r>
              </a:p>
            </p:txBody>
          </p:sp>
          <p:sp>
            <p:nvSpPr>
              <p:cNvPr id="27" name="Rectangle 26"/>
              <p:cNvSpPr/>
              <p:nvPr/>
            </p:nvSpPr>
            <p:spPr>
              <a:xfrm rot="5400000">
                <a:off x="753794" y="1636450"/>
                <a:ext cx="321212" cy="182880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Automotive</a:t>
                </a:r>
              </a:p>
            </p:txBody>
          </p:sp>
          <p:sp>
            <p:nvSpPr>
              <p:cNvPr id="28" name="Rectangle 27"/>
              <p:cNvSpPr/>
              <p:nvPr/>
            </p:nvSpPr>
            <p:spPr>
              <a:xfrm rot="5400000">
                <a:off x="944294" y="1813228"/>
                <a:ext cx="321212" cy="220979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Farm Equipment</a:t>
                </a:r>
              </a:p>
            </p:txBody>
          </p:sp>
          <p:sp>
            <p:nvSpPr>
              <p:cNvPr id="29" name="Rectangle 28"/>
              <p:cNvSpPr/>
              <p:nvPr/>
            </p:nvSpPr>
            <p:spPr>
              <a:xfrm rot="5400000">
                <a:off x="1006207" y="2118594"/>
                <a:ext cx="321212" cy="233362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Financial Services</a:t>
                </a:r>
              </a:p>
            </p:txBody>
          </p:sp>
          <p:sp>
            <p:nvSpPr>
              <p:cNvPr id="30" name="Rectangle 29"/>
              <p:cNvSpPr/>
              <p:nvPr/>
            </p:nvSpPr>
            <p:spPr>
              <a:xfrm rot="5400000">
                <a:off x="634732" y="2857347"/>
                <a:ext cx="321212" cy="159067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Defence</a:t>
                </a:r>
              </a:p>
            </p:txBody>
          </p:sp>
          <p:sp>
            <p:nvSpPr>
              <p:cNvPr id="31" name="Rectangle 30"/>
              <p:cNvSpPr/>
              <p:nvPr/>
            </p:nvSpPr>
            <p:spPr>
              <a:xfrm rot="5400000">
                <a:off x="644257" y="3215100"/>
                <a:ext cx="321212" cy="160972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Holidays</a:t>
                </a:r>
              </a:p>
            </p:txBody>
          </p:sp>
          <p:sp>
            <p:nvSpPr>
              <p:cNvPr id="32" name="Rectangle 31"/>
              <p:cNvSpPr/>
              <p:nvPr/>
            </p:nvSpPr>
            <p:spPr>
              <a:xfrm rot="5400000">
                <a:off x="758557" y="3468078"/>
                <a:ext cx="321212" cy="183832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2 Wheelers</a:t>
                </a:r>
              </a:p>
            </p:txBody>
          </p:sp>
          <p:sp>
            <p:nvSpPr>
              <p:cNvPr id="33" name="Rectangle 32"/>
              <p:cNvSpPr/>
              <p:nvPr/>
            </p:nvSpPr>
            <p:spPr>
              <a:xfrm rot="5400000">
                <a:off x="615682" y="3978231"/>
                <a:ext cx="321212" cy="155257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Components</a:t>
                </a:r>
              </a:p>
            </p:txBody>
          </p:sp>
          <p:sp>
            <p:nvSpPr>
              <p:cNvPr id="34" name="Rectangle 33"/>
              <p:cNvSpPr/>
              <p:nvPr/>
            </p:nvSpPr>
            <p:spPr>
              <a:xfrm rot="5400000">
                <a:off x="720457" y="4240733"/>
                <a:ext cx="321212" cy="176212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a:t>
                </a:r>
                <a:r>
                  <a:rPr lang="en-IN" sz="1600" dirty="0" smtClean="0">
                    <a:solidFill>
                      <a:prstClr val="white"/>
                    </a:solidFill>
                    <a:latin typeface="Tw Cen MT" panose="020B0602020104020603" pitchFamily="34" charset="0"/>
                    <a:ea typeface="Segoe UI" panose="020B0502040204020203" pitchFamily="34" charset="0"/>
                    <a:cs typeface="Segoe UI" panose="020B0502040204020203" pitchFamily="34" charset="0"/>
                  </a:rPr>
                  <a:t>Life spaces</a:t>
                </a:r>
                <a:endPar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endParaRPr>
              </a:p>
            </p:txBody>
          </p:sp>
          <p:sp>
            <p:nvSpPr>
              <p:cNvPr id="35" name="Rectangle 34"/>
              <p:cNvSpPr/>
              <p:nvPr/>
            </p:nvSpPr>
            <p:spPr>
              <a:xfrm rot="5400000">
                <a:off x="509954" y="4818514"/>
                <a:ext cx="321212" cy="134111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Tech Mahindra</a:t>
                </a:r>
              </a:p>
            </p:txBody>
          </p:sp>
          <p:sp>
            <p:nvSpPr>
              <p:cNvPr id="36" name="Rectangle 35"/>
              <p:cNvSpPr/>
              <p:nvPr/>
            </p:nvSpPr>
            <p:spPr>
              <a:xfrm rot="5400000">
                <a:off x="644257" y="5051493"/>
                <a:ext cx="321212" cy="160972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Mahindra Partners</a:t>
                </a:r>
              </a:p>
            </p:txBody>
          </p:sp>
          <p:cxnSp>
            <p:nvCxnSpPr>
              <p:cNvPr id="37" name="Straight Connector 36"/>
              <p:cNvCxnSpPr/>
              <p:nvPr/>
            </p:nvCxnSpPr>
            <p:spPr>
              <a:xfrm>
                <a:off x="0" y="4207584"/>
                <a:ext cx="160972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rot="5400000">
              <a:off x="853876" y="518953"/>
              <a:ext cx="502048" cy="2209800"/>
            </a:xfrm>
            <a:prstGeom prst="rect">
              <a:avLst/>
            </a:prstGeom>
            <a:solidFill>
              <a:schemeClr val="bg1">
                <a:alpha val="70000"/>
              </a:schemeClr>
            </a:solid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fontAlgn="auto">
                <a:spcBef>
                  <a:spcPts val="0"/>
                </a:spcBef>
                <a:spcAft>
                  <a:spcPts val="0"/>
                </a:spcAft>
                <a:buFont typeface="Arial" pitchFamily="34" charset="0"/>
                <a:buNone/>
              </a:pPr>
              <a:r>
                <a:rPr lang="en-US" sz="2400" b="1" dirty="0">
                  <a:solidFill>
                    <a:prstClr val="black"/>
                  </a:solidFill>
                  <a:latin typeface="Tw Cen MT" panose="020B0602020104020603" pitchFamily="34" charset="0"/>
                </a:rPr>
                <a:t>Mahindra Group</a:t>
              </a:r>
            </a:p>
          </p:txBody>
        </p:sp>
        <p:cxnSp>
          <p:nvCxnSpPr>
            <p:cNvPr id="17" name="Straight Connector 16"/>
            <p:cNvCxnSpPr/>
            <p:nvPr/>
          </p:nvCxnSpPr>
          <p:spPr>
            <a:xfrm>
              <a:off x="0" y="2372753"/>
              <a:ext cx="2209800"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2734703"/>
              <a:ext cx="2156260"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3115703"/>
              <a:ext cx="2609850"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3468128"/>
              <a:ext cx="2743200"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0" y="3830078"/>
              <a:ext cx="1876426"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4963553"/>
              <a:ext cx="168592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593912"/>
              <a:ext cx="195262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5328467"/>
              <a:ext cx="195262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5686224"/>
              <a:ext cx="155257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D371B08D-6250-4A46-A172-5001E81D2CC1}" type="slidenum">
              <a:rPr lang="en-US" smtClean="0">
                <a:solidFill>
                  <a:prstClr val="white"/>
                </a:solidFill>
              </a:rPr>
              <a:pPr/>
              <a:t>2</a:t>
            </a:fld>
            <a:endParaRPr lang="en-US">
              <a:solidFill>
                <a:prstClr val="white"/>
              </a:solidFill>
            </a:endParaRPr>
          </a:p>
        </p:txBody>
      </p:sp>
      <p:pic>
        <p:nvPicPr>
          <p:cNvPr id="38" name="Picture 7" descr="Ridge.pdf"/>
          <p:cNvPicPr>
            <a:picLocks noChangeAspect="1"/>
          </p:cNvPicPr>
          <p:nvPr/>
        </p:nvPicPr>
        <p:blipFill>
          <a:blip r:embed="rId4"/>
          <a:srcRect/>
          <a:stretch>
            <a:fillRect/>
          </a:stretch>
        </p:blipFill>
        <p:spPr bwMode="ltGray">
          <a:xfrm>
            <a:off x="1" y="1"/>
            <a:ext cx="2545976" cy="694357"/>
          </a:xfrm>
          <a:prstGeom prst="rect">
            <a:avLst/>
          </a:prstGeom>
          <a:noFill/>
          <a:ln w="9525">
            <a:noFill/>
            <a:miter lim="800000"/>
            <a:headEnd/>
            <a:tailEnd/>
          </a:ln>
        </p:spPr>
      </p:pic>
    </p:spTree>
    <p:extLst>
      <p:ext uri="{BB962C8B-B14F-4D97-AF65-F5344CB8AC3E}">
        <p14:creationId xmlns:p14="http://schemas.microsoft.com/office/powerpoint/2010/main" val="39230351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509" y="140832"/>
            <a:ext cx="10561981" cy="461665"/>
          </a:xfrm>
          <a:prstGeom prst="rect">
            <a:avLst/>
          </a:prstGeom>
          <a:noFill/>
        </p:spPr>
        <p:txBody>
          <a:bodyPr wrap="square" rtlCol="0">
            <a:spAutoFit/>
          </a:bodyPr>
          <a:lstStyle/>
          <a:p>
            <a:pPr algn="ctr"/>
            <a:r>
              <a:rPr lang="en-US" sz="2400" b="1" dirty="0">
                <a:latin typeface="Century Gothic" panose="020B0502020202020204" pitchFamily="34" charset="0"/>
              </a:rPr>
              <a:t>Remittance </a:t>
            </a:r>
            <a:r>
              <a:rPr lang="en-US" sz="2400" b="1" dirty="0" smtClean="0">
                <a:latin typeface="Century Gothic" pitchFamily="34" charset="0"/>
              </a:rPr>
              <a:t>Transaction – Screen Shots</a:t>
            </a:r>
            <a:endParaRPr lang="en-US" sz="2400" b="1" dirty="0">
              <a:latin typeface="Century Gothic" pitchFamily="34" charset="0"/>
            </a:endParaRPr>
          </a:p>
        </p:txBody>
      </p:sp>
      <p:pic>
        <p:nvPicPr>
          <p:cNvPr id="4"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4973" y="269861"/>
            <a:ext cx="1204713" cy="332636"/>
          </a:xfrm>
          <a:prstGeom prst="rect">
            <a:avLst/>
          </a:prstGeom>
          <a:noFill/>
          <a:ln w="9525">
            <a:noFill/>
            <a:miter lim="800000"/>
            <a:headEnd/>
            <a:tailEnd/>
          </a:ln>
        </p:spPr>
      </p:pic>
      <p:sp>
        <p:nvSpPr>
          <p:cNvPr id="10" name="Round Diagonal Corner Rectangle 9"/>
          <p:cNvSpPr/>
          <p:nvPr/>
        </p:nvSpPr>
        <p:spPr>
          <a:xfrm>
            <a:off x="4509580" y="723544"/>
            <a:ext cx="3011200" cy="592428"/>
          </a:xfrm>
          <a:prstGeom prst="round2DiagRect">
            <a:avLst/>
          </a:prstGeom>
          <a:solidFill>
            <a:schemeClr val="accent4"/>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latin typeface="Century Gothic" panose="020B0502020202020204" pitchFamily="34" charset="0"/>
              </a:rPr>
              <a:t>2. Transaction Generated</a:t>
            </a:r>
            <a:endParaRPr lang="en-US" dirty="0">
              <a:latin typeface="Century Gothic" panose="020B0502020202020204" pitchFamily="34" charset="0"/>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4" y="4504247"/>
            <a:ext cx="3452743" cy="17250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Round Diagonal Corner Rectangle 14"/>
          <p:cNvSpPr/>
          <p:nvPr/>
        </p:nvSpPr>
        <p:spPr>
          <a:xfrm>
            <a:off x="431217" y="3816847"/>
            <a:ext cx="3178560" cy="592428"/>
          </a:xfrm>
          <a:prstGeom prst="round2Diag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Century Gothic" panose="020B0502020202020204" pitchFamily="34" charset="0"/>
              </a:rPr>
              <a:t>3</a:t>
            </a:r>
            <a:r>
              <a:rPr lang="en-US" dirty="0" smtClean="0">
                <a:latin typeface="Century Gothic" panose="020B0502020202020204" pitchFamily="34" charset="0"/>
              </a:rPr>
              <a:t>. Reports Section</a:t>
            </a:r>
            <a:endParaRPr lang="en-US" dirty="0">
              <a:latin typeface="Century Gothic" panose="020B0502020202020204" pitchFamily="34" charset="0"/>
            </a:endParaRPr>
          </a:p>
        </p:txBody>
      </p:sp>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038" y="4456762"/>
            <a:ext cx="3424285" cy="17250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Round Diagonal Corner Rectangle 16"/>
          <p:cNvSpPr/>
          <p:nvPr/>
        </p:nvSpPr>
        <p:spPr>
          <a:xfrm>
            <a:off x="4509580" y="3782911"/>
            <a:ext cx="3011200" cy="592428"/>
          </a:xfrm>
          <a:prstGeom prst="round2Diag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Century Gothic" panose="020B0502020202020204" pitchFamily="34" charset="0"/>
              </a:rPr>
              <a:t>4</a:t>
            </a:r>
            <a:r>
              <a:rPr lang="en-US" dirty="0" smtClean="0">
                <a:latin typeface="Century Gothic" panose="020B0502020202020204" pitchFamily="34" charset="0"/>
              </a:rPr>
              <a:t>. Drill Down Available</a:t>
            </a:r>
            <a:endParaRPr lang="en-US" dirty="0">
              <a:latin typeface="Century Gothic" panose="020B0502020202020204" pitchFamily="34" charset="0"/>
            </a:endParaRPr>
          </a:p>
        </p:txBody>
      </p:sp>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279" y="4456760"/>
            <a:ext cx="3735722" cy="17250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9" name="Round Diagonal Corner Rectangle 18"/>
          <p:cNvSpPr/>
          <p:nvPr/>
        </p:nvSpPr>
        <p:spPr>
          <a:xfrm>
            <a:off x="8296129" y="3797791"/>
            <a:ext cx="3011200" cy="592428"/>
          </a:xfrm>
          <a:prstGeom prst="round2Diag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entury Gothic" panose="020B0502020202020204" pitchFamily="34" charset="0"/>
              </a:rPr>
              <a:t>5</a:t>
            </a:r>
            <a:r>
              <a:rPr lang="en-US" dirty="0" smtClean="0">
                <a:latin typeface="Century Gothic" panose="020B0502020202020204" pitchFamily="34" charset="0"/>
              </a:rPr>
              <a:t>. Audit Data at Multiple Levels</a:t>
            </a:r>
            <a:endParaRPr lang="en-US" dirty="0">
              <a:latin typeface="Century Gothic" panose="020B0502020202020204" pitchFamily="34" charset="0"/>
            </a:endParaRPr>
          </a:p>
        </p:txBody>
      </p:sp>
      <p:sp>
        <p:nvSpPr>
          <p:cNvPr id="18" name="Slide Number Placeholder 5"/>
          <p:cNvSpPr txBox="1">
            <a:spLocks/>
          </p:cNvSpPr>
          <p:nvPr/>
        </p:nvSpPr>
        <p:spPr bwMode="auto">
          <a:xfrm>
            <a:off x="11826237" y="6620704"/>
            <a:ext cx="141064" cy="153888"/>
          </a:xfrm>
          <a:prstGeom prst="rect">
            <a:avLst/>
          </a:prstGeom>
          <a:noFill/>
          <a:ln w="9525">
            <a:noFill/>
            <a:miter lim="800000"/>
            <a:headEnd/>
            <a:tailEnd/>
          </a:ln>
        </p:spPr>
        <p:txBody>
          <a:bodyPr wrap="none" lIns="0" tIns="0" rIns="0" bIns="0" anchor="ctr">
            <a:spAutoFit/>
          </a:bodyPr>
          <a:lstStyle/>
          <a:p>
            <a:pPr algn="r">
              <a:defRPr/>
            </a:pPr>
            <a:r>
              <a:rPr lang="en-US" sz="1000" dirty="0" smtClean="0">
                <a:solidFill>
                  <a:schemeClr val="bg1">
                    <a:lumMod val="75000"/>
                  </a:schemeClr>
                </a:solidFill>
                <a:latin typeface="Century Gothic" panose="020B0502020202020204" pitchFamily="34" charset="0"/>
                <a:cs typeface="Arial" pitchFamily="34" charset="0"/>
              </a:rPr>
              <a:t>10</a:t>
            </a:r>
            <a:endParaRPr lang="en-US" sz="1000" dirty="0">
              <a:solidFill>
                <a:schemeClr val="bg1">
                  <a:lumMod val="75000"/>
                </a:schemeClr>
              </a:solidFill>
              <a:latin typeface="Century Gothic" panose="020B0502020202020204" pitchFamily="34" charset="0"/>
              <a:cs typeface="Arial" pitchFamily="34"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34" y="1425210"/>
            <a:ext cx="3844241" cy="1483659"/>
          </a:xfrm>
          <a:prstGeom prst="rect">
            <a:avLst/>
          </a:prstGeom>
          <a:ln>
            <a:solidFill>
              <a:schemeClr val="tx1"/>
            </a:solidFill>
          </a:ln>
        </p:spPr>
      </p:pic>
      <p:sp>
        <p:nvSpPr>
          <p:cNvPr id="20" name="Round Diagonal Corner Rectangle 19"/>
          <p:cNvSpPr/>
          <p:nvPr/>
        </p:nvSpPr>
        <p:spPr>
          <a:xfrm>
            <a:off x="431217" y="768550"/>
            <a:ext cx="3011200" cy="592428"/>
          </a:xfrm>
          <a:prstGeom prst="round2Diag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entury Gothic" panose="020B0502020202020204" pitchFamily="34" charset="0"/>
              </a:rPr>
              <a:t>1. Home Page – Transaction Initiation</a:t>
            </a:r>
            <a:endParaRPr lang="en-US" dirty="0">
              <a:latin typeface="Century Gothic" panose="020B0502020202020204" pitchFamily="34" charset="0"/>
            </a:endParaRPr>
          </a:p>
        </p:txBody>
      </p:sp>
      <p:sp>
        <p:nvSpPr>
          <p:cNvPr id="21" name="Round Diagonal Corner Rectangle 20"/>
          <p:cNvSpPr/>
          <p:nvPr/>
        </p:nvSpPr>
        <p:spPr>
          <a:xfrm>
            <a:off x="4509580" y="723426"/>
            <a:ext cx="7145800" cy="592428"/>
          </a:xfrm>
          <a:prstGeom prst="round2Diag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Century Gothic" panose="020B0502020202020204" pitchFamily="34" charset="0"/>
              </a:rPr>
              <a:t>2. Transaction Generation &amp; Approval</a:t>
            </a:r>
            <a:endParaRPr lang="en-US" dirty="0">
              <a:latin typeface="Century Gothic" panose="020B0502020202020204"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580" y="1388080"/>
            <a:ext cx="5188212" cy="671689"/>
          </a:xfrm>
          <a:prstGeom prst="rect">
            <a:avLst/>
          </a:prstGeom>
          <a:ln>
            <a:solidFill>
              <a:schemeClr val="tx1"/>
            </a:solidFill>
          </a:ln>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2763" y="1927358"/>
            <a:ext cx="4224006" cy="1755539"/>
          </a:xfrm>
          <a:prstGeom prst="rect">
            <a:avLst/>
          </a:prstGeom>
          <a:ln>
            <a:solidFill>
              <a:schemeClr val="tx1"/>
            </a:solidFill>
          </a:ln>
        </p:spPr>
      </p:pic>
    </p:spTree>
    <p:extLst>
      <p:ext uri="{BB962C8B-B14F-4D97-AF65-F5344CB8AC3E}">
        <p14:creationId xmlns:p14="http://schemas.microsoft.com/office/powerpoint/2010/main" val="453084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0"/>
            <a:ext cx="4381500" cy="6858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32402" y="2427115"/>
            <a:ext cx="6073423" cy="83099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5400" dirty="0" smtClean="0">
                <a:latin typeface="Century Gothic" panose="020B0502020202020204" pitchFamily="34" charset="0"/>
              </a:rPr>
              <a:t>Annexure</a:t>
            </a:r>
          </a:p>
        </p:txBody>
      </p:sp>
    </p:spTree>
    <p:extLst>
      <p:ext uri="{BB962C8B-B14F-4D97-AF65-F5344CB8AC3E}">
        <p14:creationId xmlns:p14="http://schemas.microsoft.com/office/powerpoint/2010/main" val="591203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007705" y="214754"/>
            <a:ext cx="4176595"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2200" b="1" kern="1200">
                <a:solidFill>
                  <a:schemeClr val="tx2"/>
                </a:solidFill>
                <a:latin typeface="Arial" pitchFamily="34" charset="0"/>
                <a:ea typeface="+mj-ea"/>
                <a:cs typeface="+mj-cs"/>
              </a:defRPr>
            </a:lvl1pPr>
          </a:lstStyle>
          <a:p>
            <a:pPr algn="ctr">
              <a:defRPr/>
            </a:pPr>
            <a:r>
              <a:rPr lang="en-IN" sz="2400" dirty="0">
                <a:solidFill>
                  <a:schemeClr val="tx1"/>
                </a:solidFill>
                <a:latin typeface="Century Gothic" panose="020B0502020202020204" pitchFamily="34" charset="0"/>
              </a:rPr>
              <a:t>Resourcing (Indicative)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140" y="839073"/>
            <a:ext cx="8589573" cy="5495416"/>
          </a:xfrm>
          <a:prstGeom prst="rect">
            <a:avLst/>
          </a:prstGeom>
        </p:spPr>
      </p:pic>
      <p:pic>
        <p:nvPicPr>
          <p:cNvPr id="7"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26229632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162659" y="6540798"/>
            <a:ext cx="3140343" cy="314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98" dirty="0">
              <a:latin typeface="Century Gothic" panose="020B0502020202020204" pitchFamily="34" charset="0"/>
            </a:endParaRPr>
          </a:p>
        </p:txBody>
      </p:sp>
      <p:sp>
        <p:nvSpPr>
          <p:cNvPr id="7" name="Bevel 6"/>
          <p:cNvSpPr/>
          <p:nvPr/>
        </p:nvSpPr>
        <p:spPr bwMode="auto">
          <a:xfrm>
            <a:off x="1552036" y="670487"/>
            <a:ext cx="9026461" cy="1130509"/>
          </a:xfrm>
          <a:prstGeom prst="bevel">
            <a:avLst/>
          </a:prstGeom>
          <a:solidFill>
            <a:schemeClr val="accent4">
              <a:lumMod val="60000"/>
              <a:lumOff val="40000"/>
            </a:schemeClr>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9" name="Title 1"/>
          <p:cNvSpPr txBox="1">
            <a:spLocks/>
          </p:cNvSpPr>
          <p:nvPr/>
        </p:nvSpPr>
        <p:spPr>
          <a:xfrm>
            <a:off x="1552036" y="189098"/>
            <a:ext cx="9668228"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2200" b="1" kern="1200">
                <a:solidFill>
                  <a:schemeClr val="tx2"/>
                </a:solidFill>
                <a:latin typeface="Arial" pitchFamily="34" charset="0"/>
                <a:ea typeface="+mj-ea"/>
                <a:cs typeface="+mj-cs"/>
              </a:defRPr>
            </a:lvl1pPr>
          </a:lstStyle>
          <a:p>
            <a:pPr algn="ctr">
              <a:defRPr/>
            </a:pPr>
            <a:r>
              <a:rPr lang="en-IN" sz="2400" dirty="0">
                <a:solidFill>
                  <a:schemeClr val="tx1"/>
                </a:solidFill>
                <a:latin typeface="Century Gothic" panose="020B0502020202020204" pitchFamily="34" charset="0"/>
              </a:rPr>
              <a:t>Technical Architecture &amp; Infrastructure Components</a:t>
            </a:r>
          </a:p>
        </p:txBody>
      </p:sp>
      <p:sp>
        <p:nvSpPr>
          <p:cNvPr id="10" name="Rounded Rectangle 9"/>
          <p:cNvSpPr/>
          <p:nvPr/>
        </p:nvSpPr>
        <p:spPr bwMode="auto">
          <a:xfrm>
            <a:off x="1776243" y="877103"/>
            <a:ext cx="1923685" cy="694173"/>
          </a:xfrm>
          <a:prstGeom prst="roundRect">
            <a:avLst/>
          </a:prstGeom>
          <a:solidFill>
            <a:srgbClr val="FFFFFF"/>
          </a:solidFill>
          <a:ln w="25400" cap="flat" cmpd="sng" algn="ctr">
            <a:solidFill>
              <a:schemeClr val="accent3"/>
            </a:solidFill>
            <a:prstDash val="solid"/>
            <a:headEnd type="none" w="med" len="med"/>
            <a:tailEnd type="none" w="med" len="med"/>
          </a:ln>
          <a:effectLst/>
        </p:spPr>
        <p:txBody>
          <a:bodyPr vert="horz" wrap="square" lIns="91355" tIns="45678" rIns="91355" bIns="45678" numCol="1" rtlCol="0" anchor="ctr" anchorCtr="0" compatLnSpc="1">
            <a:prstTxWarp prst="textNoShape">
              <a:avLst/>
            </a:prstTxWarp>
          </a:bodyPr>
          <a:lstStyle/>
          <a:p>
            <a:pPr algn="ctr" fontAlgn="base">
              <a:spcBef>
                <a:spcPct val="0"/>
              </a:spcBef>
              <a:spcAft>
                <a:spcPct val="0"/>
              </a:spcAft>
              <a:defRPr/>
            </a:pPr>
            <a:r>
              <a:rPr lang="en-IN" sz="1199" b="1" kern="0" dirty="0">
                <a:solidFill>
                  <a:srgbClr val="414141"/>
                </a:solidFill>
                <a:latin typeface="Century Gothic" panose="020B0502020202020204" pitchFamily="34" charset="0"/>
                <a:ea typeface="ヒラギノ角ゴ ProN W3" charset="0"/>
                <a:cs typeface="ヒラギノ角ゴ ProN W3" charset="0"/>
                <a:sym typeface="Gill Sans Light" charset="0"/>
              </a:rPr>
              <a:t>Web / Mobile Screens</a:t>
            </a:r>
          </a:p>
          <a:p>
            <a:pPr algn="ctr" fontAlgn="base">
              <a:spcBef>
                <a:spcPct val="0"/>
              </a:spcBef>
              <a:spcAft>
                <a:spcPct val="0"/>
              </a:spcAft>
              <a:defRPr/>
            </a:pPr>
            <a:r>
              <a:rPr lang="en-IN" sz="1199" b="1" kern="0" dirty="0">
                <a:solidFill>
                  <a:srgbClr val="414141"/>
                </a:solidFill>
                <a:latin typeface="Century Gothic" panose="020B0502020202020204" pitchFamily="34" charset="0"/>
                <a:ea typeface="ヒラギノ角ゴ ProN W3" charset="0"/>
                <a:cs typeface="ヒラギノ角ゴ ProN W3" charset="0"/>
                <a:sym typeface="Gill Sans Light" charset="0"/>
              </a:rPr>
              <a:t>(UI Development)</a:t>
            </a:r>
          </a:p>
        </p:txBody>
      </p:sp>
      <p:sp>
        <p:nvSpPr>
          <p:cNvPr id="11" name="Hexagon 10"/>
          <p:cNvSpPr/>
          <p:nvPr/>
        </p:nvSpPr>
        <p:spPr bwMode="auto">
          <a:xfrm>
            <a:off x="4135121" y="815747"/>
            <a:ext cx="4008731" cy="783423"/>
          </a:xfrm>
          <a:prstGeom prst="hexagon">
            <a:avLst/>
          </a:prstGeom>
          <a:solidFill>
            <a:srgbClr val="FFFFFF"/>
          </a:solidFill>
          <a:ln w="25400" cap="flat" cmpd="sng" algn="ctr">
            <a:solidFill>
              <a:schemeClr val="accent3"/>
            </a:solidFill>
            <a:prstDash val="solid"/>
            <a:headEnd type="none" w="med" len="med"/>
            <a:tailEnd type="none" w="med" len="med"/>
          </a:ln>
          <a:effectLst/>
        </p:spPr>
        <p:txBody>
          <a:bodyPr vert="horz" wrap="square" lIns="91355" tIns="45678" rIns="91355" bIns="45678" numCol="1" rtlCol="0" anchor="ctr" anchorCtr="0" compatLnSpc="1">
            <a:prstTxWarp prst="textNoShape">
              <a:avLst/>
            </a:prstTxWarp>
          </a:bodyPr>
          <a:lstStyle/>
          <a:p>
            <a:pPr algn="ctr" fontAlgn="base">
              <a:spcBef>
                <a:spcPct val="0"/>
              </a:spcBef>
              <a:spcAft>
                <a:spcPct val="0"/>
              </a:spcAft>
              <a:defRPr/>
            </a:pPr>
            <a:r>
              <a:rPr lang="en-IN" sz="1399" b="1" kern="0" dirty="0">
                <a:solidFill>
                  <a:srgbClr val="414141"/>
                </a:solidFill>
                <a:latin typeface="Century Gothic" panose="020B0502020202020204" pitchFamily="34" charset="0"/>
                <a:ea typeface="ヒラギノ角ゴ ProN W3" charset="0"/>
                <a:cs typeface="ヒラギノ角ゴ ProN W3" charset="0"/>
                <a:sym typeface="Gill Sans Light" charset="0"/>
              </a:rPr>
              <a:t>Middleware Development (Business Logic – Events - Alerts)</a:t>
            </a:r>
            <a:endParaRPr lang="en-IN" sz="1199" b="1" kern="0"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12" name="Rounded Rectangle 11"/>
          <p:cNvSpPr/>
          <p:nvPr/>
        </p:nvSpPr>
        <p:spPr bwMode="auto">
          <a:xfrm>
            <a:off x="8660854" y="877103"/>
            <a:ext cx="1661215" cy="694173"/>
          </a:xfrm>
          <a:prstGeom prst="roundRect">
            <a:avLst/>
          </a:prstGeom>
          <a:solidFill>
            <a:srgbClr val="FFFFFF"/>
          </a:solidFill>
          <a:ln w="25400" cap="flat" cmpd="sng" algn="ctr">
            <a:solidFill>
              <a:schemeClr val="accent3"/>
            </a:solidFill>
            <a:prstDash val="solid"/>
            <a:headEnd type="none" w="med" len="med"/>
            <a:tailEnd type="none" w="med" len="med"/>
          </a:ln>
          <a:effectLst/>
        </p:spPr>
        <p:txBody>
          <a:bodyPr vert="horz" wrap="square" lIns="91355" tIns="45678" rIns="91355" bIns="45678" numCol="1" rtlCol="0" anchor="ctr" anchorCtr="0" compatLnSpc="1">
            <a:prstTxWarp prst="textNoShape">
              <a:avLst/>
            </a:prstTxWarp>
          </a:bodyPr>
          <a:lstStyle/>
          <a:p>
            <a:pPr algn="ctr" fontAlgn="base">
              <a:spcBef>
                <a:spcPct val="0"/>
              </a:spcBef>
              <a:spcAft>
                <a:spcPct val="0"/>
              </a:spcAft>
              <a:defRPr/>
            </a:pPr>
            <a:r>
              <a:rPr lang="en-IN" sz="1199" b="1" kern="0" dirty="0">
                <a:solidFill>
                  <a:srgbClr val="414141"/>
                </a:solidFill>
                <a:latin typeface="Century Gothic" panose="020B0502020202020204" pitchFamily="34" charset="0"/>
                <a:ea typeface="ヒラギノ角ゴ ProN W3" charset="0"/>
                <a:cs typeface="ヒラギノ角ゴ ProN W3" charset="0"/>
                <a:sym typeface="Gill Sans Light" charset="0"/>
              </a:rPr>
              <a:t>Blockchain Code (Smart Contracts)</a:t>
            </a:r>
          </a:p>
        </p:txBody>
      </p:sp>
      <p:sp>
        <p:nvSpPr>
          <p:cNvPr id="13" name="Right Arrow 12"/>
          <p:cNvSpPr/>
          <p:nvPr/>
        </p:nvSpPr>
        <p:spPr bwMode="auto">
          <a:xfrm>
            <a:off x="3747654" y="953403"/>
            <a:ext cx="368151" cy="218162"/>
          </a:xfrm>
          <a:prstGeom prst="rightArrow">
            <a:avLst/>
          </a:prstGeom>
          <a:solidFill>
            <a:schemeClr val="accent3"/>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14" name="Right Arrow 13"/>
          <p:cNvSpPr/>
          <p:nvPr/>
        </p:nvSpPr>
        <p:spPr bwMode="auto">
          <a:xfrm>
            <a:off x="8202723" y="993053"/>
            <a:ext cx="368151" cy="218162"/>
          </a:xfrm>
          <a:prstGeom prst="rightArrow">
            <a:avLst/>
          </a:prstGeom>
          <a:solidFill>
            <a:schemeClr val="accent3"/>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15" name="Right Arrow 14"/>
          <p:cNvSpPr/>
          <p:nvPr/>
        </p:nvSpPr>
        <p:spPr bwMode="auto">
          <a:xfrm rot="10800000">
            <a:off x="3706511" y="1310788"/>
            <a:ext cx="368151" cy="218162"/>
          </a:xfrm>
          <a:prstGeom prst="rightArrow">
            <a:avLst/>
          </a:prstGeom>
          <a:solidFill>
            <a:schemeClr val="accent4">
              <a:lumMod val="75000"/>
            </a:schemeClr>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16" name="Right Arrow 15"/>
          <p:cNvSpPr/>
          <p:nvPr/>
        </p:nvSpPr>
        <p:spPr bwMode="auto">
          <a:xfrm rot="10800000">
            <a:off x="8184016" y="1332952"/>
            <a:ext cx="368541" cy="225278"/>
          </a:xfrm>
          <a:prstGeom prst="rightArrow">
            <a:avLst/>
          </a:prstGeom>
          <a:solidFill>
            <a:schemeClr val="accent4">
              <a:lumMod val="75000"/>
            </a:schemeClr>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grpSp>
        <p:nvGrpSpPr>
          <p:cNvPr id="17" name="Group 16"/>
          <p:cNvGrpSpPr/>
          <p:nvPr/>
        </p:nvGrpSpPr>
        <p:grpSpPr>
          <a:xfrm>
            <a:off x="1089428" y="2252385"/>
            <a:ext cx="1837293" cy="2378229"/>
            <a:chOff x="263236" y="2272579"/>
            <a:chExt cx="2590800" cy="2174730"/>
          </a:xfrm>
        </p:grpSpPr>
        <p:sp>
          <p:nvSpPr>
            <p:cNvPr id="18" name="Rectangle 17"/>
            <p:cNvSpPr/>
            <p:nvPr/>
          </p:nvSpPr>
          <p:spPr>
            <a:xfrm>
              <a:off x="263236" y="2272579"/>
              <a:ext cx="2590800" cy="2174730"/>
            </a:xfrm>
            <a:prstGeom prst="rect">
              <a:avLst/>
            </a:prstGeom>
            <a:solidFill>
              <a:srgbClr val="BABCBC">
                <a:lumMod val="40000"/>
                <a:lumOff val="60000"/>
              </a:srgbClr>
            </a:solidFill>
            <a:ln w="25400" cap="flat" cmpd="sng" algn="ctr">
              <a:solidFill>
                <a:srgbClr val="6C7472">
                  <a:shade val="50000"/>
                </a:srgbClr>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   </a:t>
              </a:r>
            </a:p>
          </p:txBody>
        </p:sp>
        <p:sp>
          <p:nvSpPr>
            <p:cNvPr id="19" name="Rectangle 18"/>
            <p:cNvSpPr/>
            <p:nvPr/>
          </p:nvSpPr>
          <p:spPr>
            <a:xfrm>
              <a:off x="558800" y="2573867"/>
              <a:ext cx="1998133" cy="423333"/>
            </a:xfrm>
            <a:prstGeom prst="rect">
              <a:avLst/>
            </a:prstGeom>
            <a:solidFill>
              <a:srgbClr val="333399">
                <a:lumMod val="20000"/>
                <a:lumOff val="80000"/>
              </a:srgbClr>
            </a:solidFill>
            <a:ln w="25400" cap="flat" cmpd="sng" algn="ctr">
              <a:solidFill>
                <a:srgbClr val="6C7472">
                  <a:shade val="50000"/>
                </a:srgbClr>
              </a:solidFill>
              <a:prstDash val="solid"/>
            </a:ln>
            <a:effectLst/>
          </p:spPr>
          <p:txBody>
            <a:bodyPr rtlCol="0" anchor="ctr"/>
            <a:lstStyle/>
            <a:p>
              <a:pPr algn="ctr">
                <a:defRPr/>
              </a:pPr>
              <a:r>
                <a:rPr lang="en-US" sz="1698" kern="0" dirty="0">
                  <a:solidFill>
                    <a:srgbClr val="414141"/>
                  </a:solidFill>
                  <a:latin typeface="Century Gothic" panose="020B0502020202020204" pitchFamily="34" charset="0"/>
                </a:rPr>
                <a:t>Angular JS/JQuery</a:t>
              </a:r>
            </a:p>
          </p:txBody>
        </p:sp>
        <p:sp>
          <p:nvSpPr>
            <p:cNvPr id="20" name="Rectangle 19"/>
            <p:cNvSpPr/>
            <p:nvPr/>
          </p:nvSpPr>
          <p:spPr>
            <a:xfrm>
              <a:off x="558800" y="3148277"/>
              <a:ext cx="1998133" cy="423333"/>
            </a:xfrm>
            <a:prstGeom prst="rect">
              <a:avLst/>
            </a:prstGeom>
            <a:solidFill>
              <a:srgbClr val="333399">
                <a:lumMod val="20000"/>
                <a:lumOff val="80000"/>
              </a:srgbClr>
            </a:solidFill>
            <a:ln w="25400" cap="flat" cmpd="sng" algn="ctr">
              <a:solidFill>
                <a:srgbClr val="6C7472">
                  <a:shade val="50000"/>
                </a:srgbClr>
              </a:solidFill>
              <a:prstDash val="solid"/>
            </a:ln>
            <a:effectLst/>
          </p:spPr>
          <p:txBody>
            <a:bodyPr rtlCol="0" anchor="ctr"/>
            <a:lstStyle/>
            <a:p>
              <a:pPr algn="ctr">
                <a:defRPr/>
              </a:pPr>
              <a:r>
                <a:rPr lang="en-US" sz="1698" kern="0" dirty="0">
                  <a:solidFill>
                    <a:srgbClr val="414141"/>
                  </a:solidFill>
                  <a:latin typeface="Century Gothic" panose="020B0502020202020204" pitchFamily="34" charset="0"/>
                </a:rPr>
                <a:t>HTML</a:t>
              </a:r>
            </a:p>
          </p:txBody>
        </p:sp>
        <p:sp>
          <p:nvSpPr>
            <p:cNvPr id="21" name="Rectangle 20"/>
            <p:cNvSpPr/>
            <p:nvPr/>
          </p:nvSpPr>
          <p:spPr>
            <a:xfrm>
              <a:off x="558799" y="3721364"/>
              <a:ext cx="1998133" cy="423333"/>
            </a:xfrm>
            <a:prstGeom prst="rect">
              <a:avLst/>
            </a:prstGeom>
            <a:solidFill>
              <a:srgbClr val="333399">
                <a:lumMod val="20000"/>
                <a:lumOff val="80000"/>
              </a:srgbClr>
            </a:solidFill>
            <a:ln w="25400" cap="flat" cmpd="sng" algn="ctr">
              <a:solidFill>
                <a:srgbClr val="6C7472">
                  <a:shade val="50000"/>
                </a:srgbClr>
              </a:solidFill>
              <a:prstDash val="solid"/>
            </a:ln>
            <a:effectLst/>
          </p:spPr>
          <p:txBody>
            <a:bodyPr rtlCol="0" anchor="ctr"/>
            <a:lstStyle/>
            <a:p>
              <a:pPr algn="ctr">
                <a:defRPr/>
              </a:pPr>
              <a:r>
                <a:rPr lang="en-US" sz="1698" kern="0" dirty="0">
                  <a:solidFill>
                    <a:srgbClr val="414141"/>
                  </a:solidFill>
                  <a:latin typeface="Century Gothic" panose="020B0502020202020204" pitchFamily="34" charset="0"/>
                </a:rPr>
                <a:t>Bootstrap</a:t>
              </a:r>
            </a:p>
          </p:txBody>
        </p:sp>
      </p:grpSp>
      <p:sp>
        <p:nvSpPr>
          <p:cNvPr id="22" name="TextBox 21"/>
          <p:cNvSpPr txBox="1"/>
          <p:nvPr/>
        </p:nvSpPr>
        <p:spPr>
          <a:xfrm>
            <a:off x="933126" y="1886291"/>
            <a:ext cx="1888659" cy="353623"/>
          </a:xfrm>
          <a:prstGeom prst="rect">
            <a:avLst/>
          </a:prstGeom>
          <a:noFill/>
        </p:spPr>
        <p:txBody>
          <a:bodyPr wrap="none" rtlCol="0">
            <a:spAutoFit/>
          </a:bodyPr>
          <a:lstStyle/>
          <a:p>
            <a:pPr algn="ctr">
              <a:defRPr/>
            </a:pPr>
            <a:r>
              <a:rPr lang="en-US" sz="1698" dirty="0">
                <a:solidFill>
                  <a:prstClr val="black"/>
                </a:solidFill>
                <a:latin typeface="Century Gothic" panose="020B0502020202020204" pitchFamily="34" charset="0"/>
              </a:rPr>
              <a:t>UI Development</a:t>
            </a:r>
          </a:p>
        </p:txBody>
      </p:sp>
      <p:sp>
        <p:nvSpPr>
          <p:cNvPr id="23" name="Rectangle 22"/>
          <p:cNvSpPr/>
          <p:nvPr/>
        </p:nvSpPr>
        <p:spPr>
          <a:xfrm>
            <a:off x="3703887" y="2195440"/>
            <a:ext cx="599520" cy="2315886"/>
          </a:xfrm>
          <a:prstGeom prst="rect">
            <a:avLst/>
          </a:prstGeom>
          <a:solidFill>
            <a:srgbClr val="FFFFFF"/>
          </a:solidFill>
          <a:ln w="25400" cap="flat" cmpd="sng" algn="ctr">
            <a:solidFill>
              <a:srgbClr val="333399"/>
            </a:solidFill>
            <a:prstDash val="solid"/>
          </a:ln>
          <a:effectLst/>
        </p:spPr>
        <p:txBody>
          <a:bodyPr vert="vert270" rtlCol="0" anchor="ctr"/>
          <a:lstStyle/>
          <a:p>
            <a:pPr algn="ctr">
              <a:defRPr/>
            </a:pPr>
            <a:r>
              <a:rPr lang="en-US" sz="1998" kern="0" dirty="0">
                <a:solidFill>
                  <a:srgbClr val="44546A">
                    <a:lumMod val="50000"/>
                  </a:srgbClr>
                </a:solidFill>
                <a:latin typeface="Century Gothic" panose="020B0502020202020204" pitchFamily="34" charset="0"/>
              </a:rPr>
              <a:t>REST API</a:t>
            </a:r>
          </a:p>
        </p:txBody>
      </p:sp>
      <p:sp>
        <p:nvSpPr>
          <p:cNvPr id="24" name="Rectangle 23"/>
          <p:cNvSpPr/>
          <p:nvPr/>
        </p:nvSpPr>
        <p:spPr>
          <a:xfrm>
            <a:off x="4385658" y="2195440"/>
            <a:ext cx="2235948" cy="2315886"/>
          </a:xfrm>
          <a:prstGeom prst="rect">
            <a:avLst/>
          </a:prstGeom>
          <a:solidFill>
            <a:srgbClr val="FFFFFF"/>
          </a:solidFill>
          <a:ln w="25400" cap="flat" cmpd="sng" algn="ctr">
            <a:solidFill>
              <a:srgbClr val="333399"/>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25" name="TextBox 24"/>
          <p:cNvSpPr txBox="1"/>
          <p:nvPr/>
        </p:nvSpPr>
        <p:spPr>
          <a:xfrm>
            <a:off x="4385659" y="2332858"/>
            <a:ext cx="1543239" cy="614912"/>
          </a:xfrm>
          <a:prstGeom prst="rect">
            <a:avLst/>
          </a:prstGeom>
          <a:solidFill>
            <a:srgbClr val="333399">
              <a:lumMod val="20000"/>
              <a:lumOff val="80000"/>
            </a:srgbClr>
          </a:solidFill>
          <a:ln>
            <a:solidFill>
              <a:srgbClr val="2D2D8A">
                <a:lumMod val="50000"/>
              </a:srgbClr>
            </a:solidFill>
          </a:ln>
        </p:spPr>
        <p:txBody>
          <a:bodyPr wrap="square" rtlCol="0">
            <a:spAutoFit/>
          </a:bodyPr>
          <a:lstStyle/>
          <a:p>
            <a:pPr algn="ctr">
              <a:defRPr/>
            </a:pPr>
            <a:r>
              <a:rPr lang="en-US" sz="1698" kern="0" dirty="0">
                <a:solidFill>
                  <a:srgbClr val="414141"/>
                </a:solidFill>
                <a:latin typeface="Century Gothic" panose="020B0502020202020204" pitchFamily="34" charset="0"/>
              </a:rPr>
              <a:t>Express</a:t>
            </a:r>
          </a:p>
          <a:p>
            <a:pPr algn="ctr">
              <a:defRPr/>
            </a:pPr>
            <a:r>
              <a:rPr lang="en-US" sz="1698" kern="0" dirty="0">
                <a:solidFill>
                  <a:srgbClr val="414141"/>
                </a:solidFill>
                <a:latin typeface="Century Gothic" panose="020B0502020202020204" pitchFamily="34" charset="0"/>
              </a:rPr>
              <a:t>Server</a:t>
            </a:r>
          </a:p>
        </p:txBody>
      </p:sp>
      <p:sp>
        <p:nvSpPr>
          <p:cNvPr id="26" name="TextBox 25"/>
          <p:cNvSpPr txBox="1"/>
          <p:nvPr/>
        </p:nvSpPr>
        <p:spPr>
          <a:xfrm>
            <a:off x="4385659" y="3073077"/>
            <a:ext cx="1543239" cy="353623"/>
          </a:xfrm>
          <a:prstGeom prst="rect">
            <a:avLst/>
          </a:prstGeom>
          <a:solidFill>
            <a:srgbClr val="333399">
              <a:lumMod val="20000"/>
              <a:lumOff val="80000"/>
            </a:srgbClr>
          </a:solidFill>
          <a:ln>
            <a:solidFill>
              <a:srgbClr val="2D2D8A">
                <a:lumMod val="50000"/>
              </a:srgbClr>
            </a:solidFill>
          </a:ln>
        </p:spPr>
        <p:txBody>
          <a:bodyPr wrap="square" rtlCol="0">
            <a:spAutoFit/>
          </a:bodyPr>
          <a:lstStyle/>
          <a:p>
            <a:pPr algn="ctr">
              <a:defRPr/>
            </a:pPr>
            <a:r>
              <a:rPr lang="en-US" sz="1698" kern="0" dirty="0">
                <a:solidFill>
                  <a:srgbClr val="414141"/>
                </a:solidFill>
                <a:latin typeface="Century Gothic" panose="020B0502020202020204" pitchFamily="34" charset="0"/>
              </a:rPr>
              <a:t>Routes</a:t>
            </a:r>
          </a:p>
        </p:txBody>
      </p:sp>
      <p:sp>
        <p:nvSpPr>
          <p:cNvPr id="27" name="TextBox 26"/>
          <p:cNvSpPr txBox="1"/>
          <p:nvPr/>
        </p:nvSpPr>
        <p:spPr>
          <a:xfrm>
            <a:off x="4385659" y="3566955"/>
            <a:ext cx="1543239" cy="353623"/>
          </a:xfrm>
          <a:prstGeom prst="rect">
            <a:avLst/>
          </a:prstGeom>
          <a:solidFill>
            <a:srgbClr val="333399">
              <a:lumMod val="20000"/>
              <a:lumOff val="80000"/>
            </a:srgbClr>
          </a:solidFill>
          <a:ln>
            <a:solidFill>
              <a:srgbClr val="2D2D8A">
                <a:lumMod val="50000"/>
              </a:srgbClr>
            </a:solidFill>
          </a:ln>
        </p:spPr>
        <p:txBody>
          <a:bodyPr wrap="square" rtlCol="0">
            <a:spAutoFit/>
          </a:bodyPr>
          <a:lstStyle/>
          <a:p>
            <a:pPr algn="ctr">
              <a:defRPr/>
            </a:pPr>
            <a:r>
              <a:rPr lang="en-US" sz="1698" kern="0" dirty="0">
                <a:solidFill>
                  <a:srgbClr val="414141"/>
                </a:solidFill>
                <a:latin typeface="Century Gothic" panose="020B0502020202020204" pitchFamily="34" charset="0"/>
              </a:rPr>
              <a:t>API</a:t>
            </a:r>
          </a:p>
        </p:txBody>
      </p:sp>
      <p:sp>
        <p:nvSpPr>
          <p:cNvPr id="28" name="TextBox 27"/>
          <p:cNvSpPr txBox="1"/>
          <p:nvPr/>
        </p:nvSpPr>
        <p:spPr>
          <a:xfrm>
            <a:off x="4385659" y="4036578"/>
            <a:ext cx="1543239" cy="614912"/>
          </a:xfrm>
          <a:prstGeom prst="rect">
            <a:avLst/>
          </a:prstGeom>
          <a:solidFill>
            <a:srgbClr val="333399">
              <a:lumMod val="20000"/>
              <a:lumOff val="80000"/>
            </a:srgbClr>
          </a:solidFill>
          <a:ln>
            <a:solidFill>
              <a:srgbClr val="2D2D8A">
                <a:lumMod val="50000"/>
              </a:srgbClr>
            </a:solidFill>
          </a:ln>
        </p:spPr>
        <p:txBody>
          <a:bodyPr wrap="square" rtlCol="0">
            <a:spAutoFit/>
          </a:bodyPr>
          <a:lstStyle/>
          <a:p>
            <a:pPr algn="ctr">
              <a:defRPr/>
            </a:pPr>
            <a:r>
              <a:rPr lang="en-US" sz="1698" kern="0" dirty="0">
                <a:solidFill>
                  <a:srgbClr val="414141"/>
                </a:solidFill>
                <a:latin typeface="Century Gothic" panose="020B0502020202020204" pitchFamily="34" charset="0"/>
              </a:rPr>
              <a:t>Blockchain API</a:t>
            </a:r>
          </a:p>
        </p:txBody>
      </p:sp>
      <p:sp>
        <p:nvSpPr>
          <p:cNvPr id="29" name="TextBox 28"/>
          <p:cNvSpPr txBox="1"/>
          <p:nvPr/>
        </p:nvSpPr>
        <p:spPr>
          <a:xfrm>
            <a:off x="4892214" y="1867178"/>
            <a:ext cx="1051891" cy="353623"/>
          </a:xfrm>
          <a:prstGeom prst="rect">
            <a:avLst/>
          </a:prstGeom>
          <a:noFill/>
        </p:spPr>
        <p:txBody>
          <a:bodyPr wrap="none" rtlCol="0">
            <a:spAutoFit/>
          </a:bodyPr>
          <a:lstStyle/>
          <a:p>
            <a:pPr>
              <a:defRPr/>
            </a:pPr>
            <a:r>
              <a:rPr lang="en-US" sz="1698" dirty="0">
                <a:solidFill>
                  <a:srgbClr val="44546A">
                    <a:lumMod val="50000"/>
                  </a:srgbClr>
                </a:solidFill>
                <a:latin typeface="Century Gothic" panose="020B0502020202020204" pitchFamily="34" charset="0"/>
              </a:rPr>
              <a:t>Node JS</a:t>
            </a:r>
          </a:p>
        </p:txBody>
      </p:sp>
      <p:sp>
        <p:nvSpPr>
          <p:cNvPr id="30" name="TextBox 29"/>
          <p:cNvSpPr txBox="1"/>
          <p:nvPr/>
        </p:nvSpPr>
        <p:spPr>
          <a:xfrm rot="16200000">
            <a:off x="5743566" y="3126809"/>
            <a:ext cx="1021513" cy="353623"/>
          </a:xfrm>
          <a:prstGeom prst="rect">
            <a:avLst/>
          </a:prstGeom>
          <a:solidFill>
            <a:srgbClr val="333399">
              <a:lumMod val="20000"/>
              <a:lumOff val="80000"/>
            </a:srgbClr>
          </a:solidFill>
          <a:ln>
            <a:solidFill>
              <a:srgbClr val="2D2D8A">
                <a:lumMod val="50000"/>
              </a:srgbClr>
            </a:solidFill>
          </a:ln>
        </p:spPr>
        <p:txBody>
          <a:bodyPr wrap="square" rtlCol="0">
            <a:spAutoFit/>
          </a:bodyPr>
          <a:lstStyle/>
          <a:p>
            <a:pPr algn="ctr">
              <a:defRPr/>
            </a:pPr>
            <a:r>
              <a:rPr lang="en-US" sz="1698" kern="0" dirty="0">
                <a:solidFill>
                  <a:srgbClr val="414141"/>
                </a:solidFill>
                <a:latin typeface="Century Gothic" panose="020B0502020202020204" pitchFamily="34" charset="0"/>
              </a:rPr>
              <a:t>Events</a:t>
            </a:r>
          </a:p>
        </p:txBody>
      </p:sp>
      <p:cxnSp>
        <p:nvCxnSpPr>
          <p:cNvPr id="31" name="Elbow Connector 30"/>
          <p:cNvCxnSpPr>
            <a:stCxn id="18" idx="2"/>
            <a:endCxn id="24" idx="2"/>
          </p:cNvCxnSpPr>
          <p:nvPr/>
        </p:nvCxnSpPr>
        <p:spPr bwMode="auto">
          <a:xfrm rot="5400000" flipH="1" flipV="1">
            <a:off x="3696207" y="2823193"/>
            <a:ext cx="119288" cy="3495557"/>
          </a:xfrm>
          <a:prstGeom prst="bentConnector3">
            <a:avLst>
              <a:gd name="adj1" fmla="val -191637"/>
            </a:avLst>
          </a:prstGeom>
          <a:noFill/>
          <a:ln w="9525" cap="flat" cmpd="sng" algn="ctr">
            <a:solidFill>
              <a:schemeClr val="accent1">
                <a:lumMod val="75000"/>
              </a:schemeClr>
            </a:solidFill>
            <a:prstDash val="solid"/>
            <a:headEnd type="none" w="med" len="med"/>
            <a:tailEnd type="triangle"/>
          </a:ln>
          <a:effectLst/>
        </p:spPr>
      </p:cxnSp>
      <p:sp>
        <p:nvSpPr>
          <p:cNvPr id="32" name="TextBox 31"/>
          <p:cNvSpPr txBox="1"/>
          <p:nvPr/>
        </p:nvSpPr>
        <p:spPr>
          <a:xfrm>
            <a:off x="3846966" y="4566845"/>
            <a:ext cx="1520319" cy="307648"/>
          </a:xfrm>
          <a:prstGeom prst="rect">
            <a:avLst/>
          </a:prstGeom>
          <a:noFill/>
        </p:spPr>
        <p:txBody>
          <a:bodyPr wrap="square" rtlCol="0">
            <a:spAutoFit/>
          </a:bodyPr>
          <a:lstStyle/>
          <a:p>
            <a:pPr>
              <a:defRPr/>
            </a:pPr>
            <a:r>
              <a:rPr lang="en-US" sz="1399" b="1" dirty="0">
                <a:solidFill>
                  <a:prstClr val="black"/>
                </a:solidFill>
                <a:latin typeface="Century Gothic" panose="020B0502020202020204" pitchFamily="34" charset="0"/>
              </a:rPr>
              <a:t>JSON over HTTP</a:t>
            </a:r>
          </a:p>
        </p:txBody>
      </p:sp>
      <p:sp>
        <p:nvSpPr>
          <p:cNvPr id="33" name="Oval 32"/>
          <p:cNvSpPr/>
          <p:nvPr/>
        </p:nvSpPr>
        <p:spPr bwMode="auto">
          <a:xfrm>
            <a:off x="7363846" y="2387083"/>
            <a:ext cx="497807" cy="2165903"/>
          </a:xfrm>
          <a:prstGeom prst="ellipse">
            <a:avLst/>
          </a:prstGeom>
          <a:solidFill>
            <a:schemeClr val="accent6">
              <a:lumMod val="60000"/>
              <a:lumOff val="40000"/>
            </a:schemeClr>
          </a:solidFill>
          <a:ln w="12700" cap="flat" cmpd="sng" algn="ctr">
            <a:noFill/>
            <a:prstDash val="solid"/>
            <a:round/>
            <a:headEnd type="none" w="med" len="med"/>
            <a:tailEnd type="none" w="med" len="med"/>
          </a:ln>
          <a:effectLst/>
        </p:spPr>
        <p:txBody>
          <a:bodyPr vert="vert270" wrap="square" lIns="91355" tIns="45678" rIns="91355" bIns="45678" numCol="1" rtlCol="0" anchor="ctr" anchorCtr="0" compatLnSpc="1">
            <a:prstTxWarp prst="textNoShape">
              <a:avLst/>
            </a:prstTxWarp>
          </a:bodyPr>
          <a:lstStyle/>
          <a:p>
            <a:pPr algn="ctr" fontAlgn="base">
              <a:spcBef>
                <a:spcPct val="0"/>
              </a:spcBef>
              <a:spcAft>
                <a:spcPct val="0"/>
              </a:spcAft>
            </a:pPr>
            <a:r>
              <a:rPr lang="en-IN" sz="1399" b="1" dirty="0">
                <a:solidFill>
                  <a:srgbClr val="414141"/>
                </a:solidFill>
                <a:latin typeface="Century Gothic" panose="020B0502020202020204" pitchFamily="34" charset="0"/>
                <a:ea typeface="ヒラギノ角ゴ ProN W3" charset="0"/>
                <a:cs typeface="ヒラギノ角ゴ ProN W3" charset="0"/>
                <a:sym typeface="Gill Sans Light" charset="0"/>
              </a:rPr>
              <a:t>Smart Contracts</a:t>
            </a:r>
          </a:p>
        </p:txBody>
      </p:sp>
      <p:sp>
        <p:nvSpPr>
          <p:cNvPr id="34" name="Rectangle 33"/>
          <p:cNvSpPr/>
          <p:nvPr/>
        </p:nvSpPr>
        <p:spPr>
          <a:xfrm>
            <a:off x="8560342" y="2183972"/>
            <a:ext cx="2963156" cy="3456825"/>
          </a:xfrm>
          <a:prstGeom prst="rect">
            <a:avLst/>
          </a:prstGeom>
          <a:solidFill>
            <a:sysClr val="window" lastClr="FFFFFF">
              <a:lumMod val="95000"/>
            </a:sysClr>
          </a:solidFill>
          <a:ln w="25400" cap="flat" cmpd="sng" algn="ctr">
            <a:solidFill>
              <a:sysClr val="window" lastClr="FFFFFF">
                <a:lumMod val="85000"/>
              </a:sysClr>
            </a:solidFill>
            <a:prstDash val="dash"/>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35" name="Oval 34"/>
          <p:cNvSpPr/>
          <p:nvPr/>
        </p:nvSpPr>
        <p:spPr>
          <a:xfrm>
            <a:off x="8817287" y="2680533"/>
            <a:ext cx="742263" cy="742263"/>
          </a:xfrm>
          <a:prstGeom prst="ellipse">
            <a:avLst/>
          </a:prstGeom>
          <a:solidFill>
            <a:schemeClr val="accent1">
              <a:lumMod val="60000"/>
              <a:lumOff val="40000"/>
            </a:schemeClr>
          </a:solidFill>
          <a:ln w="25400" cap="flat" cmpd="sng" algn="ctr">
            <a:solidFill>
              <a:srgbClr val="FF0000"/>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B</a:t>
            </a:r>
          </a:p>
        </p:txBody>
      </p:sp>
      <p:sp>
        <p:nvSpPr>
          <p:cNvPr id="36" name="Oval 35"/>
          <p:cNvSpPr/>
          <p:nvPr/>
        </p:nvSpPr>
        <p:spPr>
          <a:xfrm>
            <a:off x="10590759" y="2680533"/>
            <a:ext cx="742263" cy="742263"/>
          </a:xfrm>
          <a:prstGeom prst="ellipse">
            <a:avLst/>
          </a:prstGeom>
          <a:solidFill>
            <a:schemeClr val="accent1">
              <a:lumMod val="60000"/>
              <a:lumOff val="40000"/>
            </a:schemeClr>
          </a:solidFill>
          <a:ln w="25400" cap="flat" cmpd="sng" algn="ctr">
            <a:solidFill>
              <a:srgbClr val="FF0000"/>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A</a:t>
            </a:r>
          </a:p>
        </p:txBody>
      </p:sp>
      <p:sp>
        <p:nvSpPr>
          <p:cNvPr id="37" name="Oval 36"/>
          <p:cNvSpPr/>
          <p:nvPr/>
        </p:nvSpPr>
        <p:spPr>
          <a:xfrm>
            <a:off x="8817287" y="4435955"/>
            <a:ext cx="742263" cy="742263"/>
          </a:xfrm>
          <a:prstGeom prst="ellipse">
            <a:avLst/>
          </a:prstGeom>
          <a:solidFill>
            <a:schemeClr val="accent1">
              <a:lumMod val="60000"/>
              <a:lumOff val="40000"/>
            </a:schemeClr>
          </a:solidFill>
          <a:ln w="25400" cap="flat" cmpd="sng" algn="ctr">
            <a:solidFill>
              <a:srgbClr val="FF0000"/>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C</a:t>
            </a:r>
          </a:p>
        </p:txBody>
      </p:sp>
      <p:sp>
        <p:nvSpPr>
          <p:cNvPr id="38" name="Oval 37"/>
          <p:cNvSpPr/>
          <p:nvPr/>
        </p:nvSpPr>
        <p:spPr>
          <a:xfrm>
            <a:off x="10590759" y="4435955"/>
            <a:ext cx="742263" cy="742263"/>
          </a:xfrm>
          <a:prstGeom prst="ellipse">
            <a:avLst/>
          </a:prstGeom>
          <a:solidFill>
            <a:schemeClr val="accent1">
              <a:lumMod val="60000"/>
              <a:lumOff val="40000"/>
            </a:schemeClr>
          </a:solidFill>
          <a:ln w="25400" cap="flat" cmpd="sng" algn="ctr">
            <a:solidFill>
              <a:srgbClr val="FF0000"/>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D</a:t>
            </a:r>
          </a:p>
        </p:txBody>
      </p:sp>
      <p:sp>
        <p:nvSpPr>
          <p:cNvPr id="39" name="Oval 38"/>
          <p:cNvSpPr/>
          <p:nvPr/>
        </p:nvSpPr>
        <p:spPr>
          <a:xfrm>
            <a:off x="9703157" y="3558244"/>
            <a:ext cx="742263" cy="742263"/>
          </a:xfrm>
          <a:prstGeom prst="ellipse">
            <a:avLst/>
          </a:prstGeom>
          <a:solidFill>
            <a:schemeClr val="accent1">
              <a:lumMod val="60000"/>
              <a:lumOff val="40000"/>
            </a:schemeClr>
          </a:solidFill>
          <a:ln w="25400" cap="flat" cmpd="sng" algn="ctr">
            <a:solidFill>
              <a:srgbClr val="FF0000"/>
            </a:solidFill>
            <a:prstDash val="dash"/>
          </a:ln>
          <a:effectLst/>
        </p:spPr>
        <p:txBody>
          <a:bodyPr rtlCol="0" anchor="ctr"/>
          <a:lstStyle/>
          <a:p>
            <a:pPr algn="ctr">
              <a:defRPr/>
            </a:pPr>
            <a:r>
              <a:rPr lang="en-US" sz="1698" kern="0" dirty="0">
                <a:solidFill>
                  <a:prstClr val="white"/>
                </a:solidFill>
                <a:latin typeface="Century Gothic" panose="020B0502020202020204" pitchFamily="34" charset="0"/>
              </a:rPr>
              <a:t>EE</a:t>
            </a:r>
          </a:p>
        </p:txBody>
      </p:sp>
      <p:grpSp>
        <p:nvGrpSpPr>
          <p:cNvPr id="40" name="Group 39"/>
          <p:cNvGrpSpPr/>
          <p:nvPr/>
        </p:nvGrpSpPr>
        <p:grpSpPr>
          <a:xfrm>
            <a:off x="8774460" y="2420584"/>
            <a:ext cx="745728" cy="184496"/>
            <a:chOff x="9458325" y="1140712"/>
            <a:chExt cx="746418" cy="184666"/>
          </a:xfrm>
        </p:grpSpPr>
        <p:sp>
          <p:nvSpPr>
            <p:cNvPr id="41" name="Rectangle 40"/>
            <p:cNvSpPr/>
            <p:nvPr/>
          </p:nvSpPr>
          <p:spPr>
            <a:xfrm>
              <a:off x="945832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2" name="Rectangle 41"/>
            <p:cNvSpPr/>
            <p:nvPr/>
          </p:nvSpPr>
          <p:spPr>
            <a:xfrm>
              <a:off x="9640456"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3" name="Rectangle 42"/>
            <p:cNvSpPr/>
            <p:nvPr/>
          </p:nvSpPr>
          <p:spPr>
            <a:xfrm>
              <a:off x="983687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4" name="Rectangle 43"/>
            <p:cNvSpPr/>
            <p:nvPr/>
          </p:nvSpPr>
          <p:spPr>
            <a:xfrm>
              <a:off x="1001900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grpSp>
      <p:grpSp>
        <p:nvGrpSpPr>
          <p:cNvPr id="45" name="Group 44"/>
          <p:cNvGrpSpPr/>
          <p:nvPr/>
        </p:nvGrpSpPr>
        <p:grpSpPr>
          <a:xfrm>
            <a:off x="10587291" y="2420584"/>
            <a:ext cx="745728" cy="184496"/>
            <a:chOff x="9458325" y="1140712"/>
            <a:chExt cx="746418" cy="184666"/>
          </a:xfrm>
        </p:grpSpPr>
        <p:sp>
          <p:nvSpPr>
            <p:cNvPr id="46" name="Rectangle 45"/>
            <p:cNvSpPr/>
            <p:nvPr/>
          </p:nvSpPr>
          <p:spPr>
            <a:xfrm>
              <a:off x="945832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7" name="Rectangle 46"/>
            <p:cNvSpPr/>
            <p:nvPr/>
          </p:nvSpPr>
          <p:spPr>
            <a:xfrm>
              <a:off x="9640456"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8" name="Rectangle 47"/>
            <p:cNvSpPr/>
            <p:nvPr/>
          </p:nvSpPr>
          <p:spPr>
            <a:xfrm>
              <a:off x="983687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49" name="Rectangle 48"/>
            <p:cNvSpPr/>
            <p:nvPr/>
          </p:nvSpPr>
          <p:spPr>
            <a:xfrm>
              <a:off x="1001900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grpSp>
      <p:grpSp>
        <p:nvGrpSpPr>
          <p:cNvPr id="50" name="Group 49"/>
          <p:cNvGrpSpPr/>
          <p:nvPr/>
        </p:nvGrpSpPr>
        <p:grpSpPr>
          <a:xfrm>
            <a:off x="8769125" y="5232157"/>
            <a:ext cx="745728" cy="184496"/>
            <a:chOff x="9458325" y="1140712"/>
            <a:chExt cx="746418" cy="184666"/>
          </a:xfrm>
        </p:grpSpPr>
        <p:sp>
          <p:nvSpPr>
            <p:cNvPr id="51" name="Rectangle 50"/>
            <p:cNvSpPr/>
            <p:nvPr/>
          </p:nvSpPr>
          <p:spPr>
            <a:xfrm>
              <a:off x="945832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2" name="Rectangle 51"/>
            <p:cNvSpPr/>
            <p:nvPr/>
          </p:nvSpPr>
          <p:spPr>
            <a:xfrm>
              <a:off x="9640456"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3" name="Rectangle 52"/>
            <p:cNvSpPr/>
            <p:nvPr/>
          </p:nvSpPr>
          <p:spPr>
            <a:xfrm>
              <a:off x="983687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4" name="Rectangle 53"/>
            <p:cNvSpPr/>
            <p:nvPr/>
          </p:nvSpPr>
          <p:spPr>
            <a:xfrm>
              <a:off x="1001900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grpSp>
      <p:grpSp>
        <p:nvGrpSpPr>
          <p:cNvPr id="55" name="Group 54"/>
          <p:cNvGrpSpPr/>
          <p:nvPr/>
        </p:nvGrpSpPr>
        <p:grpSpPr>
          <a:xfrm>
            <a:off x="10581956" y="5244558"/>
            <a:ext cx="745728" cy="184496"/>
            <a:chOff x="9458325" y="1140712"/>
            <a:chExt cx="746418" cy="184666"/>
          </a:xfrm>
        </p:grpSpPr>
        <p:sp>
          <p:nvSpPr>
            <p:cNvPr id="56" name="Rectangle 55"/>
            <p:cNvSpPr/>
            <p:nvPr/>
          </p:nvSpPr>
          <p:spPr>
            <a:xfrm>
              <a:off x="945832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7" name="Rectangle 56"/>
            <p:cNvSpPr/>
            <p:nvPr/>
          </p:nvSpPr>
          <p:spPr>
            <a:xfrm>
              <a:off x="9640456"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8" name="Rectangle 57"/>
            <p:cNvSpPr/>
            <p:nvPr/>
          </p:nvSpPr>
          <p:spPr>
            <a:xfrm>
              <a:off x="983687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sp>
          <p:nvSpPr>
            <p:cNvPr id="59" name="Rectangle 58"/>
            <p:cNvSpPr/>
            <p:nvPr/>
          </p:nvSpPr>
          <p:spPr>
            <a:xfrm>
              <a:off x="10019005" y="1140712"/>
              <a:ext cx="185738" cy="184666"/>
            </a:xfrm>
            <a:prstGeom prst="rect">
              <a:avLst/>
            </a:prstGeom>
            <a:solidFill>
              <a:sysClr val="window" lastClr="FFFFFF">
                <a:lumMod val="85000"/>
              </a:sysClr>
            </a:solidFill>
            <a:ln w="25400" cap="flat" cmpd="sng" algn="ctr">
              <a:solidFill>
                <a:sysClr val="window" lastClr="FFFFFF">
                  <a:lumMod val="65000"/>
                </a:sysClr>
              </a:solidFill>
              <a:prstDash val="solid"/>
            </a:ln>
            <a:effectLst/>
          </p:spPr>
          <p:txBody>
            <a:bodyPr rtlCol="0" anchor="ctr"/>
            <a:lstStyle/>
            <a:p>
              <a:pPr algn="ctr">
                <a:defRPr/>
              </a:pPr>
              <a:endParaRPr lang="en-US" sz="1698" kern="0" dirty="0">
                <a:solidFill>
                  <a:prstClr val="white"/>
                </a:solidFill>
                <a:latin typeface="Century Gothic" panose="020B0502020202020204" pitchFamily="34" charset="0"/>
              </a:endParaRPr>
            </a:p>
          </p:txBody>
        </p:sp>
      </p:grpSp>
      <p:cxnSp>
        <p:nvCxnSpPr>
          <p:cNvPr id="60" name="Straight Connector 59"/>
          <p:cNvCxnSpPr>
            <a:stCxn id="37" idx="6"/>
            <a:endCxn id="38" idx="2"/>
          </p:cNvCxnSpPr>
          <p:nvPr/>
        </p:nvCxnSpPr>
        <p:spPr>
          <a:xfrm>
            <a:off x="9559550" y="4807083"/>
            <a:ext cx="1031209" cy="0"/>
          </a:xfrm>
          <a:prstGeom prst="line">
            <a:avLst/>
          </a:prstGeom>
          <a:noFill/>
          <a:ln w="9525" cap="flat" cmpd="sng" algn="ctr">
            <a:solidFill>
              <a:srgbClr val="E31837">
                <a:shade val="95000"/>
                <a:satMod val="105000"/>
              </a:srgbClr>
            </a:solidFill>
            <a:prstDash val="solid"/>
          </a:ln>
          <a:effectLst/>
        </p:spPr>
      </p:cxnSp>
      <p:cxnSp>
        <p:nvCxnSpPr>
          <p:cNvPr id="61" name="Straight Connector 60"/>
          <p:cNvCxnSpPr>
            <a:stCxn id="38" idx="0"/>
            <a:endCxn id="36" idx="4"/>
          </p:cNvCxnSpPr>
          <p:nvPr/>
        </p:nvCxnSpPr>
        <p:spPr>
          <a:xfrm flipV="1">
            <a:off x="10961888" y="3422796"/>
            <a:ext cx="0" cy="1013159"/>
          </a:xfrm>
          <a:prstGeom prst="line">
            <a:avLst/>
          </a:prstGeom>
          <a:noFill/>
          <a:ln w="9525" cap="flat" cmpd="sng" algn="ctr">
            <a:solidFill>
              <a:srgbClr val="E31837">
                <a:shade val="95000"/>
                <a:satMod val="105000"/>
              </a:srgbClr>
            </a:solidFill>
            <a:prstDash val="solid"/>
          </a:ln>
          <a:effectLst/>
        </p:spPr>
      </p:cxnSp>
      <p:cxnSp>
        <p:nvCxnSpPr>
          <p:cNvPr id="62" name="Straight Connector 61"/>
          <p:cNvCxnSpPr>
            <a:stCxn id="36" idx="2"/>
            <a:endCxn id="35" idx="6"/>
          </p:cNvCxnSpPr>
          <p:nvPr/>
        </p:nvCxnSpPr>
        <p:spPr>
          <a:xfrm flipH="1">
            <a:off x="9559550" y="3051660"/>
            <a:ext cx="1031209" cy="0"/>
          </a:xfrm>
          <a:prstGeom prst="line">
            <a:avLst/>
          </a:prstGeom>
          <a:noFill/>
          <a:ln w="9525" cap="flat" cmpd="sng" algn="ctr">
            <a:solidFill>
              <a:srgbClr val="E31837">
                <a:shade val="95000"/>
                <a:satMod val="105000"/>
              </a:srgbClr>
            </a:solidFill>
            <a:prstDash val="solid"/>
          </a:ln>
          <a:effectLst/>
        </p:spPr>
      </p:cxnSp>
      <p:cxnSp>
        <p:nvCxnSpPr>
          <p:cNvPr id="63" name="Straight Connector 62"/>
          <p:cNvCxnSpPr>
            <a:stCxn id="35" idx="4"/>
            <a:endCxn id="37" idx="0"/>
          </p:cNvCxnSpPr>
          <p:nvPr/>
        </p:nvCxnSpPr>
        <p:spPr>
          <a:xfrm>
            <a:off x="9188415" y="3422796"/>
            <a:ext cx="0" cy="1013159"/>
          </a:xfrm>
          <a:prstGeom prst="line">
            <a:avLst/>
          </a:prstGeom>
          <a:noFill/>
          <a:ln w="9525" cap="flat" cmpd="sng" algn="ctr">
            <a:solidFill>
              <a:srgbClr val="E31837">
                <a:shade val="95000"/>
                <a:satMod val="105000"/>
              </a:srgbClr>
            </a:solidFill>
            <a:prstDash val="solid"/>
          </a:ln>
          <a:effectLst/>
        </p:spPr>
      </p:cxnSp>
      <p:cxnSp>
        <p:nvCxnSpPr>
          <p:cNvPr id="64" name="Straight Connector 63"/>
          <p:cNvCxnSpPr>
            <a:stCxn id="37" idx="7"/>
            <a:endCxn id="39" idx="3"/>
          </p:cNvCxnSpPr>
          <p:nvPr/>
        </p:nvCxnSpPr>
        <p:spPr>
          <a:xfrm flipV="1">
            <a:off x="9450845" y="4191800"/>
            <a:ext cx="361011" cy="352852"/>
          </a:xfrm>
          <a:prstGeom prst="line">
            <a:avLst/>
          </a:prstGeom>
          <a:noFill/>
          <a:ln w="9525" cap="flat" cmpd="sng" algn="ctr">
            <a:solidFill>
              <a:srgbClr val="E31837">
                <a:shade val="95000"/>
                <a:satMod val="105000"/>
              </a:srgbClr>
            </a:solidFill>
            <a:prstDash val="solid"/>
          </a:ln>
          <a:effectLst/>
        </p:spPr>
      </p:cxnSp>
      <p:cxnSp>
        <p:nvCxnSpPr>
          <p:cNvPr id="65" name="Straight Connector 64"/>
          <p:cNvCxnSpPr>
            <a:stCxn id="39" idx="7"/>
            <a:endCxn id="36" idx="3"/>
          </p:cNvCxnSpPr>
          <p:nvPr/>
        </p:nvCxnSpPr>
        <p:spPr>
          <a:xfrm flipV="1">
            <a:off x="10336718" y="3314089"/>
            <a:ext cx="362743" cy="352852"/>
          </a:xfrm>
          <a:prstGeom prst="line">
            <a:avLst/>
          </a:prstGeom>
          <a:noFill/>
          <a:ln w="9525" cap="flat" cmpd="sng" algn="ctr">
            <a:solidFill>
              <a:srgbClr val="E31837">
                <a:shade val="95000"/>
                <a:satMod val="105000"/>
              </a:srgbClr>
            </a:solidFill>
            <a:prstDash val="solid"/>
          </a:ln>
          <a:effectLst/>
        </p:spPr>
      </p:cxnSp>
      <p:cxnSp>
        <p:nvCxnSpPr>
          <p:cNvPr id="66" name="Straight Connector 65"/>
          <p:cNvCxnSpPr>
            <a:stCxn id="38" idx="1"/>
            <a:endCxn id="39" idx="5"/>
          </p:cNvCxnSpPr>
          <p:nvPr/>
        </p:nvCxnSpPr>
        <p:spPr>
          <a:xfrm flipH="1" flipV="1">
            <a:off x="10336718" y="4191800"/>
            <a:ext cx="362743" cy="352852"/>
          </a:xfrm>
          <a:prstGeom prst="line">
            <a:avLst/>
          </a:prstGeom>
          <a:noFill/>
          <a:ln w="9525" cap="flat" cmpd="sng" algn="ctr">
            <a:solidFill>
              <a:srgbClr val="E31837">
                <a:shade val="95000"/>
                <a:satMod val="105000"/>
              </a:srgbClr>
            </a:solidFill>
            <a:prstDash val="solid"/>
          </a:ln>
          <a:effectLst/>
        </p:spPr>
      </p:cxnSp>
      <p:cxnSp>
        <p:nvCxnSpPr>
          <p:cNvPr id="67" name="Straight Connector 66"/>
          <p:cNvCxnSpPr>
            <a:stCxn id="39" idx="1"/>
            <a:endCxn id="35" idx="5"/>
          </p:cNvCxnSpPr>
          <p:nvPr/>
        </p:nvCxnSpPr>
        <p:spPr>
          <a:xfrm flipH="1" flipV="1">
            <a:off x="9450845" y="3314089"/>
            <a:ext cx="361011" cy="352852"/>
          </a:xfrm>
          <a:prstGeom prst="line">
            <a:avLst/>
          </a:prstGeom>
          <a:noFill/>
          <a:ln w="9525" cap="flat" cmpd="sng" algn="ctr">
            <a:solidFill>
              <a:srgbClr val="E31837">
                <a:shade val="95000"/>
                <a:satMod val="105000"/>
              </a:srgbClr>
            </a:solidFill>
            <a:prstDash val="solid"/>
          </a:ln>
          <a:effectLst/>
        </p:spPr>
      </p:cxnSp>
      <p:sp>
        <p:nvSpPr>
          <p:cNvPr id="68" name="TextBox 67"/>
          <p:cNvSpPr txBox="1"/>
          <p:nvPr/>
        </p:nvSpPr>
        <p:spPr>
          <a:xfrm>
            <a:off x="8545477" y="2183972"/>
            <a:ext cx="1417389" cy="261482"/>
          </a:xfrm>
          <a:prstGeom prst="rect">
            <a:avLst/>
          </a:prstGeom>
          <a:noFill/>
        </p:spPr>
        <p:txBody>
          <a:bodyPr wrap="square" rtlCol="0">
            <a:spAutoFit/>
          </a:bodyPr>
          <a:lstStyle/>
          <a:p>
            <a:pPr algn="ctr">
              <a:defRPr/>
            </a:pPr>
            <a:r>
              <a:rPr lang="en-US" sz="1099" dirty="0">
                <a:solidFill>
                  <a:prstClr val="black"/>
                </a:solidFill>
                <a:latin typeface="Century Gothic" panose="020B0502020202020204" pitchFamily="34" charset="0"/>
              </a:rPr>
              <a:t>Smart Contracts</a:t>
            </a:r>
          </a:p>
        </p:txBody>
      </p:sp>
      <p:sp>
        <p:nvSpPr>
          <p:cNvPr id="69" name="TextBox 68"/>
          <p:cNvSpPr txBox="1"/>
          <p:nvPr/>
        </p:nvSpPr>
        <p:spPr>
          <a:xfrm>
            <a:off x="10144829" y="2199548"/>
            <a:ext cx="1389642" cy="261482"/>
          </a:xfrm>
          <a:prstGeom prst="rect">
            <a:avLst/>
          </a:prstGeom>
          <a:noFill/>
        </p:spPr>
        <p:txBody>
          <a:bodyPr wrap="square" rtlCol="0">
            <a:spAutoFit/>
          </a:bodyPr>
          <a:lstStyle/>
          <a:p>
            <a:pPr algn="ctr">
              <a:defRPr/>
            </a:pPr>
            <a:r>
              <a:rPr lang="en-US" sz="1099" dirty="0">
                <a:solidFill>
                  <a:prstClr val="black"/>
                </a:solidFill>
                <a:latin typeface="Century Gothic" panose="020B0502020202020204" pitchFamily="34" charset="0"/>
              </a:rPr>
              <a:t>Smart Contracts</a:t>
            </a:r>
          </a:p>
        </p:txBody>
      </p:sp>
      <p:sp>
        <p:nvSpPr>
          <p:cNvPr id="70" name="TextBox 69"/>
          <p:cNvSpPr txBox="1"/>
          <p:nvPr/>
        </p:nvSpPr>
        <p:spPr>
          <a:xfrm>
            <a:off x="8579978" y="5364606"/>
            <a:ext cx="1382888" cy="261482"/>
          </a:xfrm>
          <a:prstGeom prst="rect">
            <a:avLst/>
          </a:prstGeom>
          <a:noFill/>
        </p:spPr>
        <p:txBody>
          <a:bodyPr wrap="square" rtlCol="0">
            <a:spAutoFit/>
          </a:bodyPr>
          <a:lstStyle/>
          <a:p>
            <a:pPr algn="ctr">
              <a:defRPr/>
            </a:pPr>
            <a:r>
              <a:rPr lang="en-US" sz="1099" dirty="0">
                <a:solidFill>
                  <a:prstClr val="black"/>
                </a:solidFill>
                <a:latin typeface="Century Gothic" panose="020B0502020202020204" pitchFamily="34" charset="0"/>
              </a:rPr>
              <a:t>Smart Contracts</a:t>
            </a:r>
          </a:p>
        </p:txBody>
      </p:sp>
      <p:sp>
        <p:nvSpPr>
          <p:cNvPr id="71" name="TextBox 70"/>
          <p:cNvSpPr txBox="1"/>
          <p:nvPr/>
        </p:nvSpPr>
        <p:spPr>
          <a:xfrm>
            <a:off x="10171649" y="5379429"/>
            <a:ext cx="1351853" cy="261482"/>
          </a:xfrm>
          <a:prstGeom prst="rect">
            <a:avLst/>
          </a:prstGeom>
          <a:noFill/>
        </p:spPr>
        <p:txBody>
          <a:bodyPr wrap="square" rtlCol="0">
            <a:spAutoFit/>
          </a:bodyPr>
          <a:lstStyle/>
          <a:p>
            <a:pPr algn="ctr">
              <a:defRPr/>
            </a:pPr>
            <a:r>
              <a:rPr lang="en-US" sz="1099" dirty="0">
                <a:solidFill>
                  <a:prstClr val="black"/>
                </a:solidFill>
                <a:latin typeface="Century Gothic" panose="020B0502020202020204" pitchFamily="34" charset="0"/>
              </a:rPr>
              <a:t>Smart Contracts</a:t>
            </a:r>
          </a:p>
        </p:txBody>
      </p:sp>
      <p:cxnSp>
        <p:nvCxnSpPr>
          <p:cNvPr id="72" name="Elbow Connector 71"/>
          <p:cNvCxnSpPr>
            <a:stCxn id="24" idx="3"/>
            <a:endCxn id="33" idx="4"/>
          </p:cNvCxnSpPr>
          <p:nvPr/>
        </p:nvCxnSpPr>
        <p:spPr bwMode="auto">
          <a:xfrm>
            <a:off x="6621607" y="3353387"/>
            <a:ext cx="991143" cy="1199601"/>
          </a:xfrm>
          <a:prstGeom prst="bentConnector4">
            <a:avLst>
              <a:gd name="adj1" fmla="val 37444"/>
              <a:gd name="adj2" fmla="val 125385"/>
            </a:avLst>
          </a:prstGeom>
          <a:noFill/>
          <a:ln w="9525" cap="flat" cmpd="sng" algn="ctr">
            <a:solidFill>
              <a:schemeClr val="accent1">
                <a:lumMod val="75000"/>
              </a:schemeClr>
            </a:solidFill>
            <a:prstDash val="solid"/>
            <a:headEnd type="none" w="med" len="med"/>
            <a:tailEnd type="triangle"/>
          </a:ln>
          <a:effectLst/>
        </p:spPr>
      </p:cxnSp>
      <p:sp>
        <p:nvSpPr>
          <p:cNvPr id="73" name="TextBox 72"/>
          <p:cNvSpPr txBox="1"/>
          <p:nvPr/>
        </p:nvSpPr>
        <p:spPr>
          <a:xfrm>
            <a:off x="7015643" y="4939575"/>
            <a:ext cx="1181767" cy="522964"/>
          </a:xfrm>
          <a:prstGeom prst="rect">
            <a:avLst/>
          </a:prstGeom>
          <a:noFill/>
        </p:spPr>
        <p:txBody>
          <a:bodyPr wrap="square" rtlCol="0">
            <a:spAutoFit/>
          </a:bodyPr>
          <a:lstStyle/>
          <a:p>
            <a:pPr algn="ctr">
              <a:defRPr/>
            </a:pPr>
            <a:r>
              <a:rPr lang="en-US" sz="1399" b="1" dirty="0">
                <a:solidFill>
                  <a:prstClr val="black"/>
                </a:solidFill>
                <a:latin typeface="Century Gothic" panose="020B0502020202020204" pitchFamily="34" charset="0"/>
              </a:rPr>
              <a:t>GPRC Connect</a:t>
            </a:r>
          </a:p>
        </p:txBody>
      </p:sp>
      <p:cxnSp>
        <p:nvCxnSpPr>
          <p:cNvPr id="74" name="Elbow Connector 73"/>
          <p:cNvCxnSpPr>
            <a:stCxn id="33" idx="6"/>
            <a:endCxn id="34" idx="1"/>
          </p:cNvCxnSpPr>
          <p:nvPr/>
        </p:nvCxnSpPr>
        <p:spPr bwMode="auto">
          <a:xfrm>
            <a:off x="7861649" y="3470039"/>
            <a:ext cx="698691" cy="442347"/>
          </a:xfrm>
          <a:prstGeom prst="bentConnector3">
            <a:avLst>
              <a:gd name="adj1" fmla="val 50000"/>
            </a:avLst>
          </a:prstGeom>
          <a:noFill/>
          <a:ln w="9525" cap="flat" cmpd="sng" algn="ctr">
            <a:solidFill>
              <a:schemeClr val="accent1">
                <a:lumMod val="75000"/>
              </a:schemeClr>
            </a:solidFill>
            <a:prstDash val="solid"/>
            <a:headEnd type="none" w="med" len="med"/>
            <a:tailEnd type="triangle"/>
          </a:ln>
          <a:effectLst/>
        </p:spPr>
      </p:cxnSp>
      <p:sp>
        <p:nvSpPr>
          <p:cNvPr id="75" name="TextBox 74"/>
          <p:cNvSpPr txBox="1"/>
          <p:nvPr/>
        </p:nvSpPr>
        <p:spPr>
          <a:xfrm>
            <a:off x="8706585" y="1849879"/>
            <a:ext cx="2904052" cy="353623"/>
          </a:xfrm>
          <a:prstGeom prst="rect">
            <a:avLst/>
          </a:prstGeom>
          <a:noFill/>
        </p:spPr>
        <p:txBody>
          <a:bodyPr wrap="square" rtlCol="0">
            <a:spAutoFit/>
          </a:bodyPr>
          <a:lstStyle/>
          <a:p>
            <a:pPr algn="ctr">
              <a:defRPr/>
            </a:pPr>
            <a:r>
              <a:rPr lang="en-US" sz="1698" dirty="0" smtClean="0">
                <a:solidFill>
                  <a:srgbClr val="44546A">
                    <a:lumMod val="50000"/>
                  </a:srgbClr>
                </a:solidFill>
                <a:latin typeface="Century Gothic" panose="020B0502020202020204" pitchFamily="34" charset="0"/>
              </a:rPr>
              <a:t>Blockchain</a:t>
            </a:r>
            <a:endParaRPr lang="en-US" sz="1698" dirty="0">
              <a:solidFill>
                <a:srgbClr val="44546A">
                  <a:lumMod val="50000"/>
                </a:srgbClr>
              </a:solidFill>
              <a:latin typeface="Century Gothic" panose="020B0502020202020204" pitchFamily="34" charset="0"/>
            </a:endParaRPr>
          </a:p>
        </p:txBody>
      </p:sp>
      <p:sp>
        <p:nvSpPr>
          <p:cNvPr id="76" name="Up-Down Arrow 75"/>
          <p:cNvSpPr/>
          <p:nvPr/>
        </p:nvSpPr>
        <p:spPr bwMode="auto">
          <a:xfrm>
            <a:off x="5778905" y="4665436"/>
            <a:ext cx="383243" cy="783708"/>
          </a:xfrm>
          <a:prstGeom prst="upDownArrow">
            <a:avLst/>
          </a:prstGeom>
          <a:solidFill>
            <a:srgbClr val="6C7472"/>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endParaRPr lang="en-IN" sz="5795" dirty="0">
              <a:solidFill>
                <a:srgbClr val="414141"/>
              </a:solidFill>
              <a:latin typeface="Century Gothic" panose="020B0502020202020204" pitchFamily="34" charset="0"/>
              <a:ea typeface="ヒラギノ角ゴ ProN W3" charset="0"/>
              <a:cs typeface="ヒラギノ角ゴ ProN W3" charset="0"/>
              <a:sym typeface="Gill Sans Light" charset="0"/>
            </a:endParaRPr>
          </a:p>
        </p:txBody>
      </p:sp>
      <p:sp>
        <p:nvSpPr>
          <p:cNvPr id="77" name="Can 76"/>
          <p:cNvSpPr/>
          <p:nvPr/>
        </p:nvSpPr>
        <p:spPr bwMode="auto">
          <a:xfrm>
            <a:off x="4831992" y="5588811"/>
            <a:ext cx="2277073" cy="608671"/>
          </a:xfrm>
          <a:prstGeom prst="can">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355" tIns="45678" rIns="91355" bIns="45678" numCol="1" rtlCol="0" anchor="t" anchorCtr="0" compatLnSpc="1">
            <a:prstTxWarp prst="textNoShape">
              <a:avLst/>
            </a:prstTxWarp>
          </a:bodyPr>
          <a:lstStyle/>
          <a:p>
            <a:pPr algn="ctr" fontAlgn="base">
              <a:spcBef>
                <a:spcPct val="0"/>
              </a:spcBef>
              <a:spcAft>
                <a:spcPct val="0"/>
              </a:spcAft>
            </a:pPr>
            <a:r>
              <a:rPr lang="en-IN" sz="2398" dirty="0">
                <a:latin typeface="Century Gothic" panose="020B0502020202020204" pitchFamily="34" charset="0"/>
                <a:ea typeface="ヒラギノ角ゴ ProN W3" charset="0"/>
                <a:cs typeface="ヒラギノ角ゴ ProN W3" charset="0"/>
                <a:sym typeface="Gill Sans Light" charset="0"/>
              </a:rPr>
              <a:t>ERP Connect</a:t>
            </a:r>
          </a:p>
        </p:txBody>
      </p:sp>
      <p:graphicFrame>
        <p:nvGraphicFramePr>
          <p:cNvPr id="78" name="Diagram 77"/>
          <p:cNvGraphicFramePr/>
          <p:nvPr>
            <p:extLst/>
          </p:nvPr>
        </p:nvGraphicFramePr>
        <p:xfrm>
          <a:off x="234028" y="4906612"/>
          <a:ext cx="3767661" cy="171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 name="Picture 11" descr="Mahindra Logo.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3410066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4"/>
          </p:nvPr>
        </p:nvSpPr>
        <p:spPr/>
        <p:txBody>
          <a:bodyPr/>
          <a:lstStyle/>
          <a:p>
            <a:r>
              <a:rPr lang="en-US" dirty="0" smtClean="0"/>
              <a:t>Feel free to contact amey.rajput@techmahindra.com</a:t>
            </a:r>
            <a:endParaRPr lang="en-US" dirty="0"/>
          </a:p>
        </p:txBody>
      </p:sp>
    </p:spTree>
    <p:extLst>
      <p:ext uri="{BB962C8B-B14F-4D97-AF65-F5344CB8AC3E}">
        <p14:creationId xmlns:p14="http://schemas.microsoft.com/office/powerpoint/2010/main" val="2600086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9" name="Rectangle 28"/>
          <p:cNvSpPr/>
          <p:nvPr/>
        </p:nvSpPr>
        <p:spPr>
          <a:xfrm rot="16200000">
            <a:off x="5979077" y="359222"/>
            <a:ext cx="6593425" cy="5876639"/>
          </a:xfrm>
          <a:prstGeom prst="rect">
            <a:avLst/>
          </a:prstGeom>
          <a:gradFill>
            <a:gsLst>
              <a:gs pos="100000">
                <a:srgbClr val="336699"/>
              </a:gs>
              <a:gs pos="54000">
                <a:schemeClr val="tx1">
                  <a:alpha val="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2000">
              <a:solidFill>
                <a:prstClr val="black"/>
              </a:solidFill>
              <a:latin typeface="Tw Cen MT" panose="020B0602020104020603" pitchFamily="34" charset="0"/>
            </a:endParaRPr>
          </a:p>
        </p:txBody>
      </p:sp>
      <p:grpSp>
        <p:nvGrpSpPr>
          <p:cNvPr id="6" name="Group 5"/>
          <p:cNvGrpSpPr/>
          <p:nvPr/>
        </p:nvGrpSpPr>
        <p:grpSpPr>
          <a:xfrm>
            <a:off x="6501140" y="-23050"/>
            <a:ext cx="5713272" cy="1586753"/>
            <a:chOff x="4773706" y="0"/>
            <a:chExt cx="4370294" cy="1586753"/>
          </a:xfrm>
        </p:grpSpPr>
        <p:sp>
          <p:nvSpPr>
            <p:cNvPr id="15" name="Rectangle 14"/>
            <p:cNvSpPr/>
            <p:nvPr/>
          </p:nvSpPr>
          <p:spPr>
            <a:xfrm>
              <a:off x="4773706" y="0"/>
              <a:ext cx="4370294" cy="1586753"/>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IN" sz="2000">
                <a:solidFill>
                  <a:prstClr val="black"/>
                </a:solidFill>
                <a:latin typeface="Tw Cen MT" panose="020B0602020104020603" pitchFamily="34" charset="0"/>
              </a:endParaRPr>
            </a:p>
          </p:txBody>
        </p:sp>
        <p:sp>
          <p:nvSpPr>
            <p:cNvPr id="19" name="Title 8"/>
            <p:cNvSpPr txBox="1">
              <a:spLocks/>
            </p:cNvSpPr>
            <p:nvPr/>
          </p:nvSpPr>
          <p:spPr>
            <a:xfrm>
              <a:off x="7280056" y="100663"/>
              <a:ext cx="1679217"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US" sz="2800" b="1" dirty="0">
                  <a:solidFill>
                    <a:prstClr val="black"/>
                  </a:solidFill>
                  <a:latin typeface="Tw Cen MT" panose="020B0602020104020603" pitchFamily="34" charset="0"/>
                </a:rPr>
                <a:t>$</a:t>
              </a:r>
              <a:r>
                <a:rPr lang="en-US" sz="2800" b="1" dirty="0" smtClean="0">
                  <a:solidFill>
                    <a:prstClr val="black"/>
                  </a:solidFill>
                  <a:latin typeface="Tw Cen MT" panose="020B0602020104020603" pitchFamily="34" charset="0"/>
                </a:rPr>
                <a:t>4.7 </a:t>
              </a:r>
              <a:r>
                <a:rPr lang="en-US" sz="2800" b="1" dirty="0">
                  <a:solidFill>
                    <a:prstClr val="black"/>
                  </a:solidFill>
                  <a:latin typeface="Tw Cen MT" panose="020B0602020104020603" pitchFamily="34" charset="0"/>
                </a:rPr>
                <a:t>bn </a:t>
              </a:r>
              <a:r>
                <a:rPr lang="en-US" sz="1600" dirty="0">
                  <a:solidFill>
                    <a:prstClr val="black"/>
                  </a:solidFill>
                  <a:latin typeface="Tw Cen MT" panose="020B0602020104020603" pitchFamily="34" charset="0"/>
                </a:rPr>
                <a:t>Revenue </a:t>
              </a:r>
            </a:p>
          </p:txBody>
        </p:sp>
        <p:sp>
          <p:nvSpPr>
            <p:cNvPr id="20" name="Title 8"/>
            <p:cNvSpPr txBox="1">
              <a:spLocks/>
            </p:cNvSpPr>
            <p:nvPr/>
          </p:nvSpPr>
          <p:spPr>
            <a:xfrm>
              <a:off x="7280056" y="1104486"/>
              <a:ext cx="1863943"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IN" sz="2800" dirty="0" smtClean="0">
                  <a:solidFill>
                    <a:prstClr val="black"/>
                  </a:solidFill>
                  <a:latin typeface="Tw Cen MT" panose="020B0602020104020603" pitchFamily="34" charset="0"/>
                </a:rPr>
                <a:t>112,000</a:t>
              </a:r>
              <a:r>
                <a:rPr lang="en-IN" sz="2800" dirty="0">
                  <a:solidFill>
                    <a:prstClr val="black"/>
                  </a:solidFill>
                  <a:latin typeface="Tw Cen MT" panose="020B0602020104020603" pitchFamily="34" charset="0"/>
                </a:rPr>
                <a:t>+ </a:t>
              </a:r>
              <a:r>
                <a:rPr lang="en-US" sz="1600" dirty="0">
                  <a:solidFill>
                    <a:prstClr val="black"/>
                  </a:solidFill>
                  <a:latin typeface="Tw Cen MT" panose="020B0602020104020603" pitchFamily="34" charset="0"/>
                </a:rPr>
                <a:t>Associates</a:t>
              </a:r>
            </a:p>
          </p:txBody>
        </p:sp>
        <p:sp>
          <p:nvSpPr>
            <p:cNvPr id="21" name="Title 8"/>
            <p:cNvSpPr txBox="1">
              <a:spLocks/>
            </p:cNvSpPr>
            <p:nvPr/>
          </p:nvSpPr>
          <p:spPr>
            <a:xfrm>
              <a:off x="7280056" y="602575"/>
              <a:ext cx="117704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auto">
                <a:spcAft>
                  <a:spcPts val="0"/>
                </a:spcAft>
                <a:defRPr/>
              </a:pPr>
              <a:r>
                <a:rPr lang="en-US" sz="2800" b="1" dirty="0">
                  <a:solidFill>
                    <a:prstClr val="black"/>
                  </a:solidFill>
                  <a:latin typeface="Tw Cen MT" panose="020B0602020104020603" pitchFamily="34" charset="0"/>
                </a:rPr>
                <a:t>90 </a:t>
              </a:r>
              <a:r>
                <a:rPr lang="en-US" sz="1600" dirty="0">
                  <a:solidFill>
                    <a:prstClr val="black"/>
                  </a:solidFill>
                  <a:latin typeface="Tw Cen MT" panose="020B0602020104020603" pitchFamily="34" charset="0"/>
                </a:rPr>
                <a:t>Countries</a:t>
              </a:r>
            </a:p>
          </p:txBody>
        </p:sp>
        <p:cxnSp>
          <p:nvCxnSpPr>
            <p:cNvPr id="23" name="Straight Connector 22"/>
            <p:cNvCxnSpPr/>
            <p:nvPr/>
          </p:nvCxnSpPr>
          <p:spPr>
            <a:xfrm>
              <a:off x="7019364" y="80683"/>
              <a:ext cx="0" cy="14119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94175" y="524436"/>
              <a:ext cx="17750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194175" y="1039907"/>
              <a:ext cx="17750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descr="Mahindra 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4948516" y="495469"/>
              <a:ext cx="1902071" cy="518400"/>
            </a:xfrm>
            <a:prstGeom prst="rect">
              <a:avLst/>
            </a:prstGeom>
          </p:spPr>
        </p:pic>
      </p:grpSp>
      <p:grpSp>
        <p:nvGrpSpPr>
          <p:cNvPr id="3" name="Group 2"/>
          <p:cNvGrpSpPr/>
          <p:nvPr/>
        </p:nvGrpSpPr>
        <p:grpSpPr>
          <a:xfrm>
            <a:off x="8127205" y="1798656"/>
            <a:ext cx="4064795" cy="4795598"/>
            <a:chOff x="8127205" y="1798656"/>
            <a:chExt cx="4064795" cy="4795598"/>
          </a:xfrm>
        </p:grpSpPr>
        <p:grpSp>
          <p:nvGrpSpPr>
            <p:cNvPr id="14" name="Group 13"/>
            <p:cNvGrpSpPr/>
            <p:nvPr/>
          </p:nvGrpSpPr>
          <p:grpSpPr>
            <a:xfrm>
              <a:off x="8127205" y="1798656"/>
              <a:ext cx="4064795" cy="4457031"/>
              <a:chOff x="5084715" y="1785206"/>
              <a:chExt cx="4064795" cy="4457031"/>
            </a:xfrm>
          </p:grpSpPr>
          <p:sp>
            <p:nvSpPr>
              <p:cNvPr id="28" name="Rectangle 27"/>
              <p:cNvSpPr/>
              <p:nvPr/>
            </p:nvSpPr>
            <p:spPr>
              <a:xfrm rot="5400000">
                <a:off x="7917985" y="1055729"/>
                <a:ext cx="502048" cy="1961002"/>
              </a:xfrm>
              <a:prstGeom prst="rect">
                <a:avLst/>
              </a:prstGeom>
              <a:solidFill>
                <a:schemeClr val="bg1">
                  <a:alpha val="70000"/>
                </a:schemeClr>
              </a:solid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buFont typeface="Arial" pitchFamily="34" charset="0"/>
                  <a:buNone/>
                </a:pPr>
                <a:r>
                  <a:rPr lang="en-US" sz="2000" b="1" dirty="0">
                    <a:solidFill>
                      <a:prstClr val="black"/>
                    </a:solidFill>
                    <a:latin typeface="Tw Cen MT" panose="020B0602020104020603" pitchFamily="34" charset="0"/>
                  </a:rPr>
                  <a:t>INDUSTRY CONNECTS</a:t>
                </a:r>
              </a:p>
            </p:txBody>
          </p:sp>
          <p:grpSp>
            <p:nvGrpSpPr>
              <p:cNvPr id="13" name="Group 12"/>
              <p:cNvGrpSpPr/>
              <p:nvPr/>
            </p:nvGrpSpPr>
            <p:grpSpPr>
              <a:xfrm>
                <a:off x="5084715" y="2690165"/>
                <a:ext cx="4057790" cy="3552072"/>
                <a:chOff x="5084715" y="2690165"/>
                <a:chExt cx="4057790" cy="3552072"/>
              </a:xfrm>
            </p:grpSpPr>
            <p:sp>
              <p:nvSpPr>
                <p:cNvPr id="30" name="Rectangle 29"/>
                <p:cNvSpPr/>
                <p:nvPr/>
              </p:nvSpPr>
              <p:spPr>
                <a:xfrm rot="5400000">
                  <a:off x="8167546" y="2042235"/>
                  <a:ext cx="321212" cy="161707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Automotive</a:t>
                  </a:r>
                </a:p>
              </p:txBody>
            </p:sp>
            <p:sp>
              <p:nvSpPr>
                <p:cNvPr id="31" name="Rectangle 30"/>
                <p:cNvSpPr/>
                <p:nvPr/>
              </p:nvSpPr>
              <p:spPr>
                <a:xfrm rot="5400000">
                  <a:off x="7293956" y="1527629"/>
                  <a:ext cx="321212" cy="336425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Banking &amp; Financial Services</a:t>
                  </a:r>
                </a:p>
              </p:txBody>
            </p:sp>
            <p:sp>
              <p:nvSpPr>
                <p:cNvPr id="32" name="Rectangle 31"/>
                <p:cNvSpPr/>
                <p:nvPr/>
              </p:nvSpPr>
              <p:spPr>
                <a:xfrm rot="5400000">
                  <a:off x="7860860" y="2812501"/>
                  <a:ext cx="321212" cy="223044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Communications</a:t>
                  </a:r>
                </a:p>
              </p:txBody>
            </p:sp>
            <p:sp>
              <p:nvSpPr>
                <p:cNvPr id="33" name="Rectangle 32"/>
                <p:cNvSpPr/>
                <p:nvPr/>
              </p:nvSpPr>
              <p:spPr>
                <a:xfrm rot="5400000">
                  <a:off x="7405478" y="2716103"/>
                  <a:ext cx="321212" cy="31412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Healthcare &amp; Life Sciences</a:t>
                  </a:r>
                </a:p>
              </p:txBody>
            </p:sp>
            <p:sp>
              <p:nvSpPr>
                <p:cNvPr id="34" name="Rectangle 33"/>
                <p:cNvSpPr/>
                <p:nvPr/>
              </p:nvSpPr>
              <p:spPr>
                <a:xfrm rot="5400000">
                  <a:off x="8000525" y="4028856"/>
                  <a:ext cx="321212" cy="1951638"/>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Public Services</a:t>
                  </a:r>
                </a:p>
              </p:txBody>
            </p:sp>
            <p:sp>
              <p:nvSpPr>
                <p:cNvPr id="35" name="Rectangle 34"/>
                <p:cNvSpPr/>
                <p:nvPr/>
              </p:nvSpPr>
              <p:spPr>
                <a:xfrm rot="5400000">
                  <a:off x="7411296" y="3793056"/>
                  <a:ext cx="321212" cy="31412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Retail and Consumer Goods</a:t>
                  </a:r>
                </a:p>
              </p:txBody>
            </p:sp>
            <p:sp>
              <p:nvSpPr>
                <p:cNvPr id="36" name="Rectangle 35"/>
                <p:cNvSpPr/>
                <p:nvPr/>
              </p:nvSpPr>
              <p:spPr>
                <a:xfrm rot="5400000">
                  <a:off x="6950095" y="3696657"/>
                  <a:ext cx="321212" cy="405197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Technology, Media &amp; Entertainment</a:t>
                  </a:r>
                </a:p>
              </p:txBody>
            </p:sp>
            <p:sp>
              <p:nvSpPr>
                <p:cNvPr id="37" name="Rectangle 36"/>
                <p:cNvSpPr/>
                <p:nvPr/>
              </p:nvSpPr>
              <p:spPr>
                <a:xfrm rot="5400000">
                  <a:off x="7832980" y="2453517"/>
                  <a:ext cx="321212" cy="223044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Insurance</a:t>
                  </a:r>
                </a:p>
              </p:txBody>
            </p:sp>
            <p:sp>
              <p:nvSpPr>
                <p:cNvPr id="38" name="Rectangle 37"/>
                <p:cNvSpPr/>
                <p:nvPr/>
              </p:nvSpPr>
              <p:spPr>
                <a:xfrm rot="5400000">
                  <a:off x="7832980" y="4938529"/>
                  <a:ext cx="321212" cy="228620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Travel &amp; Logistics</a:t>
                  </a:r>
                </a:p>
              </p:txBody>
            </p:sp>
            <p:sp>
              <p:nvSpPr>
                <p:cNvPr id="26" name="Rectangle 25"/>
                <p:cNvSpPr/>
                <p:nvPr/>
              </p:nvSpPr>
              <p:spPr>
                <a:xfrm rot="5400000">
                  <a:off x="7953796" y="3651285"/>
                  <a:ext cx="321212" cy="198881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Manufacturing </a:t>
                  </a:r>
                </a:p>
              </p:txBody>
            </p:sp>
            <p:cxnSp>
              <p:nvCxnSpPr>
                <p:cNvPr id="42" name="Straight Connector 41"/>
                <p:cNvCxnSpPr/>
                <p:nvPr/>
              </p:nvCxnSpPr>
              <p:spPr>
                <a:xfrm flipH="1">
                  <a:off x="5940849" y="4098363"/>
                  <a:ext cx="3188860"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772436" y="4452801"/>
                  <a:ext cx="3357273"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7519616" y="4807239"/>
                  <a:ext cx="1610093"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7708900" y="5161677"/>
                  <a:ext cx="1420809"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850484" y="5516115"/>
                  <a:ext cx="227922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549900" y="5870550"/>
                  <a:ext cx="3579809"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772436" y="3389487"/>
                  <a:ext cx="3357273"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019364" y="3743925"/>
                  <a:ext cx="2110345"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708900" y="3035049"/>
                  <a:ext cx="1420809"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a:xfrm rot="5400000">
              <a:off x="10903349" y="5318426"/>
              <a:ext cx="321212" cy="223044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vert="vert270" lIns="72000" tIns="144000" rtlCol="0" anchor="ctr"/>
            <a:lstStyle/>
            <a:p>
              <a:pPr algn="r" fontAlgn="auto">
                <a:spcBef>
                  <a:spcPts val="0"/>
                </a:spcBef>
                <a:spcAft>
                  <a:spcPts val="0"/>
                </a:spcAft>
              </a:pPr>
              <a:r>
                <a:rPr lang="en-IN" sz="1600" dirty="0">
                  <a:solidFill>
                    <a:prstClr val="white"/>
                  </a:solidFill>
                  <a:latin typeface="Tw Cen MT" panose="020B0602020104020603" pitchFamily="34" charset="0"/>
                  <a:ea typeface="Segoe UI" panose="020B0502040204020203" pitchFamily="34" charset="0"/>
                  <a:cs typeface="Segoe UI" panose="020B0502040204020203" pitchFamily="34" charset="0"/>
                </a:rPr>
                <a:t>Energy &amp; Utilities</a:t>
              </a:r>
            </a:p>
          </p:txBody>
        </p:sp>
      </p:grpSp>
      <p:cxnSp>
        <p:nvCxnSpPr>
          <p:cNvPr id="40" name="Straight Connector 39"/>
          <p:cNvCxnSpPr/>
          <p:nvPr/>
        </p:nvCxnSpPr>
        <p:spPr>
          <a:xfrm flipH="1">
            <a:off x="8586246" y="6273041"/>
            <a:ext cx="3579809" cy="0"/>
          </a:xfrm>
          <a:prstGeom prst="line">
            <a:avLst/>
          </a:prstGeom>
          <a:ln>
            <a:gradFill>
              <a:gsLst>
                <a:gs pos="100000">
                  <a:schemeClr val="bg1">
                    <a:lumMod val="50000"/>
                    <a:alpha val="0"/>
                  </a:schemeClr>
                </a:gs>
                <a:gs pos="24000">
                  <a:schemeClr val="bg1">
                    <a:lumMod val="8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D371B08D-6250-4A46-A172-5001E81D2CC1}" type="slidenum">
              <a:rPr lang="en-US" smtClean="0">
                <a:solidFill>
                  <a:prstClr val="white"/>
                </a:solidFill>
              </a:rPr>
              <a:pPr/>
              <a:t>3</a:t>
            </a:fld>
            <a:endParaRPr lang="en-US">
              <a:solidFill>
                <a:prstClr val="white"/>
              </a:solidFill>
            </a:endParaRPr>
          </a:p>
        </p:txBody>
      </p:sp>
      <p:pic>
        <p:nvPicPr>
          <p:cNvPr id="41" name="Picture 7" descr="Ridge.pdf"/>
          <p:cNvPicPr>
            <a:picLocks noChangeAspect="1"/>
          </p:cNvPicPr>
          <p:nvPr/>
        </p:nvPicPr>
        <p:blipFill>
          <a:blip r:embed="rId5"/>
          <a:srcRect/>
          <a:stretch>
            <a:fillRect/>
          </a:stretch>
        </p:blipFill>
        <p:spPr bwMode="ltGray">
          <a:xfrm>
            <a:off x="1" y="1"/>
            <a:ext cx="2545976" cy="694357"/>
          </a:xfrm>
          <a:prstGeom prst="rect">
            <a:avLst/>
          </a:prstGeom>
          <a:noFill/>
          <a:ln w="9525">
            <a:noFill/>
            <a:miter lim="800000"/>
            <a:headEnd/>
            <a:tailEnd/>
          </a:ln>
        </p:spPr>
      </p:pic>
    </p:spTree>
    <p:extLst>
      <p:ext uri="{BB962C8B-B14F-4D97-AF65-F5344CB8AC3E}">
        <p14:creationId xmlns:p14="http://schemas.microsoft.com/office/powerpoint/2010/main" val="4233720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9779" y="191398"/>
            <a:ext cx="5634877" cy="461665"/>
          </a:xfrm>
          <a:prstGeom prst="rect">
            <a:avLst/>
          </a:prstGeom>
          <a:noFill/>
        </p:spPr>
        <p:txBody>
          <a:bodyPr wrap="none" rtlCol="0">
            <a:spAutoFit/>
          </a:bodyPr>
          <a:lstStyle/>
          <a:p>
            <a:pPr algn="ctr"/>
            <a:r>
              <a:rPr lang="en-US" sz="2400" b="1" dirty="0" smtClean="0">
                <a:latin typeface="Century Gothic" pitchFamily="34" charset="0"/>
              </a:rPr>
              <a:t>Blockchain Disruption Across Sectors</a:t>
            </a:r>
            <a:endParaRPr lang="en-US" sz="2400" b="1" dirty="0">
              <a:latin typeface="Century Gothic" pitchFamily="34" charset="0"/>
            </a:endParaRPr>
          </a:p>
        </p:txBody>
      </p:sp>
      <p:pic>
        <p:nvPicPr>
          <p:cNvPr id="3"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08" y="269861"/>
            <a:ext cx="1203599" cy="332636"/>
          </a:xfrm>
          <a:prstGeom prst="rect">
            <a:avLst/>
          </a:prstGeom>
          <a:noFill/>
          <a:ln w="9525">
            <a:noFill/>
            <a:miter lim="800000"/>
            <a:headEnd/>
            <a:tailEnd/>
          </a:ln>
        </p:spPr>
      </p:pic>
      <p:grpSp>
        <p:nvGrpSpPr>
          <p:cNvPr id="4" name="Group 3"/>
          <p:cNvGrpSpPr/>
          <p:nvPr/>
        </p:nvGrpSpPr>
        <p:grpSpPr>
          <a:xfrm>
            <a:off x="3909927" y="1445946"/>
            <a:ext cx="4372147" cy="4380637"/>
            <a:chOff x="2568490" y="1288732"/>
            <a:chExt cx="4372147" cy="4380637"/>
          </a:xfrm>
        </p:grpSpPr>
        <p:sp>
          <p:nvSpPr>
            <p:cNvPr id="5" name="Rectangle 4"/>
            <p:cNvSpPr/>
            <p:nvPr/>
          </p:nvSpPr>
          <p:spPr>
            <a:xfrm rot="18900000">
              <a:off x="2645717" y="1851793"/>
              <a:ext cx="2031619" cy="1059954"/>
            </a:xfrm>
            <a:prstGeom prst="rect">
              <a:avLst/>
            </a:prstGeom>
            <a:solidFill>
              <a:srgbClr val="E3183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6" name="Rectangle 5"/>
            <p:cNvSpPr/>
            <p:nvPr/>
          </p:nvSpPr>
          <p:spPr>
            <a:xfrm rot="2700000" flipH="1">
              <a:off x="4831789" y="1851792"/>
              <a:ext cx="2031619" cy="1059954"/>
            </a:xfrm>
            <a:prstGeom prst="rect">
              <a:avLst/>
            </a:prstGeom>
            <a:solidFill>
              <a:srgbClr val="6D6E7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000" dirty="0" err="1">
                <a:solidFill>
                  <a:srgbClr val="6D6E71"/>
                </a:solidFill>
                <a:latin typeface="Century Gothic" panose="020B0502020202020204" pitchFamily="34" charset="0"/>
              </a:endParaRPr>
            </a:p>
          </p:txBody>
        </p:sp>
        <p:sp>
          <p:nvSpPr>
            <p:cNvPr id="7" name="Rectangle 6"/>
            <p:cNvSpPr/>
            <p:nvPr/>
          </p:nvSpPr>
          <p:spPr>
            <a:xfrm rot="2700000" flipV="1">
              <a:off x="2645718" y="4046355"/>
              <a:ext cx="2031619" cy="1059954"/>
            </a:xfrm>
            <a:prstGeom prst="rect">
              <a:avLst/>
            </a:prstGeom>
            <a:solidFill>
              <a:srgbClr val="6D6E7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8" name="Rectangle 7"/>
            <p:cNvSpPr/>
            <p:nvPr/>
          </p:nvSpPr>
          <p:spPr>
            <a:xfrm rot="18900000" flipH="1" flipV="1">
              <a:off x="4831790" y="4046354"/>
              <a:ext cx="2031619" cy="1059954"/>
            </a:xfrm>
            <a:prstGeom prst="rect">
              <a:avLst/>
            </a:prstGeom>
            <a:solidFill>
              <a:srgbClr val="E3183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9" name="Isosceles Triangle 7"/>
            <p:cNvSpPr/>
            <p:nvPr/>
          </p:nvSpPr>
          <p:spPr>
            <a:xfrm rot="5400000">
              <a:off x="2196350" y="3109570"/>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rgbClr val="E3183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10" name="Isosceles Triangle 7"/>
            <p:cNvSpPr/>
            <p:nvPr/>
          </p:nvSpPr>
          <p:spPr>
            <a:xfrm rot="16200000" flipH="1">
              <a:off x="5827621" y="3109572"/>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rgbClr val="E3183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11" name="Isosceles Triangle 7"/>
            <p:cNvSpPr/>
            <p:nvPr/>
          </p:nvSpPr>
          <p:spPr>
            <a:xfrm flipH="1">
              <a:off x="4011986" y="4928493"/>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rgbClr val="6D6E7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12" name="Isosceles Triangle 7"/>
            <p:cNvSpPr/>
            <p:nvPr/>
          </p:nvSpPr>
          <p:spPr>
            <a:xfrm flipH="1" flipV="1">
              <a:off x="4011986" y="1288732"/>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rgbClr val="6D6E7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grpSp>
          <p:nvGrpSpPr>
            <p:cNvPr id="13" name="Group 12"/>
            <p:cNvGrpSpPr>
              <a:grpSpLocks noChangeAspect="1"/>
            </p:cNvGrpSpPr>
            <p:nvPr/>
          </p:nvGrpSpPr>
          <p:grpSpPr>
            <a:xfrm>
              <a:off x="4477779" y="5188422"/>
              <a:ext cx="553565" cy="405190"/>
              <a:chOff x="2751968" y="3404187"/>
              <a:chExt cx="365760" cy="267723"/>
            </a:xfrm>
          </p:grpSpPr>
          <p:sp>
            <p:nvSpPr>
              <p:cNvPr id="22" name="Oval 21"/>
              <p:cNvSpPr/>
              <p:nvPr/>
            </p:nvSpPr>
            <p:spPr>
              <a:xfrm>
                <a:off x="2751968" y="3404187"/>
                <a:ext cx="365760" cy="267723"/>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sp>
            <p:nvSpPr>
              <p:cNvPr id="23" name="Freeform 22"/>
              <p:cNvSpPr/>
              <p:nvPr/>
            </p:nvSpPr>
            <p:spPr>
              <a:xfrm rot="19236591">
                <a:off x="2809402" y="3432688"/>
                <a:ext cx="274320" cy="190389"/>
              </a:xfrm>
              <a:custGeom>
                <a:avLst/>
                <a:gdLst>
                  <a:gd name="connsiteX0" fmla="*/ 869950 w 1073150"/>
                  <a:gd name="connsiteY0" fmla="*/ 523875 h 1187450"/>
                  <a:gd name="connsiteX1" fmla="*/ 796925 w 1073150"/>
                  <a:gd name="connsiteY1" fmla="*/ 434975 h 1187450"/>
                  <a:gd name="connsiteX2" fmla="*/ 749300 w 1073150"/>
                  <a:gd name="connsiteY2" fmla="*/ 365125 h 1187450"/>
                  <a:gd name="connsiteX3" fmla="*/ 666750 w 1073150"/>
                  <a:gd name="connsiteY3" fmla="*/ 257175 h 1187450"/>
                  <a:gd name="connsiteX4" fmla="*/ 615950 w 1073150"/>
                  <a:gd name="connsiteY4" fmla="*/ 184150 h 1187450"/>
                  <a:gd name="connsiteX5" fmla="*/ 504825 w 1073150"/>
                  <a:gd name="connsiteY5" fmla="*/ 41275 h 1187450"/>
                  <a:gd name="connsiteX6" fmla="*/ 428625 w 1073150"/>
                  <a:gd name="connsiteY6" fmla="*/ 0 h 1187450"/>
                  <a:gd name="connsiteX7" fmla="*/ 377825 w 1073150"/>
                  <a:gd name="connsiteY7" fmla="*/ 3175 h 1187450"/>
                  <a:gd name="connsiteX8" fmla="*/ 539750 w 1073150"/>
                  <a:gd name="connsiteY8" fmla="*/ 384175 h 1187450"/>
                  <a:gd name="connsiteX9" fmla="*/ 482600 w 1073150"/>
                  <a:gd name="connsiteY9" fmla="*/ 542925 h 1187450"/>
                  <a:gd name="connsiteX10" fmla="*/ 215900 w 1073150"/>
                  <a:gd name="connsiteY10" fmla="*/ 552450 h 1187450"/>
                  <a:gd name="connsiteX11" fmla="*/ 85725 w 1073150"/>
                  <a:gd name="connsiteY11" fmla="*/ 393700 h 1187450"/>
                  <a:gd name="connsiteX12" fmla="*/ 0 w 1073150"/>
                  <a:gd name="connsiteY12" fmla="*/ 374650 h 1187450"/>
                  <a:gd name="connsiteX13" fmla="*/ 53975 w 1073150"/>
                  <a:gd name="connsiteY13" fmla="*/ 568325 h 1187450"/>
                  <a:gd name="connsiteX14" fmla="*/ 50800 w 1073150"/>
                  <a:gd name="connsiteY14" fmla="*/ 619125 h 1187450"/>
                  <a:gd name="connsiteX15" fmla="*/ 9525 w 1073150"/>
                  <a:gd name="connsiteY15" fmla="*/ 806450 h 1187450"/>
                  <a:gd name="connsiteX16" fmla="*/ 88900 w 1073150"/>
                  <a:gd name="connsiteY16" fmla="*/ 796925 h 1187450"/>
                  <a:gd name="connsiteX17" fmla="*/ 212725 w 1073150"/>
                  <a:gd name="connsiteY17" fmla="*/ 615950 h 1187450"/>
                  <a:gd name="connsiteX18" fmla="*/ 460375 w 1073150"/>
                  <a:gd name="connsiteY18" fmla="*/ 638175 h 1187450"/>
                  <a:gd name="connsiteX19" fmla="*/ 536575 w 1073150"/>
                  <a:gd name="connsiteY19" fmla="*/ 822325 h 1187450"/>
                  <a:gd name="connsiteX20" fmla="*/ 390525 w 1073150"/>
                  <a:gd name="connsiteY20" fmla="*/ 1187450 h 1187450"/>
                  <a:gd name="connsiteX21" fmla="*/ 536575 w 1073150"/>
                  <a:gd name="connsiteY21" fmla="*/ 1111250 h 1187450"/>
                  <a:gd name="connsiteX22" fmla="*/ 612775 w 1073150"/>
                  <a:gd name="connsiteY22" fmla="*/ 996950 h 1187450"/>
                  <a:gd name="connsiteX23" fmla="*/ 663575 w 1073150"/>
                  <a:gd name="connsiteY23" fmla="*/ 930275 h 1187450"/>
                  <a:gd name="connsiteX24" fmla="*/ 746125 w 1073150"/>
                  <a:gd name="connsiteY24" fmla="*/ 815975 h 1187450"/>
                  <a:gd name="connsiteX25" fmla="*/ 803275 w 1073150"/>
                  <a:gd name="connsiteY25" fmla="*/ 749300 h 1187450"/>
                  <a:gd name="connsiteX26" fmla="*/ 869950 w 1073150"/>
                  <a:gd name="connsiteY26" fmla="*/ 650875 h 1187450"/>
                  <a:gd name="connsiteX27" fmla="*/ 1069975 w 1073150"/>
                  <a:gd name="connsiteY27" fmla="*/ 641350 h 1187450"/>
                  <a:gd name="connsiteX28" fmla="*/ 1073150 w 1073150"/>
                  <a:gd name="connsiteY28" fmla="*/ 542925 h 1187450"/>
                  <a:gd name="connsiteX29" fmla="*/ 869950 w 1073150"/>
                  <a:gd name="connsiteY29" fmla="*/ 523875 h 1187450"/>
                  <a:gd name="connsiteX0" fmla="*/ 869950 w 1174048"/>
                  <a:gd name="connsiteY0" fmla="*/ 523875 h 1187450"/>
                  <a:gd name="connsiteX1" fmla="*/ 796925 w 1174048"/>
                  <a:gd name="connsiteY1" fmla="*/ 434975 h 1187450"/>
                  <a:gd name="connsiteX2" fmla="*/ 749300 w 1174048"/>
                  <a:gd name="connsiteY2" fmla="*/ 365125 h 1187450"/>
                  <a:gd name="connsiteX3" fmla="*/ 666750 w 1174048"/>
                  <a:gd name="connsiteY3" fmla="*/ 257175 h 1187450"/>
                  <a:gd name="connsiteX4" fmla="*/ 615950 w 1174048"/>
                  <a:gd name="connsiteY4" fmla="*/ 184150 h 1187450"/>
                  <a:gd name="connsiteX5" fmla="*/ 504825 w 1174048"/>
                  <a:gd name="connsiteY5" fmla="*/ 41275 h 1187450"/>
                  <a:gd name="connsiteX6" fmla="*/ 428625 w 1174048"/>
                  <a:gd name="connsiteY6" fmla="*/ 0 h 1187450"/>
                  <a:gd name="connsiteX7" fmla="*/ 377825 w 1174048"/>
                  <a:gd name="connsiteY7" fmla="*/ 3175 h 1187450"/>
                  <a:gd name="connsiteX8" fmla="*/ 539750 w 1174048"/>
                  <a:gd name="connsiteY8" fmla="*/ 384175 h 1187450"/>
                  <a:gd name="connsiteX9" fmla="*/ 482600 w 1174048"/>
                  <a:gd name="connsiteY9" fmla="*/ 542925 h 1187450"/>
                  <a:gd name="connsiteX10" fmla="*/ 215900 w 1174048"/>
                  <a:gd name="connsiteY10" fmla="*/ 552450 h 1187450"/>
                  <a:gd name="connsiteX11" fmla="*/ 85725 w 1174048"/>
                  <a:gd name="connsiteY11" fmla="*/ 393700 h 1187450"/>
                  <a:gd name="connsiteX12" fmla="*/ 0 w 1174048"/>
                  <a:gd name="connsiteY12" fmla="*/ 374650 h 1187450"/>
                  <a:gd name="connsiteX13" fmla="*/ 53975 w 1174048"/>
                  <a:gd name="connsiteY13" fmla="*/ 568325 h 1187450"/>
                  <a:gd name="connsiteX14" fmla="*/ 50800 w 1174048"/>
                  <a:gd name="connsiteY14" fmla="*/ 619125 h 1187450"/>
                  <a:gd name="connsiteX15" fmla="*/ 9525 w 1174048"/>
                  <a:gd name="connsiteY15" fmla="*/ 806450 h 1187450"/>
                  <a:gd name="connsiteX16" fmla="*/ 88900 w 1174048"/>
                  <a:gd name="connsiteY16" fmla="*/ 796925 h 1187450"/>
                  <a:gd name="connsiteX17" fmla="*/ 212725 w 1174048"/>
                  <a:gd name="connsiteY17" fmla="*/ 615950 h 1187450"/>
                  <a:gd name="connsiteX18" fmla="*/ 460375 w 1174048"/>
                  <a:gd name="connsiteY18" fmla="*/ 638175 h 1187450"/>
                  <a:gd name="connsiteX19" fmla="*/ 536575 w 1174048"/>
                  <a:gd name="connsiteY19" fmla="*/ 822325 h 1187450"/>
                  <a:gd name="connsiteX20" fmla="*/ 390525 w 1174048"/>
                  <a:gd name="connsiteY20" fmla="*/ 1187450 h 1187450"/>
                  <a:gd name="connsiteX21" fmla="*/ 536575 w 1174048"/>
                  <a:gd name="connsiteY21" fmla="*/ 1111250 h 1187450"/>
                  <a:gd name="connsiteX22" fmla="*/ 612775 w 1174048"/>
                  <a:gd name="connsiteY22" fmla="*/ 996950 h 1187450"/>
                  <a:gd name="connsiteX23" fmla="*/ 663575 w 1174048"/>
                  <a:gd name="connsiteY23" fmla="*/ 930275 h 1187450"/>
                  <a:gd name="connsiteX24" fmla="*/ 746125 w 1174048"/>
                  <a:gd name="connsiteY24" fmla="*/ 815975 h 1187450"/>
                  <a:gd name="connsiteX25" fmla="*/ 803275 w 1174048"/>
                  <a:gd name="connsiteY25" fmla="*/ 749300 h 1187450"/>
                  <a:gd name="connsiteX26" fmla="*/ 869950 w 1174048"/>
                  <a:gd name="connsiteY26" fmla="*/ 650875 h 1187450"/>
                  <a:gd name="connsiteX27" fmla="*/ 1069975 w 1174048"/>
                  <a:gd name="connsiteY27" fmla="*/ 641350 h 1187450"/>
                  <a:gd name="connsiteX28" fmla="*/ 1073150 w 1174048"/>
                  <a:gd name="connsiteY28" fmla="*/ 542925 h 1187450"/>
                  <a:gd name="connsiteX29" fmla="*/ 869950 w 1174048"/>
                  <a:gd name="connsiteY29" fmla="*/ 523875 h 1187450"/>
                  <a:gd name="connsiteX0" fmla="*/ 869950 w 1203659"/>
                  <a:gd name="connsiteY0" fmla="*/ 523875 h 1187450"/>
                  <a:gd name="connsiteX1" fmla="*/ 796925 w 1203659"/>
                  <a:gd name="connsiteY1" fmla="*/ 434975 h 1187450"/>
                  <a:gd name="connsiteX2" fmla="*/ 749300 w 1203659"/>
                  <a:gd name="connsiteY2" fmla="*/ 365125 h 1187450"/>
                  <a:gd name="connsiteX3" fmla="*/ 666750 w 1203659"/>
                  <a:gd name="connsiteY3" fmla="*/ 257175 h 1187450"/>
                  <a:gd name="connsiteX4" fmla="*/ 615950 w 1203659"/>
                  <a:gd name="connsiteY4" fmla="*/ 184150 h 1187450"/>
                  <a:gd name="connsiteX5" fmla="*/ 504825 w 1203659"/>
                  <a:gd name="connsiteY5" fmla="*/ 41275 h 1187450"/>
                  <a:gd name="connsiteX6" fmla="*/ 428625 w 1203659"/>
                  <a:gd name="connsiteY6" fmla="*/ 0 h 1187450"/>
                  <a:gd name="connsiteX7" fmla="*/ 377825 w 1203659"/>
                  <a:gd name="connsiteY7" fmla="*/ 3175 h 1187450"/>
                  <a:gd name="connsiteX8" fmla="*/ 539750 w 1203659"/>
                  <a:gd name="connsiteY8" fmla="*/ 384175 h 1187450"/>
                  <a:gd name="connsiteX9" fmla="*/ 482600 w 1203659"/>
                  <a:gd name="connsiteY9" fmla="*/ 542925 h 1187450"/>
                  <a:gd name="connsiteX10" fmla="*/ 215900 w 1203659"/>
                  <a:gd name="connsiteY10" fmla="*/ 552450 h 1187450"/>
                  <a:gd name="connsiteX11" fmla="*/ 85725 w 1203659"/>
                  <a:gd name="connsiteY11" fmla="*/ 393700 h 1187450"/>
                  <a:gd name="connsiteX12" fmla="*/ 0 w 1203659"/>
                  <a:gd name="connsiteY12" fmla="*/ 374650 h 1187450"/>
                  <a:gd name="connsiteX13" fmla="*/ 53975 w 1203659"/>
                  <a:gd name="connsiteY13" fmla="*/ 568325 h 1187450"/>
                  <a:gd name="connsiteX14" fmla="*/ 50800 w 1203659"/>
                  <a:gd name="connsiteY14" fmla="*/ 619125 h 1187450"/>
                  <a:gd name="connsiteX15" fmla="*/ 9525 w 1203659"/>
                  <a:gd name="connsiteY15" fmla="*/ 806450 h 1187450"/>
                  <a:gd name="connsiteX16" fmla="*/ 88900 w 1203659"/>
                  <a:gd name="connsiteY16" fmla="*/ 796925 h 1187450"/>
                  <a:gd name="connsiteX17" fmla="*/ 212725 w 1203659"/>
                  <a:gd name="connsiteY17" fmla="*/ 615950 h 1187450"/>
                  <a:gd name="connsiteX18" fmla="*/ 460375 w 1203659"/>
                  <a:gd name="connsiteY18" fmla="*/ 638175 h 1187450"/>
                  <a:gd name="connsiteX19" fmla="*/ 536575 w 1203659"/>
                  <a:gd name="connsiteY19" fmla="*/ 822325 h 1187450"/>
                  <a:gd name="connsiteX20" fmla="*/ 390525 w 1203659"/>
                  <a:gd name="connsiteY20" fmla="*/ 1187450 h 1187450"/>
                  <a:gd name="connsiteX21" fmla="*/ 536575 w 1203659"/>
                  <a:gd name="connsiteY21" fmla="*/ 1111250 h 1187450"/>
                  <a:gd name="connsiteX22" fmla="*/ 612775 w 1203659"/>
                  <a:gd name="connsiteY22" fmla="*/ 996950 h 1187450"/>
                  <a:gd name="connsiteX23" fmla="*/ 663575 w 1203659"/>
                  <a:gd name="connsiteY23" fmla="*/ 930275 h 1187450"/>
                  <a:gd name="connsiteX24" fmla="*/ 746125 w 1203659"/>
                  <a:gd name="connsiteY24" fmla="*/ 815975 h 1187450"/>
                  <a:gd name="connsiteX25" fmla="*/ 803275 w 1203659"/>
                  <a:gd name="connsiteY25" fmla="*/ 749300 h 1187450"/>
                  <a:gd name="connsiteX26" fmla="*/ 869950 w 1203659"/>
                  <a:gd name="connsiteY26" fmla="*/ 650875 h 1187450"/>
                  <a:gd name="connsiteX27" fmla="*/ 1069975 w 1203659"/>
                  <a:gd name="connsiteY27" fmla="*/ 641350 h 1187450"/>
                  <a:gd name="connsiteX28" fmla="*/ 1073150 w 1203659"/>
                  <a:gd name="connsiteY28" fmla="*/ 542925 h 1187450"/>
                  <a:gd name="connsiteX29" fmla="*/ 869950 w 1203659"/>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2725 w 1205003"/>
                  <a:gd name="connsiteY17" fmla="*/ 61595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 name="connsiteX0" fmla="*/ 869950 w 1205003"/>
                  <a:gd name="connsiteY0" fmla="*/ 523875 h 1187450"/>
                  <a:gd name="connsiteX1" fmla="*/ 796925 w 1205003"/>
                  <a:gd name="connsiteY1" fmla="*/ 434975 h 1187450"/>
                  <a:gd name="connsiteX2" fmla="*/ 749300 w 1205003"/>
                  <a:gd name="connsiteY2" fmla="*/ 365125 h 1187450"/>
                  <a:gd name="connsiteX3" fmla="*/ 666750 w 1205003"/>
                  <a:gd name="connsiteY3" fmla="*/ 257175 h 1187450"/>
                  <a:gd name="connsiteX4" fmla="*/ 615950 w 1205003"/>
                  <a:gd name="connsiteY4" fmla="*/ 184150 h 1187450"/>
                  <a:gd name="connsiteX5" fmla="*/ 504825 w 1205003"/>
                  <a:gd name="connsiteY5" fmla="*/ 41275 h 1187450"/>
                  <a:gd name="connsiteX6" fmla="*/ 428625 w 1205003"/>
                  <a:gd name="connsiteY6" fmla="*/ 0 h 1187450"/>
                  <a:gd name="connsiteX7" fmla="*/ 377825 w 1205003"/>
                  <a:gd name="connsiteY7" fmla="*/ 3175 h 1187450"/>
                  <a:gd name="connsiteX8" fmla="*/ 539750 w 1205003"/>
                  <a:gd name="connsiteY8" fmla="*/ 384175 h 1187450"/>
                  <a:gd name="connsiteX9" fmla="*/ 482600 w 1205003"/>
                  <a:gd name="connsiteY9" fmla="*/ 542925 h 1187450"/>
                  <a:gd name="connsiteX10" fmla="*/ 215900 w 1205003"/>
                  <a:gd name="connsiteY10" fmla="*/ 552450 h 1187450"/>
                  <a:gd name="connsiteX11" fmla="*/ 85725 w 1205003"/>
                  <a:gd name="connsiteY11" fmla="*/ 393700 h 1187450"/>
                  <a:gd name="connsiteX12" fmla="*/ 0 w 1205003"/>
                  <a:gd name="connsiteY12" fmla="*/ 374650 h 1187450"/>
                  <a:gd name="connsiteX13" fmla="*/ 53975 w 1205003"/>
                  <a:gd name="connsiteY13" fmla="*/ 568325 h 1187450"/>
                  <a:gd name="connsiteX14" fmla="*/ 50800 w 1205003"/>
                  <a:gd name="connsiteY14" fmla="*/ 619125 h 1187450"/>
                  <a:gd name="connsiteX15" fmla="*/ 9525 w 1205003"/>
                  <a:gd name="connsiteY15" fmla="*/ 806450 h 1187450"/>
                  <a:gd name="connsiteX16" fmla="*/ 88900 w 1205003"/>
                  <a:gd name="connsiteY16" fmla="*/ 796925 h 1187450"/>
                  <a:gd name="connsiteX17" fmla="*/ 215900 w 1205003"/>
                  <a:gd name="connsiteY17" fmla="*/ 635000 h 1187450"/>
                  <a:gd name="connsiteX18" fmla="*/ 460375 w 1205003"/>
                  <a:gd name="connsiteY18" fmla="*/ 638175 h 1187450"/>
                  <a:gd name="connsiteX19" fmla="*/ 536575 w 1205003"/>
                  <a:gd name="connsiteY19" fmla="*/ 822325 h 1187450"/>
                  <a:gd name="connsiteX20" fmla="*/ 390525 w 1205003"/>
                  <a:gd name="connsiteY20" fmla="*/ 1187450 h 1187450"/>
                  <a:gd name="connsiteX21" fmla="*/ 536575 w 1205003"/>
                  <a:gd name="connsiteY21" fmla="*/ 1111250 h 1187450"/>
                  <a:gd name="connsiteX22" fmla="*/ 612775 w 1205003"/>
                  <a:gd name="connsiteY22" fmla="*/ 996950 h 1187450"/>
                  <a:gd name="connsiteX23" fmla="*/ 663575 w 1205003"/>
                  <a:gd name="connsiteY23" fmla="*/ 930275 h 1187450"/>
                  <a:gd name="connsiteX24" fmla="*/ 746125 w 1205003"/>
                  <a:gd name="connsiteY24" fmla="*/ 815975 h 1187450"/>
                  <a:gd name="connsiteX25" fmla="*/ 803275 w 1205003"/>
                  <a:gd name="connsiteY25" fmla="*/ 749300 h 1187450"/>
                  <a:gd name="connsiteX26" fmla="*/ 869950 w 1205003"/>
                  <a:gd name="connsiteY26" fmla="*/ 650875 h 1187450"/>
                  <a:gd name="connsiteX27" fmla="*/ 1069975 w 1205003"/>
                  <a:gd name="connsiteY27" fmla="*/ 641350 h 1187450"/>
                  <a:gd name="connsiteX28" fmla="*/ 1073150 w 1205003"/>
                  <a:gd name="connsiteY28" fmla="*/ 542925 h 1187450"/>
                  <a:gd name="connsiteX29" fmla="*/ 869950 w 1205003"/>
                  <a:gd name="connsiteY29" fmla="*/ 523875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5003" h="1187450">
                    <a:moveTo>
                      <a:pt x="869950" y="523875"/>
                    </a:moveTo>
                    <a:lnTo>
                      <a:pt x="796925" y="434975"/>
                    </a:lnTo>
                    <a:cubicBezTo>
                      <a:pt x="869950" y="383117"/>
                      <a:pt x="784225" y="353483"/>
                      <a:pt x="749300" y="365125"/>
                    </a:cubicBezTo>
                    <a:lnTo>
                      <a:pt x="666750" y="257175"/>
                    </a:lnTo>
                    <a:cubicBezTo>
                      <a:pt x="729192" y="201083"/>
                      <a:pt x="693208" y="183092"/>
                      <a:pt x="615950" y="184150"/>
                    </a:cubicBezTo>
                    <a:lnTo>
                      <a:pt x="504825" y="41275"/>
                    </a:lnTo>
                    <a:cubicBezTo>
                      <a:pt x="466725" y="5292"/>
                      <a:pt x="454025" y="13758"/>
                      <a:pt x="428625" y="0"/>
                    </a:cubicBezTo>
                    <a:lnTo>
                      <a:pt x="377825" y="3175"/>
                    </a:lnTo>
                    <a:lnTo>
                      <a:pt x="539750" y="384175"/>
                    </a:lnTo>
                    <a:cubicBezTo>
                      <a:pt x="552450" y="443442"/>
                      <a:pt x="622300" y="515408"/>
                      <a:pt x="482600" y="542925"/>
                    </a:cubicBezTo>
                    <a:lnTo>
                      <a:pt x="215900" y="552450"/>
                    </a:lnTo>
                    <a:lnTo>
                      <a:pt x="85725" y="393700"/>
                    </a:lnTo>
                    <a:lnTo>
                      <a:pt x="0" y="374650"/>
                    </a:lnTo>
                    <a:lnTo>
                      <a:pt x="53975" y="568325"/>
                    </a:lnTo>
                    <a:cubicBezTo>
                      <a:pt x="14817" y="582083"/>
                      <a:pt x="4233" y="599017"/>
                      <a:pt x="50800" y="619125"/>
                    </a:cubicBezTo>
                    <a:lnTo>
                      <a:pt x="9525" y="806450"/>
                    </a:lnTo>
                    <a:lnTo>
                      <a:pt x="88900" y="796925"/>
                    </a:lnTo>
                    <a:lnTo>
                      <a:pt x="215900" y="635000"/>
                    </a:lnTo>
                    <a:lnTo>
                      <a:pt x="460375" y="638175"/>
                    </a:lnTo>
                    <a:cubicBezTo>
                      <a:pt x="565150" y="670983"/>
                      <a:pt x="603250" y="646642"/>
                      <a:pt x="536575" y="822325"/>
                    </a:cubicBezTo>
                    <a:lnTo>
                      <a:pt x="390525" y="1187450"/>
                    </a:lnTo>
                    <a:cubicBezTo>
                      <a:pt x="439208" y="1162050"/>
                      <a:pt x="452967" y="1231900"/>
                      <a:pt x="536575" y="1111250"/>
                    </a:cubicBezTo>
                    <a:lnTo>
                      <a:pt x="612775" y="996950"/>
                    </a:lnTo>
                    <a:cubicBezTo>
                      <a:pt x="721783" y="1003300"/>
                      <a:pt x="710142" y="955675"/>
                      <a:pt x="663575" y="930275"/>
                    </a:cubicBezTo>
                    <a:lnTo>
                      <a:pt x="746125" y="815975"/>
                    </a:lnTo>
                    <a:cubicBezTo>
                      <a:pt x="838200" y="822325"/>
                      <a:pt x="841375" y="800100"/>
                      <a:pt x="803275" y="749300"/>
                    </a:cubicBezTo>
                    <a:lnTo>
                      <a:pt x="869950" y="650875"/>
                    </a:lnTo>
                    <a:cubicBezTo>
                      <a:pt x="936625" y="647700"/>
                      <a:pt x="987425" y="663575"/>
                      <a:pt x="1069975" y="641350"/>
                    </a:cubicBezTo>
                    <a:cubicBezTo>
                      <a:pt x="1305983" y="605367"/>
                      <a:pt x="1183217" y="569383"/>
                      <a:pt x="1073150" y="542925"/>
                    </a:cubicBezTo>
                    <a:cubicBezTo>
                      <a:pt x="992717" y="527050"/>
                      <a:pt x="909108" y="542925"/>
                      <a:pt x="869950" y="523875"/>
                    </a:cubicBezTo>
                    <a:close/>
                  </a:path>
                </a:pathLst>
              </a:custGeom>
              <a:solidFill>
                <a:srgbClr val="6D6E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dirty="0" err="1">
                  <a:solidFill>
                    <a:srgbClr val="6D6E71"/>
                  </a:solidFill>
                  <a:latin typeface="Century Gothic" panose="020B0502020202020204" pitchFamily="34" charset="0"/>
                </a:endParaRPr>
              </a:p>
            </p:txBody>
          </p:sp>
        </p:grpSp>
        <p:pic>
          <p:nvPicPr>
            <p:cNvPr id="14" name="Picture 1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624429" y="3263600"/>
              <a:ext cx="432816" cy="432816"/>
            </a:xfrm>
            <a:prstGeom prst="rect">
              <a:avLst/>
            </a:prstGeom>
          </p:spPr>
        </p:pic>
        <p:sp>
          <p:nvSpPr>
            <p:cNvPr id="16" name="Rectangle 15"/>
            <p:cNvSpPr/>
            <p:nvPr/>
          </p:nvSpPr>
          <p:spPr>
            <a:xfrm rot="18886336">
              <a:off x="2756012" y="2274048"/>
              <a:ext cx="1775778" cy="215444"/>
            </a:xfrm>
            <a:prstGeom prst="rect">
              <a:avLst/>
            </a:prstGeom>
            <a:solidFill>
              <a:srgbClr val="E31837"/>
            </a:solidFill>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Aft>
                  <a:spcPts val="600"/>
                </a:spcAft>
              </a:pPr>
              <a:r>
                <a:rPr lang="en-US" sz="1400" b="1" dirty="0" smtClean="0">
                  <a:solidFill>
                    <a:prstClr val="white"/>
                  </a:solidFill>
                  <a:latin typeface="Century Gothic" panose="020B0502020202020204" pitchFamily="34" charset="0"/>
                </a:rPr>
                <a:t>SMART CONTRACTS</a:t>
              </a:r>
              <a:endParaRPr lang="en-US" sz="1400" dirty="0">
                <a:solidFill>
                  <a:prstClr val="white"/>
                </a:solidFill>
                <a:latin typeface="Century Gothic" panose="020B0502020202020204" pitchFamily="34" charset="0"/>
              </a:endParaRPr>
            </a:p>
          </p:txBody>
        </p:sp>
        <p:sp>
          <p:nvSpPr>
            <p:cNvPr id="17" name="Rectangle 16"/>
            <p:cNvSpPr/>
            <p:nvPr/>
          </p:nvSpPr>
          <p:spPr>
            <a:xfrm rot="2703714">
              <a:off x="4978422" y="2322788"/>
              <a:ext cx="1775778" cy="215444"/>
            </a:xfrm>
            <a:prstGeom prst="rect">
              <a:avLst/>
            </a:prstGeom>
            <a:solidFill>
              <a:srgbClr val="6D6E71"/>
            </a:solidFill>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Aft>
                  <a:spcPts val="600"/>
                </a:spcAft>
              </a:pPr>
              <a:r>
                <a:rPr lang="en-US" sz="1400" b="1" dirty="0" smtClean="0">
                  <a:solidFill>
                    <a:prstClr val="white"/>
                  </a:solidFill>
                  <a:latin typeface="Century Gothic" panose="020B0502020202020204" pitchFamily="34" charset="0"/>
                </a:rPr>
                <a:t>CRYPTO CURRENCY</a:t>
              </a:r>
              <a:endParaRPr lang="en-US" sz="1400" dirty="0">
                <a:solidFill>
                  <a:prstClr val="white"/>
                </a:solidFill>
                <a:latin typeface="Century Gothic" panose="020B0502020202020204" pitchFamily="34" charset="0"/>
              </a:endParaRPr>
            </a:p>
          </p:txBody>
        </p:sp>
        <p:sp>
          <p:nvSpPr>
            <p:cNvPr id="18" name="Rectangle 17"/>
            <p:cNvSpPr/>
            <p:nvPr/>
          </p:nvSpPr>
          <p:spPr>
            <a:xfrm rot="18886336">
              <a:off x="4959708" y="4468608"/>
              <a:ext cx="1775778" cy="215444"/>
            </a:xfrm>
            <a:prstGeom prst="rect">
              <a:avLst/>
            </a:prstGeom>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Aft>
                  <a:spcPts val="600"/>
                </a:spcAft>
              </a:pPr>
              <a:r>
                <a:rPr lang="en-US" sz="1400" b="1" dirty="0" smtClean="0">
                  <a:solidFill>
                    <a:prstClr val="white"/>
                  </a:solidFill>
                  <a:latin typeface="Century Gothic" panose="020B0502020202020204" pitchFamily="34" charset="0"/>
                </a:rPr>
                <a:t>RECORDS</a:t>
              </a:r>
              <a:endParaRPr lang="en-US" sz="1400" dirty="0">
                <a:solidFill>
                  <a:prstClr val="white"/>
                </a:solidFill>
                <a:latin typeface="Century Gothic" panose="020B0502020202020204" pitchFamily="34" charset="0"/>
              </a:endParaRPr>
            </a:p>
          </p:txBody>
        </p:sp>
        <p:sp>
          <p:nvSpPr>
            <p:cNvPr id="19" name="Rectangle 18"/>
            <p:cNvSpPr/>
            <p:nvPr/>
          </p:nvSpPr>
          <p:spPr>
            <a:xfrm rot="2703714">
              <a:off x="2773639" y="4467537"/>
              <a:ext cx="1775778" cy="215444"/>
            </a:xfrm>
            <a:prstGeom prst="rect">
              <a:avLst/>
            </a:prstGeom>
            <a:solidFill>
              <a:srgbClr val="6D6E71"/>
            </a:solidFill>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Aft>
                  <a:spcPts val="600"/>
                </a:spcAft>
              </a:pPr>
              <a:r>
                <a:rPr lang="en-US" sz="1400" b="1" dirty="0" smtClean="0">
                  <a:solidFill>
                    <a:prstClr val="white"/>
                  </a:solidFill>
                  <a:latin typeface="Century Gothic" panose="020B0502020202020204" pitchFamily="34" charset="0"/>
                </a:rPr>
                <a:t>DIGITAL ASSETS</a:t>
              </a:r>
              <a:endParaRPr lang="en-US" sz="1400" dirty="0">
                <a:solidFill>
                  <a:prstClr val="white"/>
                </a:solidFill>
                <a:latin typeface="Century Gothic" panose="020B0502020202020204" pitchFamily="34" charset="0"/>
              </a:endParaRPr>
            </a:p>
          </p:txBody>
        </p:sp>
        <p:sp>
          <p:nvSpPr>
            <p:cNvPr id="20" name="Rectangle 19"/>
            <p:cNvSpPr/>
            <p:nvPr/>
          </p:nvSpPr>
          <p:spPr>
            <a:xfrm>
              <a:off x="3796463" y="3322452"/>
              <a:ext cx="1951653" cy="307777"/>
            </a:xfrm>
            <a:prstGeom prst="rect">
              <a:avLst/>
            </a:prstGeom>
            <a:noFill/>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spcAft>
                  <a:spcPts val="600"/>
                </a:spcAft>
              </a:pPr>
              <a:r>
                <a:rPr lang="en-US" sz="2000" b="1" dirty="0" smtClean="0">
                  <a:solidFill>
                    <a:srgbClr val="313131"/>
                  </a:solidFill>
                  <a:latin typeface="Century Gothic" panose="020B0502020202020204" pitchFamily="34" charset="0"/>
                </a:rPr>
                <a:t>BLOCKCHAIN</a:t>
              </a:r>
              <a:endParaRPr lang="en-US" sz="2000" dirty="0">
                <a:solidFill>
                  <a:srgbClr val="313131"/>
                </a:solidFill>
                <a:latin typeface="Century Gothic" panose="020B0502020202020204" pitchFamily="34" charset="0"/>
                <a:cs typeface="Times New Roman" pitchFamily="18" charset="0"/>
              </a:endParaRPr>
            </a:p>
          </p:txBody>
        </p:sp>
        <p:pic>
          <p:nvPicPr>
            <p:cNvPr id="21" name="Picture 20" descr="33.emf"/>
            <p:cNvPicPr>
              <a:picLocks noChangeAspect="1"/>
            </p:cNvPicPr>
            <p:nvPr/>
          </p:nvPicPr>
          <p:blipFill>
            <a:blip r:embed="rId4">
              <a:biLevel thresh="25000"/>
            </a:blip>
            <a:stretch>
              <a:fillRect/>
            </a:stretch>
          </p:blipFill>
          <p:spPr>
            <a:xfrm>
              <a:off x="4583699" y="1342978"/>
              <a:ext cx="367088" cy="340146"/>
            </a:xfrm>
            <a:prstGeom prst="rect">
              <a:avLst/>
            </a:prstGeom>
          </p:spPr>
        </p:pic>
      </p:grpSp>
      <p:pic>
        <p:nvPicPr>
          <p:cNvPr id="24" name="Picture 23"/>
          <p:cNvPicPr>
            <a:picLocks noChangeAspect="1"/>
          </p:cNvPicPr>
          <p:nvPr/>
        </p:nvPicPr>
        <p:blipFill>
          <a:blip r:embed="rId5">
            <a:duotone>
              <a:schemeClr val="accent2">
                <a:shade val="45000"/>
                <a:satMod val="135000"/>
              </a:schemeClr>
              <a:prstClr val="white"/>
            </a:duotone>
          </a:blip>
          <a:stretch>
            <a:fillRect/>
          </a:stretch>
        </p:blipFill>
        <p:spPr>
          <a:xfrm>
            <a:off x="7885129" y="3416493"/>
            <a:ext cx="317533" cy="431054"/>
          </a:xfrm>
          <a:prstGeom prst="rect">
            <a:avLst/>
          </a:prstGeom>
        </p:spPr>
      </p:pic>
      <p:pic>
        <p:nvPicPr>
          <p:cNvPr id="25" name="Picture 2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6724" y="1023907"/>
            <a:ext cx="481176" cy="481176"/>
          </a:xfrm>
          <a:prstGeom prst="rect">
            <a:avLst/>
          </a:prstGeom>
        </p:spPr>
      </p:pic>
      <p:sp>
        <p:nvSpPr>
          <p:cNvPr id="26" name="TextBox 25"/>
          <p:cNvSpPr txBox="1"/>
          <p:nvPr/>
        </p:nvSpPr>
        <p:spPr>
          <a:xfrm>
            <a:off x="3596295" y="1262145"/>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Century Gothic" panose="020B0502020202020204" pitchFamily="34" charset="0"/>
              </a:rPr>
              <a:t>Digital Rights</a:t>
            </a:r>
          </a:p>
        </p:txBody>
      </p:sp>
      <p:pic>
        <p:nvPicPr>
          <p:cNvPr id="28" name="Picture 27"/>
          <p:cNvPicPr>
            <a:picLocks noChangeAspect="1"/>
          </p:cNvPicPr>
          <p:nvPr/>
        </p:nvPicPr>
        <p:blipFill>
          <a:blip r:embed="rId7">
            <a:duotone>
              <a:schemeClr val="accent1">
                <a:shade val="45000"/>
                <a:satMod val="135000"/>
              </a:schemeClr>
              <a:prstClr val="white"/>
            </a:duotone>
          </a:blip>
          <a:stretch>
            <a:fillRect/>
          </a:stretch>
        </p:blipFill>
        <p:spPr>
          <a:xfrm>
            <a:off x="4144580" y="1611409"/>
            <a:ext cx="620848" cy="400547"/>
          </a:xfrm>
          <a:prstGeom prst="rect">
            <a:avLst/>
          </a:prstGeom>
        </p:spPr>
      </p:pic>
      <p:sp>
        <p:nvSpPr>
          <p:cNvPr id="29" name="TextBox 28"/>
          <p:cNvSpPr txBox="1"/>
          <p:nvPr/>
        </p:nvSpPr>
        <p:spPr>
          <a:xfrm>
            <a:off x="3034592" y="1652706"/>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Escrows</a:t>
            </a:r>
          </a:p>
        </p:txBody>
      </p:sp>
      <p:pic>
        <p:nvPicPr>
          <p:cNvPr id="30" name="Picture 29"/>
          <p:cNvPicPr>
            <a:picLocks noChangeAspect="1"/>
          </p:cNvPicPr>
          <p:nvPr/>
        </p:nvPicPr>
        <p:blipFill>
          <a:blip r:embed="rId8">
            <a:duotone>
              <a:schemeClr val="accent5">
                <a:shade val="45000"/>
                <a:satMod val="135000"/>
              </a:schemeClr>
              <a:prstClr val="white"/>
            </a:duotone>
          </a:blip>
          <a:stretch>
            <a:fillRect/>
          </a:stretch>
        </p:blipFill>
        <p:spPr>
          <a:xfrm>
            <a:off x="3742500" y="2017916"/>
            <a:ext cx="471556" cy="471556"/>
          </a:xfrm>
          <a:prstGeom prst="rect">
            <a:avLst/>
          </a:prstGeom>
        </p:spPr>
      </p:pic>
      <p:sp>
        <p:nvSpPr>
          <p:cNvPr id="31" name="TextBox 30"/>
          <p:cNvSpPr txBox="1"/>
          <p:nvPr/>
        </p:nvSpPr>
        <p:spPr>
          <a:xfrm>
            <a:off x="2656554" y="2131706"/>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Wagers</a:t>
            </a:r>
          </a:p>
        </p:txBody>
      </p:sp>
      <p:pic>
        <p:nvPicPr>
          <p:cNvPr id="1028" name="Picture 4" descr="Image result for loan book icon"/>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8022" y="5739645"/>
            <a:ext cx="522825" cy="5228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005718" y="5908824"/>
            <a:ext cx="16181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Loan Securitization</a:t>
            </a:r>
          </a:p>
        </p:txBody>
      </p:sp>
      <p:pic>
        <p:nvPicPr>
          <p:cNvPr id="1030" name="Picture 6" descr="Related image"/>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70417" y="5193999"/>
            <a:ext cx="572176" cy="5721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867092" y="5411934"/>
            <a:ext cx="136789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Digita</a:t>
            </a:r>
            <a:r>
              <a:rPr lang="en-US" sz="1200" dirty="0">
                <a:latin typeface="Century Gothic" panose="020B0502020202020204" pitchFamily="34" charset="0"/>
              </a:rPr>
              <a:t>l</a:t>
            </a:r>
            <a:r>
              <a:rPr lang="en-US" sz="1200" dirty="0" smtClean="0">
                <a:latin typeface="Century Gothic" panose="020B0502020202020204" pitchFamily="34" charset="0"/>
              </a:rPr>
              <a:t> Twin</a:t>
            </a:r>
          </a:p>
        </p:txBody>
      </p:sp>
      <p:pic>
        <p:nvPicPr>
          <p:cNvPr id="33" name="Picture 32"/>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98107" y="4563184"/>
            <a:ext cx="789802" cy="789802"/>
          </a:xfrm>
          <a:prstGeom prst="rect">
            <a:avLst/>
          </a:prstGeom>
        </p:spPr>
      </p:pic>
      <p:sp>
        <p:nvSpPr>
          <p:cNvPr id="38" name="TextBox 37"/>
          <p:cNvSpPr txBox="1"/>
          <p:nvPr/>
        </p:nvSpPr>
        <p:spPr>
          <a:xfrm>
            <a:off x="2578239" y="4901041"/>
            <a:ext cx="136789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Equity</a:t>
            </a:r>
          </a:p>
        </p:txBody>
      </p:sp>
      <p:pic>
        <p:nvPicPr>
          <p:cNvPr id="1032" name="Picture 8" descr="Image result for title icon"/>
          <p:cNvPicPr>
            <a:picLocks noChangeAspect="1" noChangeArrowheads="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7127" y="5716455"/>
            <a:ext cx="442370" cy="44237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7393586" y="5872609"/>
            <a:ext cx="16181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Land Records</a:t>
            </a:r>
          </a:p>
        </p:txBody>
      </p:sp>
      <p:pic>
        <p:nvPicPr>
          <p:cNvPr id="37" name="Picture 36"/>
          <p:cNvPicPr>
            <a:picLocks noChangeAspect="1"/>
          </p:cNvPicPr>
          <p:nvPr/>
        </p:nvPicPr>
        <p:blipFill>
          <a:blip r:embed="rId13">
            <a:duotone>
              <a:schemeClr val="accent6">
                <a:shade val="45000"/>
                <a:satMod val="135000"/>
              </a:schemeClr>
              <a:prstClr val="white"/>
            </a:duotone>
          </a:blip>
          <a:stretch>
            <a:fillRect/>
          </a:stretch>
        </p:blipFill>
        <p:spPr>
          <a:xfrm>
            <a:off x="7724105" y="5027269"/>
            <a:ext cx="478556" cy="592272"/>
          </a:xfrm>
          <a:prstGeom prst="rect">
            <a:avLst/>
          </a:prstGeom>
        </p:spPr>
      </p:pic>
      <p:sp>
        <p:nvSpPr>
          <p:cNvPr id="43" name="TextBox 42"/>
          <p:cNvSpPr txBox="1"/>
          <p:nvPr/>
        </p:nvSpPr>
        <p:spPr>
          <a:xfrm>
            <a:off x="7928656" y="5314596"/>
            <a:ext cx="16181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Audit Trail</a:t>
            </a:r>
          </a:p>
        </p:txBody>
      </p:sp>
      <p:pic>
        <p:nvPicPr>
          <p:cNvPr id="42" name="Picture 41"/>
          <p:cNvPicPr>
            <a:picLocks noChangeAspect="1"/>
          </p:cNvPicPr>
          <p:nvPr/>
        </p:nvPicPr>
        <p:blipFill>
          <a:blip r:embed="rId14">
            <a:duotone>
              <a:schemeClr val="accent3">
                <a:shade val="45000"/>
                <a:satMod val="135000"/>
              </a:schemeClr>
              <a:prstClr val="white"/>
            </a:duotone>
          </a:blip>
          <a:stretch>
            <a:fillRect/>
          </a:stretch>
        </p:blipFill>
        <p:spPr>
          <a:xfrm>
            <a:off x="8202661" y="4641642"/>
            <a:ext cx="470639" cy="470639"/>
          </a:xfrm>
          <a:prstGeom prst="rect">
            <a:avLst/>
          </a:prstGeom>
        </p:spPr>
      </p:pic>
      <p:sp>
        <p:nvSpPr>
          <p:cNvPr id="47" name="TextBox 46"/>
          <p:cNvSpPr txBox="1"/>
          <p:nvPr/>
        </p:nvSpPr>
        <p:spPr>
          <a:xfrm>
            <a:off x="8593894" y="4835822"/>
            <a:ext cx="16181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Health Records</a:t>
            </a:r>
          </a:p>
        </p:txBody>
      </p:sp>
      <p:pic>
        <p:nvPicPr>
          <p:cNvPr id="44" name="Picture 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1008" y="1112797"/>
            <a:ext cx="508488" cy="508488"/>
          </a:xfrm>
          <a:prstGeom prst="rect">
            <a:avLst/>
          </a:prstGeom>
        </p:spPr>
      </p:pic>
      <p:sp>
        <p:nvSpPr>
          <p:cNvPr id="49" name="TextBox 48"/>
          <p:cNvSpPr txBox="1"/>
          <p:nvPr/>
        </p:nvSpPr>
        <p:spPr>
          <a:xfrm>
            <a:off x="7702952" y="1280021"/>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Century Gothic" panose="020B0502020202020204" pitchFamily="34" charset="0"/>
              </a:rPr>
              <a:t>E - commerce</a:t>
            </a:r>
          </a:p>
        </p:txBody>
      </p:sp>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74877" y="1560086"/>
            <a:ext cx="397418" cy="397418"/>
          </a:xfrm>
          <a:prstGeom prst="rect">
            <a:avLst/>
          </a:prstGeom>
        </p:spPr>
      </p:pic>
      <p:sp>
        <p:nvSpPr>
          <p:cNvPr id="52" name="TextBox 51"/>
          <p:cNvSpPr txBox="1"/>
          <p:nvPr/>
        </p:nvSpPr>
        <p:spPr>
          <a:xfrm>
            <a:off x="8094180" y="1691632"/>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Century Gothic" panose="020B0502020202020204" pitchFamily="34" charset="0"/>
              </a:rPr>
              <a:t>P2P Lending</a:t>
            </a:r>
          </a:p>
        </p:txBody>
      </p:sp>
      <p:pic>
        <p:nvPicPr>
          <p:cNvPr id="48" name="Picture 47"/>
          <p:cNvPicPr>
            <a:picLocks noChangeAspect="1"/>
          </p:cNvPicPr>
          <p:nvPr/>
        </p:nvPicPr>
        <p:blipFill>
          <a:blip r:embed="rId17"/>
          <a:stretch>
            <a:fillRect/>
          </a:stretch>
        </p:blipFill>
        <p:spPr>
          <a:xfrm>
            <a:off x="7988902" y="1955690"/>
            <a:ext cx="373471" cy="373471"/>
          </a:xfrm>
          <a:prstGeom prst="rect">
            <a:avLst/>
          </a:prstGeom>
        </p:spPr>
      </p:pic>
      <p:sp>
        <p:nvSpPr>
          <p:cNvPr id="54" name="TextBox 53"/>
          <p:cNvSpPr txBox="1"/>
          <p:nvPr/>
        </p:nvSpPr>
        <p:spPr>
          <a:xfrm>
            <a:off x="8445528" y="2045805"/>
            <a:ext cx="115824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Century Gothic" panose="020B0502020202020204" pitchFamily="34" charset="0"/>
              </a:rPr>
              <a:t>Micro Finance</a:t>
            </a:r>
          </a:p>
        </p:txBody>
      </p:sp>
      <p:pic>
        <p:nvPicPr>
          <p:cNvPr id="1040" name="Picture 16" descr="Image result for global payments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37980" y="2418146"/>
            <a:ext cx="371343" cy="37134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8861192" y="2489472"/>
            <a:ext cx="133880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dirty="0" smtClean="0">
                <a:latin typeface="Century Gothic" panose="020B0502020202020204" pitchFamily="34" charset="0"/>
              </a:rPr>
              <a:t>Global Payments</a:t>
            </a:r>
          </a:p>
        </p:txBody>
      </p:sp>
      <p:pic>
        <p:nvPicPr>
          <p:cNvPr id="51" name="Picture 50"/>
          <p:cNvPicPr>
            <a:picLocks noChangeAspect="1"/>
          </p:cNvPicPr>
          <p:nvPr/>
        </p:nvPicPr>
        <p:blipFill>
          <a:blip r:embed="rId19"/>
          <a:stretch>
            <a:fillRect/>
          </a:stretch>
        </p:blipFill>
        <p:spPr>
          <a:xfrm>
            <a:off x="3224411" y="2517112"/>
            <a:ext cx="590383" cy="472307"/>
          </a:xfrm>
          <a:prstGeom prst="rect">
            <a:avLst/>
          </a:prstGeom>
        </p:spPr>
      </p:pic>
      <p:sp>
        <p:nvSpPr>
          <p:cNvPr id="59" name="TextBox 58"/>
          <p:cNvSpPr txBox="1"/>
          <p:nvPr/>
        </p:nvSpPr>
        <p:spPr>
          <a:xfrm>
            <a:off x="1487424" y="2651326"/>
            <a:ext cx="1867246"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Proactive Alarms</a:t>
            </a:r>
          </a:p>
        </p:txBody>
      </p:sp>
      <p:pic>
        <p:nvPicPr>
          <p:cNvPr id="55" name="Picture 54"/>
          <p:cNvPicPr>
            <a:picLocks noChangeAspect="1"/>
          </p:cNvPicPr>
          <p:nvPr/>
        </p:nvPicPr>
        <p:blipFill>
          <a:blip r:embed="rId20"/>
          <a:stretch>
            <a:fillRect/>
          </a:stretch>
        </p:blipFill>
        <p:spPr>
          <a:xfrm>
            <a:off x="8562142" y="4170756"/>
            <a:ext cx="418087" cy="418087"/>
          </a:xfrm>
          <a:prstGeom prst="rect">
            <a:avLst/>
          </a:prstGeom>
        </p:spPr>
      </p:pic>
      <p:sp>
        <p:nvSpPr>
          <p:cNvPr id="62" name="TextBox 61"/>
          <p:cNvSpPr txBox="1"/>
          <p:nvPr/>
        </p:nvSpPr>
        <p:spPr>
          <a:xfrm>
            <a:off x="9011737" y="4287466"/>
            <a:ext cx="16181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Intellectual Property</a:t>
            </a:r>
          </a:p>
        </p:txBody>
      </p:sp>
      <p:pic>
        <p:nvPicPr>
          <p:cNvPr id="1046" name="Picture 22" descr="Image result for car sharing icon"/>
          <p:cNvPicPr>
            <a:picLocks noChangeAspect="1" noChangeArrowheads="1"/>
          </p:cNvPicPr>
          <p:nvPr/>
        </p:nvPicPr>
        <p:blipFill>
          <a:blip r:embed="rId21">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152055" y="4130262"/>
            <a:ext cx="634593" cy="63459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768666" y="4404151"/>
            <a:ext cx="136789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dirty="0" smtClean="0">
                <a:latin typeface="Century Gothic" panose="020B0502020202020204" pitchFamily="34" charset="0"/>
              </a:rPr>
              <a:t>Resource Sharing</a:t>
            </a:r>
          </a:p>
        </p:txBody>
      </p:sp>
    </p:spTree>
    <p:extLst>
      <p:ext uri="{BB962C8B-B14F-4D97-AF65-F5344CB8AC3E}">
        <p14:creationId xmlns:p14="http://schemas.microsoft.com/office/powerpoint/2010/main" val="184707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6"/>
          <p:cNvSpPr>
            <a:spLocks/>
          </p:cNvSpPr>
          <p:nvPr/>
        </p:nvSpPr>
        <p:spPr bwMode="auto">
          <a:xfrm rot="19028230">
            <a:off x="377107" y="3504419"/>
            <a:ext cx="1377493" cy="1595825"/>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latin typeface="Century Gothic" panose="020B0502020202020204" pitchFamily="34" charset="0"/>
            </a:endParaRPr>
          </a:p>
        </p:txBody>
      </p:sp>
      <p:grpSp>
        <p:nvGrpSpPr>
          <p:cNvPr id="2" name="Group 1"/>
          <p:cNvGrpSpPr/>
          <p:nvPr/>
        </p:nvGrpSpPr>
        <p:grpSpPr>
          <a:xfrm>
            <a:off x="3105792" y="2933700"/>
            <a:ext cx="8948271" cy="2946400"/>
            <a:chOff x="222880" y="4497676"/>
            <a:chExt cx="11818483" cy="1939794"/>
          </a:xfrm>
          <a:solidFill>
            <a:srgbClr val="E53144"/>
          </a:solidFill>
        </p:grpSpPr>
        <p:sp>
          <p:nvSpPr>
            <p:cNvPr id="3" name="Rectangle 2"/>
            <p:cNvSpPr/>
            <p:nvPr/>
          </p:nvSpPr>
          <p:spPr>
            <a:xfrm>
              <a:off x="227989" y="4497676"/>
              <a:ext cx="11805808" cy="308759"/>
            </a:xfrm>
            <a:prstGeom prst="rect">
              <a:avLst/>
            </a:prstGeom>
            <a:grp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400" b="1" dirty="0">
                  <a:solidFill>
                    <a:schemeClr val="bg1"/>
                  </a:solidFill>
                  <a:latin typeface="Century Gothic" panose="020B0502020202020204" pitchFamily="34" charset="0"/>
                  <a:ea typeface="Open Sans" panose="020B0604020202020204" charset="0"/>
                  <a:cs typeface="Open Sans" panose="020B0604020202020204" charset="0"/>
                </a:rPr>
                <a:t>Tech Mahindra Blockchain Enablers</a:t>
              </a:r>
            </a:p>
          </p:txBody>
        </p:sp>
        <p:sp>
          <p:nvSpPr>
            <p:cNvPr id="4" name="Rectangle 3"/>
            <p:cNvSpPr/>
            <p:nvPr/>
          </p:nvSpPr>
          <p:spPr>
            <a:xfrm>
              <a:off x="227989" y="5606613"/>
              <a:ext cx="11805808" cy="308759"/>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Partner Portfolio</a:t>
              </a:r>
            </a:p>
          </p:txBody>
        </p:sp>
        <p:sp>
          <p:nvSpPr>
            <p:cNvPr id="5" name="Rectangle 4"/>
            <p:cNvSpPr/>
            <p:nvPr/>
          </p:nvSpPr>
          <p:spPr>
            <a:xfrm>
              <a:off x="227989" y="6047044"/>
              <a:ext cx="5608396" cy="390426"/>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Protocol Level Partnerships – </a:t>
              </a:r>
              <a:r>
                <a:rPr lang="en-US" sz="1200" b="1" dirty="0" err="1">
                  <a:solidFill>
                    <a:schemeClr val="bg1"/>
                  </a:solidFill>
                  <a:latin typeface="Century Gothic" panose="020B0502020202020204" pitchFamily="34" charset="0"/>
                  <a:ea typeface="Open Sans" panose="020B0604020202020204" charset="0"/>
                  <a:cs typeface="Open Sans" panose="020B0604020202020204" charset="0"/>
                </a:rPr>
                <a:t>Hyperledger</a:t>
              </a:r>
              <a:r>
                <a:rPr lang="en-US" sz="1200" b="1" dirty="0">
                  <a:solidFill>
                    <a:schemeClr val="bg1"/>
                  </a:solidFill>
                  <a:latin typeface="Century Gothic" panose="020B0502020202020204" pitchFamily="34" charset="0"/>
                  <a:ea typeface="Open Sans" panose="020B0604020202020204" charset="0"/>
                  <a:cs typeface="Open Sans" panose="020B0604020202020204" charset="0"/>
                </a:rPr>
                <a:t>, Corda, </a:t>
              </a:r>
              <a:r>
                <a:rPr lang="en-US" sz="1200" b="1" dirty="0" err="1">
                  <a:solidFill>
                    <a:schemeClr val="bg1"/>
                  </a:solidFill>
                  <a:latin typeface="Century Gothic" panose="020B0502020202020204" pitchFamily="34" charset="0"/>
                  <a:ea typeface="Open Sans" panose="020B0604020202020204" charset="0"/>
                  <a:cs typeface="Open Sans" panose="020B0604020202020204" charset="0"/>
                </a:rPr>
                <a:t>Ethereum</a:t>
              </a:r>
              <a:r>
                <a:rPr lang="en-US" sz="1200" b="1" dirty="0">
                  <a:solidFill>
                    <a:schemeClr val="bg1"/>
                  </a:solidFill>
                  <a:latin typeface="Century Gothic" panose="020B0502020202020204" pitchFamily="34" charset="0"/>
                  <a:ea typeface="Open Sans" panose="020B0604020202020204" charset="0"/>
                  <a:cs typeface="Open Sans" panose="020B0604020202020204" charset="0"/>
                </a:rPr>
                <a:t> &amp; Others</a:t>
              </a:r>
            </a:p>
          </p:txBody>
        </p:sp>
        <p:sp>
          <p:nvSpPr>
            <p:cNvPr id="6" name="Rectangle 5"/>
            <p:cNvSpPr/>
            <p:nvPr/>
          </p:nvSpPr>
          <p:spPr>
            <a:xfrm>
              <a:off x="6185187" y="6036213"/>
              <a:ext cx="5848609" cy="390426"/>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Application Level Partnerships</a:t>
              </a:r>
            </a:p>
          </p:txBody>
        </p:sp>
        <p:sp>
          <p:nvSpPr>
            <p:cNvPr id="7" name="Rounded Rectangle 6"/>
            <p:cNvSpPr/>
            <p:nvPr/>
          </p:nvSpPr>
          <p:spPr>
            <a:xfrm>
              <a:off x="10229319" y="4899859"/>
              <a:ext cx="1812044"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Execution Best Practices</a:t>
              </a:r>
            </a:p>
          </p:txBody>
        </p:sp>
        <p:sp>
          <p:nvSpPr>
            <p:cNvPr id="8" name="Rounded Rectangle 7"/>
            <p:cNvSpPr/>
            <p:nvPr/>
          </p:nvSpPr>
          <p:spPr>
            <a:xfrm>
              <a:off x="222880" y="4904166"/>
              <a:ext cx="1870395"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Deep Domain Expertise</a:t>
              </a:r>
            </a:p>
          </p:txBody>
        </p:sp>
        <p:sp>
          <p:nvSpPr>
            <p:cNvPr id="9" name="Rounded Rectangle 8"/>
            <p:cNvSpPr/>
            <p:nvPr/>
          </p:nvSpPr>
          <p:spPr>
            <a:xfrm>
              <a:off x="2203977" y="4913306"/>
              <a:ext cx="1870395"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20+ Platforms</a:t>
              </a:r>
            </a:p>
          </p:txBody>
        </p:sp>
        <p:sp>
          <p:nvSpPr>
            <p:cNvPr id="10" name="Rounded Rectangle 9"/>
            <p:cNvSpPr/>
            <p:nvPr/>
          </p:nvSpPr>
          <p:spPr>
            <a:xfrm>
              <a:off x="4211822" y="4928016"/>
              <a:ext cx="1889769"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15+ Partners</a:t>
              </a:r>
            </a:p>
          </p:txBody>
        </p:sp>
        <p:sp>
          <p:nvSpPr>
            <p:cNvPr id="11" name="Rounded Rectangle 10"/>
            <p:cNvSpPr/>
            <p:nvPr/>
          </p:nvSpPr>
          <p:spPr>
            <a:xfrm>
              <a:off x="6206961" y="4928016"/>
              <a:ext cx="1889769"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Blockchain Design Studios</a:t>
              </a:r>
            </a:p>
          </p:txBody>
        </p:sp>
        <p:sp>
          <p:nvSpPr>
            <p:cNvPr id="12" name="Rounded Rectangle 11"/>
            <p:cNvSpPr/>
            <p:nvPr/>
          </p:nvSpPr>
          <p:spPr>
            <a:xfrm>
              <a:off x="8213782" y="4913306"/>
              <a:ext cx="1889769" cy="608680"/>
            </a:xfrm>
            <a:prstGeom prst="roundRect">
              <a:avLst/>
            </a:prstGeom>
            <a:solidFill>
              <a:schemeClr val="bg1">
                <a:lumMod val="65000"/>
              </a:schemeClr>
            </a:solidFill>
            <a:ln>
              <a:noFill/>
            </a:ln>
          </p:spPr>
          <p:txBody>
            <a:bodyPr spcFirstLastPara="1" wrap="square" lIns="91425" tIns="91425" rIns="91425" bIns="91425" anchor="ctr" anchorCtr="0">
              <a:noAutofit/>
            </a:bodyPr>
            <a:lstStyle/>
            <a:p>
              <a:pPr algn="ctr">
                <a:buClr>
                  <a:srgbClr val="000000"/>
                </a:buClr>
                <a:buSzPts val="900"/>
                <a:buFont typeface="Arial"/>
                <a:buNone/>
              </a:pPr>
              <a:r>
                <a:rPr lang="en-US" sz="1200" b="1" dirty="0">
                  <a:solidFill>
                    <a:schemeClr val="bg1"/>
                  </a:solidFill>
                  <a:latin typeface="Century Gothic" panose="020B0502020202020204" pitchFamily="34" charset="0"/>
                  <a:ea typeface="Open Sans" panose="020B0604020202020204" charset="0"/>
                  <a:cs typeface="Open Sans" panose="020B0604020202020204" charset="0"/>
                </a:rPr>
                <a:t>Several Architects, Developers (Code, UX &amp; UI)</a:t>
              </a:r>
            </a:p>
          </p:txBody>
        </p:sp>
      </p:grpSp>
      <p:sp>
        <p:nvSpPr>
          <p:cNvPr id="13" name="TextBox 12"/>
          <p:cNvSpPr txBox="1"/>
          <p:nvPr/>
        </p:nvSpPr>
        <p:spPr>
          <a:xfrm>
            <a:off x="460698" y="3775364"/>
            <a:ext cx="1030421" cy="107721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chemeClr val="tx2"/>
              </a:buClr>
            </a:pPr>
            <a:r>
              <a:rPr lang="en-US" sz="1400" dirty="0" smtClean="0">
                <a:solidFill>
                  <a:schemeClr val="bg1"/>
                </a:solidFill>
                <a:latin typeface="Century Gothic" panose="020B0502020202020204" pitchFamily="34" charset="0"/>
              </a:rPr>
              <a:t>Ask for our Blockchain ‘Platform as a Service’ offerings</a:t>
            </a:r>
            <a:endParaRPr lang="en-US" sz="1400" dirty="0">
              <a:solidFill>
                <a:schemeClr val="bg1"/>
              </a:solidFill>
              <a:latin typeface="Century Gothic" panose="020B0502020202020204" pitchFamily="34" charset="0"/>
            </a:endParaRPr>
          </a:p>
        </p:txBody>
      </p:sp>
      <p:grpSp>
        <p:nvGrpSpPr>
          <p:cNvPr id="32" name="Group 31"/>
          <p:cNvGrpSpPr/>
          <p:nvPr/>
        </p:nvGrpSpPr>
        <p:grpSpPr>
          <a:xfrm>
            <a:off x="2937177" y="1050728"/>
            <a:ext cx="8913721" cy="1655685"/>
            <a:chOff x="3010240" y="1133770"/>
            <a:chExt cx="8913721" cy="1655685"/>
          </a:xfrm>
        </p:grpSpPr>
        <p:sp>
          <p:nvSpPr>
            <p:cNvPr id="14" name="Oval 13"/>
            <p:cNvSpPr/>
            <p:nvPr/>
          </p:nvSpPr>
          <p:spPr>
            <a:xfrm>
              <a:off x="4072201" y="1425922"/>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39%</a:t>
              </a:r>
              <a:endParaRPr lang="en-US" sz="1100" dirty="0">
                <a:latin typeface="Century Gothic" panose="020B0502020202020204" pitchFamily="34" charset="0"/>
              </a:endParaRPr>
            </a:p>
          </p:txBody>
        </p:sp>
        <p:sp>
          <p:nvSpPr>
            <p:cNvPr id="15" name="TextBox 14"/>
            <p:cNvSpPr txBox="1"/>
            <p:nvPr/>
          </p:nvSpPr>
          <p:spPr>
            <a:xfrm>
              <a:off x="3010240" y="1601336"/>
              <a:ext cx="1093044"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Banking </a:t>
              </a:r>
            </a:p>
          </p:txBody>
        </p:sp>
        <p:sp>
          <p:nvSpPr>
            <p:cNvPr id="16" name="Oval 15"/>
            <p:cNvSpPr/>
            <p:nvPr/>
          </p:nvSpPr>
          <p:spPr>
            <a:xfrm>
              <a:off x="6024421" y="1431068"/>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20%</a:t>
              </a:r>
              <a:endParaRPr lang="en-US" sz="1100" dirty="0">
                <a:latin typeface="Century Gothic" panose="020B0502020202020204" pitchFamily="34" charset="0"/>
              </a:endParaRPr>
            </a:p>
          </p:txBody>
        </p:sp>
        <p:sp>
          <p:nvSpPr>
            <p:cNvPr id="17" name="TextBox 16"/>
            <p:cNvSpPr txBox="1"/>
            <p:nvPr/>
          </p:nvSpPr>
          <p:spPr>
            <a:xfrm>
              <a:off x="4767537" y="1587592"/>
              <a:ext cx="1275019"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Manufacturing</a:t>
              </a:r>
            </a:p>
          </p:txBody>
        </p:sp>
        <p:sp>
          <p:nvSpPr>
            <p:cNvPr id="18" name="TextBox 17"/>
            <p:cNvSpPr txBox="1"/>
            <p:nvPr/>
          </p:nvSpPr>
          <p:spPr>
            <a:xfrm>
              <a:off x="8557869" y="1572662"/>
              <a:ext cx="1093044"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Healthcare</a:t>
              </a:r>
            </a:p>
          </p:txBody>
        </p:sp>
        <p:sp>
          <p:nvSpPr>
            <p:cNvPr id="19" name="Oval 18"/>
            <p:cNvSpPr/>
            <p:nvPr/>
          </p:nvSpPr>
          <p:spPr>
            <a:xfrm>
              <a:off x="9730273" y="1414030"/>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1</a:t>
              </a:r>
              <a:r>
                <a:rPr lang="en-US" sz="1100" dirty="0">
                  <a:latin typeface="Century Gothic" panose="020B0502020202020204" pitchFamily="34" charset="0"/>
                </a:rPr>
                <a:t>0</a:t>
              </a:r>
              <a:r>
                <a:rPr lang="en-US" sz="1100" dirty="0" smtClean="0">
                  <a:latin typeface="Century Gothic" panose="020B0502020202020204" pitchFamily="34" charset="0"/>
                </a:rPr>
                <a:t>%</a:t>
              </a:r>
              <a:endParaRPr lang="en-US" sz="1100" dirty="0">
                <a:latin typeface="Century Gothic" panose="020B0502020202020204" pitchFamily="34" charset="0"/>
              </a:endParaRPr>
            </a:p>
          </p:txBody>
        </p:sp>
        <p:sp>
          <p:nvSpPr>
            <p:cNvPr id="20" name="TextBox 19"/>
            <p:cNvSpPr txBox="1"/>
            <p:nvPr/>
          </p:nvSpPr>
          <p:spPr>
            <a:xfrm>
              <a:off x="6738797" y="1572662"/>
              <a:ext cx="1093044"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Telecom</a:t>
              </a:r>
            </a:p>
          </p:txBody>
        </p:sp>
        <p:sp>
          <p:nvSpPr>
            <p:cNvPr id="21" name="Oval 20"/>
            <p:cNvSpPr/>
            <p:nvPr/>
          </p:nvSpPr>
          <p:spPr>
            <a:xfrm>
              <a:off x="7764606" y="1425922"/>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18%</a:t>
              </a:r>
              <a:endParaRPr lang="en-US" sz="1100" dirty="0">
                <a:latin typeface="Century Gothic" panose="020B0502020202020204" pitchFamily="34" charset="0"/>
              </a:endParaRPr>
            </a:p>
          </p:txBody>
        </p:sp>
        <p:sp>
          <p:nvSpPr>
            <p:cNvPr id="22" name="TextBox 21"/>
            <p:cNvSpPr txBox="1"/>
            <p:nvPr/>
          </p:nvSpPr>
          <p:spPr>
            <a:xfrm>
              <a:off x="5004956" y="1133770"/>
              <a:ext cx="4988907" cy="24936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buClr>
                  <a:schemeClr val="tx2"/>
                </a:buClr>
              </a:pPr>
              <a:r>
                <a:rPr lang="en-US" sz="1600" b="1" dirty="0" smtClean="0">
                  <a:solidFill>
                    <a:srgbClr val="E53144"/>
                  </a:solidFill>
                  <a:latin typeface="Century Gothic" panose="020B0502020202020204" pitchFamily="34" charset="0"/>
                </a:rPr>
                <a:t>Industry </a:t>
              </a:r>
              <a:r>
                <a:rPr lang="en-US" sz="1600" b="1" dirty="0">
                  <a:solidFill>
                    <a:srgbClr val="E53144"/>
                  </a:solidFill>
                  <a:latin typeface="Century Gothic" panose="020B0502020202020204" pitchFamily="34" charset="0"/>
                </a:rPr>
                <a:t>&amp;</a:t>
              </a:r>
              <a:r>
                <a:rPr lang="en-US" sz="1600" b="1" dirty="0" smtClean="0">
                  <a:solidFill>
                    <a:srgbClr val="E53144"/>
                  </a:solidFill>
                  <a:latin typeface="Century Gothic" panose="020B0502020202020204" pitchFamily="34" charset="0"/>
                </a:rPr>
                <a:t> Geography Wise Outreach</a:t>
              </a:r>
              <a:endParaRPr lang="en-US" sz="1600" dirty="0" smtClean="0">
                <a:solidFill>
                  <a:srgbClr val="E53144"/>
                </a:solidFill>
                <a:latin typeface="Century Gothic" panose="020B0502020202020204" pitchFamily="34" charset="0"/>
              </a:endParaRPr>
            </a:p>
          </p:txBody>
        </p:sp>
        <p:sp>
          <p:nvSpPr>
            <p:cNvPr id="23" name="TextBox 22"/>
            <p:cNvSpPr txBox="1"/>
            <p:nvPr/>
          </p:nvSpPr>
          <p:spPr>
            <a:xfrm>
              <a:off x="10347621" y="1493723"/>
              <a:ext cx="109304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Public </a:t>
              </a:r>
            </a:p>
            <a:p>
              <a:pPr algn="ctr" fontAlgn="base">
                <a:buClr>
                  <a:schemeClr val="tx2"/>
                </a:buClr>
              </a:pPr>
              <a:r>
                <a:rPr lang="en-US" sz="1200" b="1" dirty="0" smtClean="0">
                  <a:latin typeface="Century Gothic" panose="020B0502020202020204" pitchFamily="34" charset="0"/>
                </a:rPr>
                <a:t>Sector</a:t>
              </a:r>
            </a:p>
          </p:txBody>
        </p:sp>
        <p:sp>
          <p:nvSpPr>
            <p:cNvPr id="24" name="Oval 23"/>
            <p:cNvSpPr/>
            <p:nvPr/>
          </p:nvSpPr>
          <p:spPr>
            <a:xfrm>
              <a:off x="11241573" y="1414030"/>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13%</a:t>
              </a:r>
              <a:endParaRPr lang="en-US" sz="1100" dirty="0">
                <a:latin typeface="Century Gothic" panose="020B0502020202020204" pitchFamily="34" charset="0"/>
              </a:endParaRPr>
            </a:p>
          </p:txBody>
        </p:sp>
        <p:sp>
          <p:nvSpPr>
            <p:cNvPr id="25" name="Oval 24"/>
            <p:cNvSpPr/>
            <p:nvPr/>
          </p:nvSpPr>
          <p:spPr>
            <a:xfrm>
              <a:off x="6056409" y="2230177"/>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latin typeface="Century Gothic" panose="020B0502020202020204" pitchFamily="34" charset="0"/>
                </a:rPr>
                <a:t>3</a:t>
              </a:r>
              <a:r>
                <a:rPr lang="en-US" sz="1100" dirty="0" smtClean="0">
                  <a:latin typeface="Century Gothic" panose="020B0502020202020204" pitchFamily="34" charset="0"/>
                </a:rPr>
                <a:t>3%</a:t>
              </a:r>
              <a:endParaRPr lang="en-US" sz="1100" dirty="0">
                <a:latin typeface="Century Gothic" panose="020B0502020202020204" pitchFamily="34" charset="0"/>
              </a:endParaRPr>
            </a:p>
          </p:txBody>
        </p:sp>
        <p:sp>
          <p:nvSpPr>
            <p:cNvPr id="26" name="TextBox 25"/>
            <p:cNvSpPr txBox="1"/>
            <p:nvPr/>
          </p:nvSpPr>
          <p:spPr>
            <a:xfrm>
              <a:off x="4855797" y="2386701"/>
              <a:ext cx="1275019"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North America</a:t>
              </a:r>
            </a:p>
          </p:txBody>
        </p:sp>
        <p:sp>
          <p:nvSpPr>
            <p:cNvPr id="27" name="TextBox 26"/>
            <p:cNvSpPr txBox="1"/>
            <p:nvPr/>
          </p:nvSpPr>
          <p:spPr>
            <a:xfrm>
              <a:off x="8742027" y="2424261"/>
              <a:ext cx="1093044"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APAC</a:t>
              </a:r>
            </a:p>
          </p:txBody>
        </p:sp>
        <p:sp>
          <p:nvSpPr>
            <p:cNvPr id="28" name="Oval 27"/>
            <p:cNvSpPr/>
            <p:nvPr/>
          </p:nvSpPr>
          <p:spPr>
            <a:xfrm>
              <a:off x="9730273" y="2224718"/>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44%</a:t>
              </a:r>
              <a:endParaRPr lang="en-US" sz="1100" dirty="0">
                <a:latin typeface="Century Gothic" panose="020B0502020202020204" pitchFamily="34" charset="0"/>
              </a:endParaRPr>
            </a:p>
          </p:txBody>
        </p:sp>
        <p:sp>
          <p:nvSpPr>
            <p:cNvPr id="29" name="TextBox 28"/>
            <p:cNvSpPr txBox="1"/>
            <p:nvPr/>
          </p:nvSpPr>
          <p:spPr>
            <a:xfrm>
              <a:off x="6838897" y="2402586"/>
              <a:ext cx="1093044"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200" b="1" dirty="0" smtClean="0">
                  <a:latin typeface="Century Gothic" panose="020B0502020202020204" pitchFamily="34" charset="0"/>
                </a:rPr>
                <a:t>EMEA</a:t>
              </a:r>
            </a:p>
          </p:txBody>
        </p:sp>
        <p:sp>
          <p:nvSpPr>
            <p:cNvPr id="30" name="Oval 29"/>
            <p:cNvSpPr/>
            <p:nvPr/>
          </p:nvSpPr>
          <p:spPr>
            <a:xfrm>
              <a:off x="7792852" y="2202220"/>
              <a:ext cx="682388" cy="5592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latin typeface="Century Gothic" panose="020B0502020202020204" pitchFamily="34" charset="0"/>
                </a:rPr>
                <a:t>23%</a:t>
              </a:r>
              <a:endParaRPr lang="en-US" sz="1100" dirty="0">
                <a:latin typeface="Century Gothic" panose="020B0502020202020204" pitchFamily="34" charset="0"/>
              </a:endParaRPr>
            </a:p>
          </p:txBody>
        </p:sp>
      </p:grpSp>
      <p:sp>
        <p:nvSpPr>
          <p:cNvPr id="31" name="TextBox 30"/>
          <p:cNvSpPr txBox="1"/>
          <p:nvPr/>
        </p:nvSpPr>
        <p:spPr>
          <a:xfrm>
            <a:off x="175326" y="6179508"/>
            <a:ext cx="11866764" cy="369332"/>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IN" b="1" dirty="0" smtClean="0">
                <a:latin typeface="Century Gothic" panose="020B0502020202020204" pitchFamily="34" charset="0"/>
              </a:rPr>
              <a:t>Early mover advantage of at least 2 years compared to competition! </a:t>
            </a:r>
            <a:endParaRPr lang="en-IN" b="1" dirty="0">
              <a:latin typeface="Century Gothic" panose="020B0502020202020204" pitchFamily="34" charset="0"/>
            </a:endParaRPr>
          </a:p>
        </p:txBody>
      </p:sp>
      <p:sp>
        <p:nvSpPr>
          <p:cNvPr id="33" name="Freeform 7"/>
          <p:cNvSpPr>
            <a:spLocks/>
          </p:cNvSpPr>
          <p:nvPr/>
        </p:nvSpPr>
        <p:spPr bwMode="auto">
          <a:xfrm rot="585448">
            <a:off x="104660" y="1267262"/>
            <a:ext cx="2764896" cy="245538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latin typeface="Century Gothic" panose="020B0502020202020204" pitchFamily="34" charset="0"/>
            </a:endParaRPr>
          </a:p>
        </p:txBody>
      </p:sp>
      <p:sp>
        <p:nvSpPr>
          <p:cNvPr id="34" name="TextBox 33"/>
          <p:cNvSpPr txBox="1"/>
          <p:nvPr/>
        </p:nvSpPr>
        <p:spPr>
          <a:xfrm>
            <a:off x="315082" y="1562270"/>
            <a:ext cx="2320996" cy="2350002"/>
          </a:xfrm>
          <a:prstGeom prst="rect">
            <a:avLst/>
          </a:prstGeom>
          <a:noFill/>
        </p:spPr>
        <p:txBody>
          <a:bodyPr wrap="square" rtlCol="0">
            <a:spAutoFit/>
          </a:bodyPr>
          <a:lstStyle/>
          <a:p>
            <a:pPr algn="ctr"/>
            <a:r>
              <a:rPr lang="en-US" sz="1467" dirty="0" smtClean="0">
                <a:solidFill>
                  <a:srgbClr val="FFFFFF"/>
                </a:solidFill>
                <a:latin typeface="Century Gothic" panose="020B0502020202020204" pitchFamily="34" charset="0"/>
              </a:rPr>
              <a:t>Our journey began in 2016 – much earlier than most players. With 100+ CXO conversations globally,  we have incubated deep capability in blockchain services </a:t>
            </a:r>
          </a:p>
          <a:p>
            <a:pPr algn="ctr"/>
            <a:endParaRPr lang="en-US" sz="1467" dirty="0">
              <a:solidFill>
                <a:srgbClr val="FFFFFF"/>
              </a:solidFill>
              <a:latin typeface="Century Gothic" panose="020B0502020202020204" pitchFamily="34" charset="0"/>
            </a:endParaRPr>
          </a:p>
          <a:p>
            <a:pPr algn="ctr"/>
            <a:endParaRPr lang="en-US" sz="1467" dirty="0">
              <a:solidFill>
                <a:srgbClr val="FFFFFF"/>
              </a:solidFill>
              <a:latin typeface="Century Gothic" panose="020B0502020202020204" pitchFamily="34" charset="0"/>
            </a:endParaRPr>
          </a:p>
        </p:txBody>
      </p:sp>
      <p:grpSp>
        <p:nvGrpSpPr>
          <p:cNvPr id="35" name="Group 4"/>
          <p:cNvGrpSpPr>
            <a:grpSpLocks noChangeAspect="1"/>
          </p:cNvGrpSpPr>
          <p:nvPr/>
        </p:nvGrpSpPr>
        <p:grpSpPr bwMode="auto">
          <a:xfrm>
            <a:off x="2106140" y="4060847"/>
            <a:ext cx="885021" cy="1756833"/>
            <a:chOff x="1506" y="3505"/>
            <a:chExt cx="871" cy="1729"/>
          </a:xfrm>
          <a:solidFill>
            <a:schemeClr val="accent4"/>
          </a:solidFill>
        </p:grpSpPr>
        <p:sp>
          <p:nvSpPr>
            <p:cNvPr id="36"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Century Gothic" panose="020B0502020202020204" pitchFamily="34" charset="0"/>
              </a:endParaRPr>
            </a:p>
          </p:txBody>
        </p:sp>
        <p:sp>
          <p:nvSpPr>
            <p:cNvPr id="37"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Century Gothic" panose="020B0502020202020204" pitchFamily="34" charset="0"/>
              </a:endParaRPr>
            </a:p>
          </p:txBody>
        </p:sp>
      </p:grpSp>
      <p:sp>
        <p:nvSpPr>
          <p:cNvPr id="39" name="TextBox 38"/>
          <p:cNvSpPr txBox="1"/>
          <p:nvPr/>
        </p:nvSpPr>
        <p:spPr>
          <a:xfrm>
            <a:off x="2887040" y="206023"/>
            <a:ext cx="6389883" cy="461661"/>
          </a:xfrm>
          <a:prstGeom prst="rect">
            <a:avLst/>
          </a:prstGeom>
          <a:noFill/>
        </p:spPr>
        <p:txBody>
          <a:bodyPr wrap="none" lIns="91436" tIns="45718" rIns="91436" bIns="45718" rtlCol="0">
            <a:spAutoFit/>
          </a:bodyPr>
          <a:lstStyle/>
          <a:p>
            <a:pPr algn="ctr"/>
            <a:r>
              <a:rPr lang="en-US" sz="2400" b="1" dirty="0" smtClean="0">
                <a:latin typeface="Century Gothic" panose="020B0502020202020204" pitchFamily="34" charset="0"/>
              </a:rPr>
              <a:t>Tech Mahindra Blockchain Design Studios</a:t>
            </a:r>
            <a:endParaRPr lang="en-US" sz="2400" b="1" dirty="0">
              <a:latin typeface="Century Gothic" pitchFamily="34" charset="0"/>
            </a:endParaRPr>
          </a:p>
        </p:txBody>
      </p:sp>
      <p:pic>
        <p:nvPicPr>
          <p:cNvPr id="40"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08"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1367570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3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291" y="224477"/>
            <a:ext cx="11866764" cy="400110"/>
          </a:xfrm>
          <a:prstGeom prst="rect">
            <a:avLst/>
          </a:prstGeom>
          <a:noFill/>
          <a:ln w="25400">
            <a:noFill/>
          </a:ln>
        </p:spPr>
        <p:txBody>
          <a:bodyPr wrap="square" rtlCol="0">
            <a:spAutoFit/>
          </a:bodyPr>
          <a:lstStyle/>
          <a:p>
            <a:pPr algn="ctr"/>
            <a:r>
              <a:rPr lang="en-IN" sz="2000" b="1" dirty="0" err="1" smtClean="0">
                <a:latin typeface="+mj-lt"/>
              </a:rPr>
              <a:t>Blockchain</a:t>
            </a:r>
            <a:r>
              <a:rPr lang="en-IN" sz="2000" b="1" dirty="0" smtClean="0">
                <a:latin typeface="+mj-lt"/>
              </a:rPr>
              <a:t> Design Studios 3 4 3 Strategy </a:t>
            </a:r>
            <a:endParaRPr lang="en-IN" sz="2000" b="1" dirty="0">
              <a:latin typeface="+mj-lt"/>
            </a:endParaRPr>
          </a:p>
        </p:txBody>
      </p:sp>
      <p:sp>
        <p:nvSpPr>
          <p:cNvPr id="3" name="TextBox 2"/>
          <p:cNvSpPr txBox="1"/>
          <p:nvPr/>
        </p:nvSpPr>
        <p:spPr>
          <a:xfrm>
            <a:off x="4888992" y="1634261"/>
            <a:ext cx="236524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rPr>
              <a:t>4 Big Bets</a:t>
            </a:r>
          </a:p>
        </p:txBody>
      </p:sp>
      <p:sp>
        <p:nvSpPr>
          <p:cNvPr id="4" name="TextBox 3"/>
          <p:cNvSpPr txBox="1"/>
          <p:nvPr/>
        </p:nvSpPr>
        <p:spPr>
          <a:xfrm>
            <a:off x="461264" y="1646986"/>
            <a:ext cx="236524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rPr>
              <a:t>3 Blockchain Mega Trends</a:t>
            </a:r>
          </a:p>
        </p:txBody>
      </p:sp>
      <p:sp>
        <p:nvSpPr>
          <p:cNvPr id="5" name="TextBox 4"/>
          <p:cNvSpPr txBox="1"/>
          <p:nvPr/>
        </p:nvSpPr>
        <p:spPr>
          <a:xfrm>
            <a:off x="9611331" y="1646986"/>
            <a:ext cx="236524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400" b="1" dirty="0" smtClean="0">
                <a:solidFill>
                  <a:schemeClr val="bg2"/>
                </a:solidFill>
                <a:latin typeface="Century Gothic" panose="020B0502020202020204" pitchFamily="34" charset="0"/>
              </a:rPr>
              <a:t>3 CEO Objective</a:t>
            </a:r>
          </a:p>
        </p:txBody>
      </p:sp>
      <p:graphicFrame>
        <p:nvGraphicFramePr>
          <p:cNvPr id="6" name="Diagram 5"/>
          <p:cNvGraphicFramePr/>
          <p:nvPr>
            <p:extLst>
              <p:ext uri="{D42A27DB-BD31-4B8C-83A1-F6EECF244321}">
                <p14:modId xmlns:p14="http://schemas.microsoft.com/office/powerpoint/2010/main" val="3195063351"/>
              </p:ext>
            </p:extLst>
          </p:nvPr>
        </p:nvGraphicFramePr>
        <p:xfrm>
          <a:off x="2875280" y="2116205"/>
          <a:ext cx="6441440" cy="412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Arrow 6"/>
          <p:cNvSpPr/>
          <p:nvPr/>
        </p:nvSpPr>
        <p:spPr>
          <a:xfrm>
            <a:off x="304800" y="2233987"/>
            <a:ext cx="2682240" cy="996893"/>
          </a:xfrm>
          <a:prstGeom prst="rightArrow">
            <a:avLst/>
          </a:prstGeom>
          <a:solidFill>
            <a:schemeClr val="accent2">
              <a:lumMod val="75000"/>
            </a:schemeClr>
          </a:solid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solidFill>
                  <a:schemeClr val="bg1"/>
                </a:solidFill>
                <a:latin typeface="Century Gothic" panose="020B0502020202020204" pitchFamily="34" charset="0"/>
              </a:rPr>
              <a:t>Transformation</a:t>
            </a:r>
            <a:endParaRPr lang="en-US" sz="1600" b="1" dirty="0">
              <a:solidFill>
                <a:schemeClr val="bg1"/>
              </a:solidFill>
              <a:latin typeface="Century Gothic" panose="020B0502020202020204" pitchFamily="34" charset="0"/>
            </a:endParaRPr>
          </a:p>
        </p:txBody>
      </p:sp>
      <p:sp>
        <p:nvSpPr>
          <p:cNvPr id="8" name="Right Arrow 7"/>
          <p:cNvSpPr/>
          <p:nvPr/>
        </p:nvSpPr>
        <p:spPr>
          <a:xfrm>
            <a:off x="302768" y="3540882"/>
            <a:ext cx="2682240" cy="996893"/>
          </a:xfrm>
          <a:prstGeom prst="rightArrow">
            <a:avLst/>
          </a:prstGeom>
          <a:solidFill>
            <a:schemeClr val="accent1">
              <a:lumMod val="75000"/>
            </a:schemeClr>
          </a:solid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solidFill>
                  <a:schemeClr val="bg1"/>
                </a:solidFill>
                <a:latin typeface="Century Gothic" panose="020B0502020202020204" pitchFamily="34" charset="0"/>
              </a:rPr>
              <a:t>Collaboration</a:t>
            </a:r>
            <a:endParaRPr lang="en-US" sz="1600" b="1" dirty="0">
              <a:solidFill>
                <a:schemeClr val="bg1"/>
              </a:solidFill>
              <a:latin typeface="Century Gothic" panose="020B0502020202020204" pitchFamily="34" charset="0"/>
            </a:endParaRPr>
          </a:p>
        </p:txBody>
      </p:sp>
      <p:sp>
        <p:nvSpPr>
          <p:cNvPr id="9" name="Right Arrow 8"/>
          <p:cNvSpPr/>
          <p:nvPr/>
        </p:nvSpPr>
        <p:spPr>
          <a:xfrm>
            <a:off x="302768" y="4847777"/>
            <a:ext cx="2682240" cy="996893"/>
          </a:xfrm>
          <a:prstGeom prst="rightArrow">
            <a:avLst/>
          </a:prstGeom>
          <a:solidFill>
            <a:schemeClr val="accent4">
              <a:lumMod val="75000"/>
            </a:schemeClr>
          </a:solid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solidFill>
                  <a:schemeClr val="bg1"/>
                </a:solidFill>
                <a:latin typeface="Century Gothic" panose="020B0502020202020204" pitchFamily="34" charset="0"/>
              </a:rPr>
              <a:t>Business Process Re-engineering</a:t>
            </a:r>
            <a:endParaRPr lang="en-US" sz="1600" b="1" dirty="0">
              <a:solidFill>
                <a:schemeClr val="bg1"/>
              </a:solidFill>
              <a:latin typeface="Century Gothic" panose="020B0502020202020204" pitchFamily="34" charset="0"/>
            </a:endParaRPr>
          </a:p>
        </p:txBody>
      </p:sp>
      <p:sp>
        <p:nvSpPr>
          <p:cNvPr id="10" name="Rectangle 9"/>
          <p:cNvSpPr/>
          <p:nvPr/>
        </p:nvSpPr>
        <p:spPr>
          <a:xfrm>
            <a:off x="9558528" y="2233987"/>
            <a:ext cx="2470854" cy="1094429"/>
          </a:xfrm>
          <a:prstGeom prst="rect">
            <a:avLst/>
          </a:prstGeom>
          <a:solidFill>
            <a:schemeClr val="accent4">
              <a:lumMod val="40000"/>
              <a:lumOff val="60000"/>
            </a:schemeClr>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smtClean="0">
              <a:latin typeface="+mj-lt"/>
            </a:endParaRPr>
          </a:p>
          <a:p>
            <a:pPr algn="ctr"/>
            <a:r>
              <a:rPr lang="en-US" sz="1400" dirty="0" smtClean="0">
                <a:latin typeface="+mj-lt"/>
              </a:rPr>
              <a:t>Commercialized </a:t>
            </a:r>
            <a:r>
              <a:rPr lang="en-US" sz="1400" dirty="0">
                <a:latin typeface="+mj-lt"/>
              </a:rPr>
              <a:t>blockchain platforms</a:t>
            </a:r>
          </a:p>
        </p:txBody>
      </p:sp>
      <p:sp>
        <p:nvSpPr>
          <p:cNvPr id="11" name="Rectangle 10"/>
          <p:cNvSpPr/>
          <p:nvPr/>
        </p:nvSpPr>
        <p:spPr>
          <a:xfrm>
            <a:off x="9558528" y="3725364"/>
            <a:ext cx="2470854" cy="1094429"/>
          </a:xfrm>
          <a:prstGeom prst="rect">
            <a:avLst/>
          </a:prstGeom>
          <a:solidFill>
            <a:schemeClr val="bg1">
              <a:lumMod val="95000"/>
            </a:schemeClr>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dirty="0">
                <a:latin typeface="+mj-lt"/>
              </a:rPr>
              <a:t>Rapid Deployment framework for Services</a:t>
            </a:r>
          </a:p>
        </p:txBody>
      </p:sp>
      <p:sp>
        <p:nvSpPr>
          <p:cNvPr id="12" name="Rectangle 11"/>
          <p:cNvSpPr/>
          <p:nvPr/>
        </p:nvSpPr>
        <p:spPr>
          <a:xfrm>
            <a:off x="9558528" y="5209973"/>
            <a:ext cx="2470854" cy="1094429"/>
          </a:xfrm>
          <a:prstGeom prst="rect">
            <a:avLst/>
          </a:prstGeom>
          <a:solidFill>
            <a:schemeClr val="bg2">
              <a:lumMod val="20000"/>
              <a:lumOff val="80000"/>
            </a:schemeClr>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sz="1400" dirty="0" smtClean="0">
              <a:latin typeface="+mj-lt"/>
            </a:endParaRPr>
          </a:p>
          <a:p>
            <a:pPr lvl="0" algn="ctr"/>
            <a:r>
              <a:rPr lang="en-US" sz="1400" dirty="0" smtClean="0">
                <a:latin typeface="+mj-lt"/>
              </a:rPr>
              <a:t>Blockchain </a:t>
            </a:r>
            <a:r>
              <a:rPr lang="en-US" sz="1400" dirty="0">
                <a:latin typeface="+mj-lt"/>
              </a:rPr>
              <a:t>ready </a:t>
            </a:r>
            <a:r>
              <a:rPr lang="en-US" sz="1400" dirty="0" smtClean="0">
                <a:latin typeface="+mj-lt"/>
              </a:rPr>
              <a:t>Resource </a:t>
            </a:r>
            <a:r>
              <a:rPr lang="en-US" sz="1400" dirty="0">
                <a:latin typeface="+mj-lt"/>
              </a:rPr>
              <a:t>and Infrastructure for </a:t>
            </a:r>
            <a:r>
              <a:rPr lang="en-US" sz="1400" dirty="0" smtClean="0">
                <a:latin typeface="+mj-lt"/>
              </a:rPr>
              <a:t>Co-Innovation </a:t>
            </a:r>
            <a:r>
              <a:rPr lang="en-US" sz="1400" dirty="0">
                <a:latin typeface="+mj-lt"/>
              </a:rPr>
              <a:t>of future needs</a:t>
            </a:r>
          </a:p>
        </p:txBody>
      </p:sp>
      <p:grpSp>
        <p:nvGrpSpPr>
          <p:cNvPr id="13" name="Group 12"/>
          <p:cNvGrpSpPr/>
          <p:nvPr/>
        </p:nvGrpSpPr>
        <p:grpSpPr>
          <a:xfrm>
            <a:off x="10522081" y="236941"/>
            <a:ext cx="1218683" cy="960030"/>
            <a:chOff x="1115503" y="2413987"/>
            <a:chExt cx="2744449" cy="2373024"/>
          </a:xfrm>
        </p:grpSpPr>
        <p:sp>
          <p:nvSpPr>
            <p:cNvPr id="14" name="Rounded Rectangle 13"/>
            <p:cNvSpPr/>
            <p:nvPr/>
          </p:nvSpPr>
          <p:spPr>
            <a:xfrm rot="7280938" flipV="1">
              <a:off x="1346860" y="2237834"/>
              <a:ext cx="927759" cy="1390474"/>
            </a:xfrm>
            <a:prstGeom prst="roundRect">
              <a:avLst>
                <a:gd name="adj" fmla="val 50000"/>
              </a:avLst>
            </a:prstGeom>
            <a:solidFill>
              <a:sysClr val="window" lastClr="FFFFFF"/>
            </a:solidFill>
            <a:ln w="9525" cap="flat" cmpd="sng" algn="ctr">
              <a:solidFill>
                <a:srgbClr val="E31837"/>
              </a:solidFill>
              <a:prstDash val="solid"/>
            </a:ln>
            <a:effectLst>
              <a:outerShdw blurRad="50800" dist="38100" dir="13500000" algn="br" rotWithShape="0">
                <a:prstClr val="black">
                  <a:alpha val="40000"/>
                </a:prstClr>
              </a:outerShdw>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sp>
          <p:nvSpPr>
            <p:cNvPr id="15" name="Rounded Rectangle 14"/>
            <p:cNvSpPr/>
            <p:nvPr/>
          </p:nvSpPr>
          <p:spPr>
            <a:xfrm>
              <a:off x="2027664" y="3396537"/>
              <a:ext cx="927759" cy="1390474"/>
            </a:xfrm>
            <a:prstGeom prst="roundRect">
              <a:avLst>
                <a:gd name="adj" fmla="val 50000"/>
              </a:avLst>
            </a:prstGeom>
            <a:solidFill>
              <a:sysClr val="window" lastClr="FFFFFF"/>
            </a:solidFill>
            <a:ln w="9525"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sp>
          <p:nvSpPr>
            <p:cNvPr id="16" name="Rounded Rectangle 15"/>
            <p:cNvSpPr/>
            <p:nvPr/>
          </p:nvSpPr>
          <p:spPr>
            <a:xfrm rot="14319062">
              <a:off x="2700835" y="2223873"/>
              <a:ext cx="927759" cy="1390474"/>
            </a:xfrm>
            <a:prstGeom prst="roundRect">
              <a:avLst>
                <a:gd name="adj" fmla="val 50000"/>
              </a:avLst>
            </a:prstGeom>
            <a:solidFill>
              <a:sysClr val="window" lastClr="FFFFFF"/>
            </a:solidFill>
            <a:ln w="9525" cap="flat" cmpd="sng" algn="ctr">
              <a:solidFill>
                <a:sysClr val="windowText" lastClr="000000"/>
              </a:solidFill>
              <a:prstDash val="solid"/>
            </a:ln>
            <a:effectLst>
              <a:outerShdw blurRad="50800" dist="38100" dir="18900000" algn="bl" rotWithShape="0">
                <a:prstClr val="black">
                  <a:alpha val="40000"/>
                </a:prstClr>
              </a:outerShdw>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grpSp>
          <p:nvGrpSpPr>
            <p:cNvPr id="17" name="Group 16"/>
            <p:cNvGrpSpPr/>
            <p:nvPr/>
          </p:nvGrpSpPr>
          <p:grpSpPr>
            <a:xfrm>
              <a:off x="1542844" y="2586563"/>
              <a:ext cx="927759" cy="927758"/>
              <a:chOff x="1227196" y="1803102"/>
              <a:chExt cx="2869371" cy="2869371"/>
            </a:xfrm>
          </p:grpSpPr>
          <p:sp>
            <p:nvSpPr>
              <p:cNvPr id="26" name="Oval 25"/>
              <p:cNvSpPr/>
              <p:nvPr/>
            </p:nvSpPr>
            <p:spPr>
              <a:xfrm>
                <a:off x="1227196" y="1803102"/>
                <a:ext cx="2869371" cy="2869371"/>
              </a:xfrm>
              <a:prstGeom prst="ellipse">
                <a:avLst/>
              </a:prstGeom>
              <a:solidFill>
                <a:srgbClr val="E31837"/>
              </a:solidFill>
              <a:ln w="9525" cap="flat" cmpd="sng" algn="ctr">
                <a:noFill/>
                <a:prstDash val="solid"/>
              </a:ln>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pic>
            <p:nvPicPr>
              <p:cNvPr id="27" name="Picture 2" descr="C:\Users\sv0015619\Desktop\Actions-system-run-icon.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442682" y="2018588"/>
                <a:ext cx="24384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p:cNvSpPr/>
            <p:nvPr/>
          </p:nvSpPr>
          <p:spPr>
            <a:xfrm>
              <a:off x="2027664" y="3396537"/>
              <a:ext cx="927759" cy="927758"/>
            </a:xfrm>
            <a:prstGeom prst="ellipse">
              <a:avLst/>
            </a:prstGeom>
            <a:solidFill>
              <a:srgbClr val="0070C0"/>
            </a:solidFill>
            <a:ln w="9525" cap="flat" cmpd="sng" algn="ctr">
              <a:noFill/>
              <a:prstDash val="solid"/>
            </a:ln>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grpSp>
          <p:nvGrpSpPr>
            <p:cNvPr id="19" name="Group 18"/>
            <p:cNvGrpSpPr/>
            <p:nvPr/>
          </p:nvGrpSpPr>
          <p:grpSpPr>
            <a:xfrm>
              <a:off x="2056040" y="2576372"/>
              <a:ext cx="1367520" cy="1718658"/>
              <a:chOff x="5907034" y="1803102"/>
              <a:chExt cx="4229463" cy="5315465"/>
            </a:xfrm>
          </p:grpSpPr>
          <p:sp>
            <p:nvSpPr>
              <p:cNvPr id="24" name="Oval 23"/>
              <p:cNvSpPr/>
              <p:nvPr/>
            </p:nvSpPr>
            <p:spPr>
              <a:xfrm>
                <a:off x="7267126" y="1803102"/>
                <a:ext cx="2869371" cy="2869369"/>
              </a:xfrm>
              <a:prstGeom prst="ellipse">
                <a:avLst/>
              </a:prstGeom>
              <a:solidFill>
                <a:sysClr val="windowText" lastClr="000000"/>
              </a:solidFill>
              <a:ln w="9525" cap="flat" cmpd="sng" algn="ctr">
                <a:noFill/>
                <a:prstDash val="solid"/>
              </a:ln>
              <a:effectLst/>
            </p:spPr>
            <p:txBody>
              <a:bodyPr rtlCol="0" anchor="ct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750" b="0" i="0" u="none" strike="noStrike" kern="0" cap="none" spc="0" normalizeH="0" baseline="0" noProof="0">
                  <a:ln>
                    <a:noFill/>
                  </a:ln>
                  <a:solidFill>
                    <a:schemeClr val="bg2">
                      <a:lumMod val="10000"/>
                    </a:schemeClr>
                  </a:solidFill>
                  <a:effectLst/>
                  <a:uLnTx/>
                  <a:uFillTx/>
                  <a:latin typeface="+mj-lt"/>
                  <a:ea typeface="+mn-ea"/>
                  <a:cs typeface="+mn-cs"/>
                </a:endParaRPr>
              </a:p>
            </p:txBody>
          </p:sp>
          <p:pic>
            <p:nvPicPr>
              <p:cNvPr id="25" name="Picture 4" descr="C:\Users\sv0015619\Desktop\icon-011.png"/>
              <p:cNvPicPr>
                <a:picLocks noChangeAspect="1" noChangeArrowheads="1"/>
              </p:cNvPicPr>
              <p:nvPr/>
            </p:nvPicPr>
            <p:blipFill>
              <a:blip r:embed="rId8" cstate="email">
                <a:biLevel thresh="50000"/>
                <a:extLst>
                  <a:ext uri="{28A0092B-C50C-407E-A947-70E740481C1C}">
                    <a14:useLocalDpi xmlns:a14="http://schemas.microsoft.com/office/drawing/2010/main" val="0"/>
                  </a:ext>
                </a:extLst>
              </a:blip>
              <a:srcRect/>
              <a:stretch>
                <a:fillRect/>
              </a:stretch>
            </p:blipFill>
            <p:spPr bwMode="auto">
              <a:xfrm>
                <a:off x="5907034" y="4430219"/>
                <a:ext cx="2688349" cy="2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rot="18267554">
              <a:off x="1283179" y="2620136"/>
              <a:ext cx="309062" cy="155950"/>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685891" eaLnBrk="1" fontAlgn="base" latinLnBrk="0" hangingPunct="1">
                <a:lnSpc>
                  <a:spcPct val="100000"/>
                </a:lnSpc>
                <a:spcBef>
                  <a:spcPct val="0"/>
                </a:spcBef>
                <a:spcAft>
                  <a:spcPct val="0"/>
                </a:spcAft>
                <a:buClr>
                  <a:srgbClr val="6D6E71"/>
                </a:buClr>
                <a:buSzTx/>
                <a:buFontTx/>
                <a:buNone/>
                <a:tabLst/>
                <a:defRPr/>
              </a:pPr>
              <a:r>
                <a:rPr kumimoji="0" lang="en-US" sz="450" b="0" i="0" u="none" strike="noStrike" kern="0" cap="none" spc="0" normalizeH="0" baseline="0" noProof="0" dirty="0">
                  <a:ln>
                    <a:noFill/>
                  </a:ln>
                  <a:solidFill>
                    <a:schemeClr val="bg2">
                      <a:lumMod val="10000"/>
                    </a:schemeClr>
                  </a:solidFill>
                  <a:effectLst/>
                  <a:uLnTx/>
                  <a:uFillTx/>
                  <a:latin typeface="+mj-lt"/>
                  <a:cs typeface="Arial" charset="0"/>
                </a:rPr>
                <a:t>RUN</a:t>
              </a:r>
            </a:p>
          </p:txBody>
        </p:sp>
        <p:sp>
          <p:nvSpPr>
            <p:cNvPr id="21" name="TextBox 20"/>
            <p:cNvSpPr txBox="1"/>
            <p:nvPr/>
          </p:nvSpPr>
          <p:spPr>
            <a:xfrm>
              <a:off x="2282168" y="4414453"/>
              <a:ext cx="418753" cy="17117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685891" eaLnBrk="1" fontAlgn="base" latinLnBrk="0" hangingPunct="1">
                <a:lnSpc>
                  <a:spcPct val="100000"/>
                </a:lnSpc>
                <a:spcBef>
                  <a:spcPct val="0"/>
                </a:spcBef>
                <a:spcAft>
                  <a:spcPct val="0"/>
                </a:spcAft>
                <a:buClr>
                  <a:srgbClr val="6D6E71"/>
                </a:buClr>
                <a:buSzTx/>
                <a:buFontTx/>
                <a:buNone/>
                <a:tabLst/>
                <a:defRPr/>
              </a:pPr>
              <a:r>
                <a:rPr kumimoji="0" lang="en-US" sz="450" b="0" i="0" u="none" strike="noStrike" kern="0" cap="none" spc="0" normalizeH="0" baseline="0" noProof="0" dirty="0">
                  <a:ln>
                    <a:noFill/>
                  </a:ln>
                  <a:solidFill>
                    <a:schemeClr val="bg2">
                      <a:lumMod val="10000"/>
                    </a:schemeClr>
                  </a:solidFill>
                  <a:effectLst/>
                  <a:uLnTx/>
                  <a:uFillTx/>
                  <a:latin typeface="+mj-lt"/>
                  <a:cs typeface="Arial" charset="0"/>
                </a:rPr>
                <a:t>GROW</a:t>
              </a:r>
            </a:p>
          </p:txBody>
        </p:sp>
        <p:sp>
          <p:nvSpPr>
            <p:cNvPr id="22" name="TextBox 21"/>
            <p:cNvSpPr txBox="1"/>
            <p:nvPr/>
          </p:nvSpPr>
          <p:spPr>
            <a:xfrm rot="3295136">
              <a:off x="3197693" y="2641112"/>
              <a:ext cx="610199" cy="155950"/>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685891" eaLnBrk="1" fontAlgn="base" latinLnBrk="0" hangingPunct="1">
                <a:lnSpc>
                  <a:spcPct val="100000"/>
                </a:lnSpc>
                <a:spcBef>
                  <a:spcPct val="0"/>
                </a:spcBef>
                <a:spcAft>
                  <a:spcPct val="0"/>
                </a:spcAft>
                <a:buClr>
                  <a:srgbClr val="6D6E71"/>
                </a:buClr>
                <a:buSzTx/>
                <a:buFontTx/>
                <a:buNone/>
                <a:tabLst/>
                <a:defRPr/>
              </a:pPr>
              <a:r>
                <a:rPr kumimoji="0" lang="en-US" sz="450" b="0" i="0" u="none" strike="noStrike" kern="0" cap="none" spc="0" normalizeH="0" baseline="0" noProof="0" dirty="0">
                  <a:ln>
                    <a:noFill/>
                  </a:ln>
                  <a:solidFill>
                    <a:schemeClr val="bg2">
                      <a:lumMod val="10000"/>
                    </a:schemeClr>
                  </a:solidFill>
                  <a:effectLst/>
                  <a:uLnTx/>
                  <a:uFillTx/>
                  <a:latin typeface="+mj-lt"/>
                  <a:cs typeface="Arial" charset="0"/>
                </a:rPr>
                <a:t>CHANGE</a:t>
              </a:r>
            </a:p>
          </p:txBody>
        </p:sp>
        <p:pic>
          <p:nvPicPr>
            <p:cNvPr id="23" name="Picture 3" descr="C:\Users\sv0015619\Desktop\logo.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608046" y="2637945"/>
              <a:ext cx="702180" cy="76993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 descr="C:\Users\sv0015619\Desktop\run.wmf"/>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645345" y="1992018"/>
            <a:ext cx="483710" cy="41520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1497420" y="2358062"/>
            <a:ext cx="779559" cy="369332"/>
          </a:xfrm>
          <a:prstGeom prst="rect">
            <a:avLst/>
          </a:prstGeom>
        </p:spPr>
        <p:txBody>
          <a:bodyPr wrap="square">
            <a:spAutoFit/>
          </a:bodyPr>
          <a:lstStyle/>
          <a:p>
            <a:pPr algn="ctr" defTabSz="914045"/>
            <a:r>
              <a:rPr lang="en-US" sz="900" b="1" dirty="0" smtClean="0">
                <a:solidFill>
                  <a:srgbClr val="4F6662"/>
                </a:solidFill>
                <a:latin typeface="+mj-lt"/>
              </a:rPr>
              <a:t>RUN BETTER</a:t>
            </a:r>
            <a:endParaRPr lang="en-US" sz="900" dirty="0">
              <a:solidFill>
                <a:srgbClr val="4F6662"/>
              </a:solidFill>
              <a:latin typeface="+mj-lt"/>
            </a:endParaRPr>
          </a:p>
        </p:txBody>
      </p:sp>
      <p:sp>
        <p:nvSpPr>
          <p:cNvPr id="30" name="Rectangle 29"/>
          <p:cNvSpPr/>
          <p:nvPr/>
        </p:nvSpPr>
        <p:spPr>
          <a:xfrm>
            <a:off x="11559256" y="3710771"/>
            <a:ext cx="776175" cy="400110"/>
          </a:xfrm>
          <a:prstGeom prst="rect">
            <a:avLst/>
          </a:prstGeom>
        </p:spPr>
        <p:txBody>
          <a:bodyPr wrap="none">
            <a:spAutoFit/>
          </a:bodyPr>
          <a:lstStyle/>
          <a:p>
            <a:pPr defTabSz="914045"/>
            <a:r>
              <a:rPr lang="en-US" sz="1000" b="1" dirty="0" smtClean="0">
                <a:solidFill>
                  <a:srgbClr val="4F6662"/>
                </a:solidFill>
                <a:latin typeface="+mj-lt"/>
              </a:rPr>
              <a:t>CHANGE </a:t>
            </a:r>
          </a:p>
          <a:p>
            <a:pPr algn="ctr" defTabSz="914045"/>
            <a:r>
              <a:rPr lang="en-US" sz="1000" b="1" dirty="0" smtClean="0">
                <a:solidFill>
                  <a:srgbClr val="4F6662"/>
                </a:solidFill>
                <a:latin typeface="+mj-lt"/>
              </a:rPr>
              <a:t>FASTER</a:t>
            </a:r>
            <a:endParaRPr lang="en-US" sz="1000" dirty="0">
              <a:solidFill>
                <a:srgbClr val="4F6662"/>
              </a:solidFill>
              <a:latin typeface="+mj-lt"/>
            </a:endParaRPr>
          </a:p>
        </p:txBody>
      </p:sp>
      <p:pic>
        <p:nvPicPr>
          <p:cNvPr id="31" name="Picture 30" descr="C:\Users\sv0015619\Desktop\change.wmf"/>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660607" y="3328416"/>
            <a:ext cx="494817" cy="445680"/>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C:\Users\sv0015619\Desktop\grow.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709374" y="4834386"/>
            <a:ext cx="440156" cy="41325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1529625" y="5146168"/>
            <a:ext cx="811441" cy="400110"/>
          </a:xfrm>
          <a:prstGeom prst="rect">
            <a:avLst/>
          </a:prstGeom>
        </p:spPr>
        <p:txBody>
          <a:bodyPr wrap="none">
            <a:spAutoFit/>
          </a:bodyPr>
          <a:lstStyle/>
          <a:p>
            <a:pPr algn="ctr" defTabSz="914045"/>
            <a:r>
              <a:rPr lang="en-US" sz="1000" b="1" dirty="0" smtClean="0">
                <a:solidFill>
                  <a:srgbClr val="4F6662"/>
                </a:solidFill>
                <a:latin typeface="+mj-lt"/>
              </a:rPr>
              <a:t>GROW </a:t>
            </a:r>
          </a:p>
          <a:p>
            <a:pPr algn="ctr" defTabSz="914045"/>
            <a:r>
              <a:rPr lang="en-US" sz="1000" b="1" dirty="0" smtClean="0">
                <a:solidFill>
                  <a:srgbClr val="4F6662"/>
                </a:solidFill>
                <a:latin typeface="+mj-lt"/>
              </a:rPr>
              <a:t>GREATER</a:t>
            </a:r>
            <a:endParaRPr lang="en-US" sz="1000" dirty="0">
              <a:solidFill>
                <a:srgbClr val="4F6662"/>
              </a:solidFill>
              <a:latin typeface="+mj-lt"/>
            </a:endParaRPr>
          </a:p>
        </p:txBody>
      </p:sp>
    </p:spTree>
    <p:extLst>
      <p:ext uri="{BB962C8B-B14F-4D97-AF65-F5344CB8AC3E}">
        <p14:creationId xmlns:p14="http://schemas.microsoft.com/office/powerpoint/2010/main" val="3817464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91901" y="853440"/>
            <a:ext cx="11341732" cy="731520"/>
          </a:xfrm>
          <a:prstGeom prst="rect">
            <a:avLst/>
          </a:prstGeom>
          <a:solidFill>
            <a:schemeClr val="bg1">
              <a:lumMod val="9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3700941" y="191398"/>
            <a:ext cx="4812535" cy="461665"/>
          </a:xfrm>
          <a:prstGeom prst="rect">
            <a:avLst/>
          </a:prstGeom>
          <a:noFill/>
        </p:spPr>
        <p:txBody>
          <a:bodyPr wrap="none" rtlCol="0">
            <a:spAutoFit/>
          </a:bodyPr>
          <a:lstStyle/>
          <a:p>
            <a:pPr algn="ctr"/>
            <a:r>
              <a:rPr lang="en-US" sz="2400" b="1" dirty="0">
                <a:latin typeface="Century Gothic" pitchFamily="34" charset="0"/>
              </a:rPr>
              <a:t>TechM’s Blockchain Ecosystem</a:t>
            </a:r>
          </a:p>
        </p:txBody>
      </p:sp>
      <p:grpSp>
        <p:nvGrpSpPr>
          <p:cNvPr id="3" name="Group 2"/>
          <p:cNvGrpSpPr/>
          <p:nvPr/>
        </p:nvGrpSpPr>
        <p:grpSpPr>
          <a:xfrm>
            <a:off x="191901" y="1785337"/>
            <a:ext cx="11021682" cy="4963908"/>
            <a:chOff x="181596" y="1433829"/>
            <a:chExt cx="11021682" cy="4963908"/>
          </a:xfrm>
        </p:grpSpPr>
        <p:grpSp>
          <p:nvGrpSpPr>
            <p:cNvPr id="4" name="Group 3"/>
            <p:cNvGrpSpPr/>
            <p:nvPr/>
          </p:nvGrpSpPr>
          <p:grpSpPr>
            <a:xfrm>
              <a:off x="181596" y="1433829"/>
              <a:ext cx="11021682" cy="4963908"/>
              <a:chOff x="169404" y="1373664"/>
              <a:chExt cx="11021682" cy="4963908"/>
            </a:xfrm>
          </p:grpSpPr>
          <p:grpSp>
            <p:nvGrpSpPr>
              <p:cNvPr id="9" name="Group 8"/>
              <p:cNvGrpSpPr/>
              <p:nvPr/>
            </p:nvGrpSpPr>
            <p:grpSpPr>
              <a:xfrm>
                <a:off x="3978521" y="1373664"/>
                <a:ext cx="4073039" cy="4110671"/>
                <a:chOff x="1525588" y="565151"/>
                <a:chExt cx="5842001" cy="5895975"/>
              </a:xfrm>
            </p:grpSpPr>
            <p:sp>
              <p:nvSpPr>
                <p:cNvPr id="22" name="Freeform 21"/>
                <p:cNvSpPr>
                  <a:spLocks/>
                </p:cNvSpPr>
                <p:nvPr/>
              </p:nvSpPr>
              <p:spPr bwMode="auto">
                <a:xfrm>
                  <a:off x="1633538" y="565151"/>
                  <a:ext cx="2690813" cy="4194175"/>
                </a:xfrm>
                <a:custGeom>
                  <a:avLst/>
                  <a:gdLst>
                    <a:gd name="T0" fmla="*/ 552 w 716"/>
                    <a:gd name="T1" fmla="*/ 328 h 1116"/>
                    <a:gd name="T2" fmla="*/ 622 w 716"/>
                    <a:gd name="T3" fmla="*/ 346 h 1116"/>
                    <a:gd name="T4" fmla="*/ 681 w 716"/>
                    <a:gd name="T5" fmla="*/ 288 h 1116"/>
                    <a:gd name="T6" fmla="*/ 668 w 716"/>
                    <a:gd name="T7" fmla="*/ 222 h 1116"/>
                    <a:gd name="T8" fmla="*/ 220 w 716"/>
                    <a:gd name="T9" fmla="*/ 124 h 1116"/>
                    <a:gd name="T10" fmla="*/ 62 w 716"/>
                    <a:gd name="T11" fmla="*/ 509 h 1116"/>
                    <a:gd name="T12" fmla="*/ 175 w 716"/>
                    <a:gd name="T13" fmla="*/ 682 h 1116"/>
                    <a:gd name="T14" fmla="*/ 549 w 716"/>
                    <a:gd name="T15" fmla="*/ 1058 h 1116"/>
                    <a:gd name="T16" fmla="*/ 626 w 716"/>
                    <a:gd name="T17" fmla="*/ 1075 h 1116"/>
                    <a:gd name="T18" fmla="*/ 679 w 716"/>
                    <a:gd name="T19" fmla="*/ 1025 h 1116"/>
                    <a:gd name="T20" fmla="*/ 674 w 716"/>
                    <a:gd name="T21" fmla="*/ 961 h 1116"/>
                    <a:gd name="T22" fmla="*/ 253 w 716"/>
                    <a:gd name="T23" fmla="*/ 539 h 1116"/>
                    <a:gd name="T24" fmla="*/ 253 w 716"/>
                    <a:gd name="T25" fmla="*/ 296 h 1116"/>
                    <a:gd name="T26" fmla="*/ 552 w 716"/>
                    <a:gd name="T27" fmla="*/ 32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1116">
                      <a:moveTo>
                        <a:pt x="552" y="328"/>
                      </a:moveTo>
                      <a:cubicBezTo>
                        <a:pt x="552" y="328"/>
                        <a:pt x="582" y="382"/>
                        <a:pt x="622" y="346"/>
                      </a:cubicBezTo>
                      <a:cubicBezTo>
                        <a:pt x="662" y="309"/>
                        <a:pt x="681" y="288"/>
                        <a:pt x="681" y="288"/>
                      </a:cubicBezTo>
                      <a:cubicBezTo>
                        <a:pt x="681" y="288"/>
                        <a:pt x="716" y="266"/>
                        <a:pt x="668" y="222"/>
                      </a:cubicBezTo>
                      <a:cubicBezTo>
                        <a:pt x="620" y="178"/>
                        <a:pt x="472" y="0"/>
                        <a:pt x="220" y="124"/>
                      </a:cubicBezTo>
                      <a:cubicBezTo>
                        <a:pt x="220" y="124"/>
                        <a:pt x="0" y="248"/>
                        <a:pt x="62" y="509"/>
                      </a:cubicBezTo>
                      <a:cubicBezTo>
                        <a:pt x="62" y="509"/>
                        <a:pt x="85" y="597"/>
                        <a:pt x="175" y="682"/>
                      </a:cubicBezTo>
                      <a:cubicBezTo>
                        <a:pt x="265" y="767"/>
                        <a:pt x="549" y="1058"/>
                        <a:pt x="549" y="1058"/>
                      </a:cubicBezTo>
                      <a:cubicBezTo>
                        <a:pt x="549" y="1058"/>
                        <a:pt x="581" y="1116"/>
                        <a:pt x="626" y="1075"/>
                      </a:cubicBezTo>
                      <a:cubicBezTo>
                        <a:pt x="670" y="1034"/>
                        <a:pt x="679" y="1025"/>
                        <a:pt x="679" y="1025"/>
                      </a:cubicBezTo>
                      <a:cubicBezTo>
                        <a:pt x="679" y="1025"/>
                        <a:pt x="714" y="1000"/>
                        <a:pt x="674" y="961"/>
                      </a:cubicBezTo>
                      <a:cubicBezTo>
                        <a:pt x="635" y="922"/>
                        <a:pt x="253" y="539"/>
                        <a:pt x="253" y="539"/>
                      </a:cubicBezTo>
                      <a:cubicBezTo>
                        <a:pt x="253" y="539"/>
                        <a:pt x="153" y="417"/>
                        <a:pt x="253" y="296"/>
                      </a:cubicBezTo>
                      <a:cubicBezTo>
                        <a:pt x="253" y="296"/>
                        <a:pt x="402" y="150"/>
                        <a:pt x="552" y="328"/>
                      </a:cubicBezTo>
                      <a:close/>
                    </a:path>
                  </a:pathLst>
                </a:custGeom>
                <a:solidFill>
                  <a:schemeClr val="accent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Light"/>
                    <a:ea typeface="+mn-ea"/>
                    <a:cs typeface="+mn-cs"/>
                  </a:endParaRPr>
                </a:p>
              </p:txBody>
            </p:sp>
            <p:sp>
              <p:nvSpPr>
                <p:cNvPr id="23" name="Freeform 22"/>
                <p:cNvSpPr>
                  <a:spLocks/>
                </p:cNvSpPr>
                <p:nvPr/>
              </p:nvSpPr>
              <p:spPr bwMode="auto">
                <a:xfrm>
                  <a:off x="3178176" y="681038"/>
                  <a:ext cx="4189413" cy="2698750"/>
                </a:xfrm>
                <a:custGeom>
                  <a:avLst/>
                  <a:gdLst>
                    <a:gd name="T0" fmla="*/ 788 w 1115"/>
                    <a:gd name="T1" fmla="*/ 552 h 718"/>
                    <a:gd name="T2" fmla="*/ 771 w 1115"/>
                    <a:gd name="T3" fmla="*/ 623 h 718"/>
                    <a:gd name="T4" fmla="*/ 828 w 1115"/>
                    <a:gd name="T5" fmla="*/ 681 h 718"/>
                    <a:gd name="T6" fmla="*/ 895 w 1115"/>
                    <a:gd name="T7" fmla="*/ 667 h 718"/>
                    <a:gd name="T8" fmla="*/ 990 w 1115"/>
                    <a:gd name="T9" fmla="*/ 219 h 718"/>
                    <a:gd name="T10" fmla="*/ 604 w 1115"/>
                    <a:gd name="T11" fmla="*/ 64 h 718"/>
                    <a:gd name="T12" fmla="*/ 431 w 1115"/>
                    <a:gd name="T13" fmla="*/ 178 h 718"/>
                    <a:gd name="T14" fmla="*/ 57 w 1115"/>
                    <a:gd name="T15" fmla="*/ 554 h 718"/>
                    <a:gd name="T16" fmla="*/ 41 w 1115"/>
                    <a:gd name="T17" fmla="*/ 631 h 718"/>
                    <a:gd name="T18" fmla="*/ 92 w 1115"/>
                    <a:gd name="T19" fmla="*/ 684 h 718"/>
                    <a:gd name="T20" fmla="*/ 156 w 1115"/>
                    <a:gd name="T21" fmla="*/ 679 h 718"/>
                    <a:gd name="T22" fmla="*/ 575 w 1115"/>
                    <a:gd name="T23" fmla="*/ 255 h 718"/>
                    <a:gd name="T24" fmla="*/ 818 w 1115"/>
                    <a:gd name="T25" fmla="*/ 253 h 718"/>
                    <a:gd name="T26" fmla="*/ 788 w 1115"/>
                    <a:gd name="T27" fmla="*/ 55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5" h="718">
                      <a:moveTo>
                        <a:pt x="788" y="552"/>
                      </a:moveTo>
                      <a:cubicBezTo>
                        <a:pt x="788" y="552"/>
                        <a:pt x="734" y="583"/>
                        <a:pt x="771" y="623"/>
                      </a:cubicBezTo>
                      <a:cubicBezTo>
                        <a:pt x="808" y="663"/>
                        <a:pt x="828" y="681"/>
                        <a:pt x="828" y="681"/>
                      </a:cubicBezTo>
                      <a:cubicBezTo>
                        <a:pt x="828" y="681"/>
                        <a:pt x="851" y="716"/>
                        <a:pt x="895" y="667"/>
                      </a:cubicBezTo>
                      <a:cubicBezTo>
                        <a:pt x="939" y="619"/>
                        <a:pt x="1115" y="471"/>
                        <a:pt x="990" y="219"/>
                      </a:cubicBezTo>
                      <a:cubicBezTo>
                        <a:pt x="990" y="219"/>
                        <a:pt x="864" y="0"/>
                        <a:pt x="604" y="64"/>
                      </a:cubicBezTo>
                      <a:cubicBezTo>
                        <a:pt x="604" y="64"/>
                        <a:pt x="516" y="87"/>
                        <a:pt x="431" y="178"/>
                      </a:cubicBezTo>
                      <a:cubicBezTo>
                        <a:pt x="347" y="268"/>
                        <a:pt x="57" y="554"/>
                        <a:pt x="57" y="554"/>
                      </a:cubicBezTo>
                      <a:cubicBezTo>
                        <a:pt x="57" y="554"/>
                        <a:pt x="0" y="587"/>
                        <a:pt x="41" y="631"/>
                      </a:cubicBezTo>
                      <a:cubicBezTo>
                        <a:pt x="83" y="675"/>
                        <a:pt x="92" y="684"/>
                        <a:pt x="92" y="684"/>
                      </a:cubicBezTo>
                      <a:cubicBezTo>
                        <a:pt x="92" y="684"/>
                        <a:pt x="117" y="718"/>
                        <a:pt x="156" y="679"/>
                      </a:cubicBezTo>
                      <a:cubicBezTo>
                        <a:pt x="195" y="639"/>
                        <a:pt x="575" y="255"/>
                        <a:pt x="575" y="255"/>
                      </a:cubicBezTo>
                      <a:cubicBezTo>
                        <a:pt x="575" y="255"/>
                        <a:pt x="696" y="154"/>
                        <a:pt x="818" y="253"/>
                      </a:cubicBezTo>
                      <a:cubicBezTo>
                        <a:pt x="818" y="253"/>
                        <a:pt x="964" y="402"/>
                        <a:pt x="788" y="552"/>
                      </a:cubicBezTo>
                      <a:close/>
                    </a:path>
                  </a:pathLst>
                </a:custGeom>
                <a:solidFill>
                  <a:schemeClr val="accent1"/>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Freeform 23"/>
                <p:cNvSpPr>
                  <a:spLocks/>
                </p:cNvSpPr>
                <p:nvPr/>
              </p:nvSpPr>
              <p:spPr bwMode="auto">
                <a:xfrm>
                  <a:off x="4591051" y="2266951"/>
                  <a:ext cx="2689225" cy="4194175"/>
                </a:xfrm>
                <a:custGeom>
                  <a:avLst/>
                  <a:gdLst>
                    <a:gd name="T0" fmla="*/ 164 w 716"/>
                    <a:gd name="T1" fmla="*/ 789 h 1116"/>
                    <a:gd name="T2" fmla="*/ 93 w 716"/>
                    <a:gd name="T3" fmla="*/ 771 h 1116"/>
                    <a:gd name="T4" fmla="*/ 35 w 716"/>
                    <a:gd name="T5" fmla="*/ 828 h 1116"/>
                    <a:gd name="T6" fmla="*/ 48 w 716"/>
                    <a:gd name="T7" fmla="*/ 895 h 1116"/>
                    <a:gd name="T8" fmla="*/ 495 w 716"/>
                    <a:gd name="T9" fmla="*/ 993 h 1116"/>
                    <a:gd name="T10" fmla="*/ 653 w 716"/>
                    <a:gd name="T11" fmla="*/ 608 h 1116"/>
                    <a:gd name="T12" fmla="*/ 541 w 716"/>
                    <a:gd name="T13" fmla="*/ 435 h 1116"/>
                    <a:gd name="T14" fmla="*/ 167 w 716"/>
                    <a:gd name="T15" fmla="*/ 58 h 1116"/>
                    <a:gd name="T16" fmla="*/ 90 w 716"/>
                    <a:gd name="T17" fmla="*/ 42 h 1116"/>
                    <a:gd name="T18" fmla="*/ 37 w 716"/>
                    <a:gd name="T19" fmla="*/ 92 h 1116"/>
                    <a:gd name="T20" fmla="*/ 41 w 716"/>
                    <a:gd name="T21" fmla="*/ 156 h 1116"/>
                    <a:gd name="T22" fmla="*/ 463 w 716"/>
                    <a:gd name="T23" fmla="*/ 578 h 1116"/>
                    <a:gd name="T24" fmla="*/ 463 w 716"/>
                    <a:gd name="T25" fmla="*/ 821 h 1116"/>
                    <a:gd name="T26" fmla="*/ 164 w 716"/>
                    <a:gd name="T27" fmla="*/ 78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1116">
                      <a:moveTo>
                        <a:pt x="164" y="789"/>
                      </a:moveTo>
                      <a:cubicBezTo>
                        <a:pt x="164" y="789"/>
                        <a:pt x="133" y="734"/>
                        <a:pt x="93" y="771"/>
                      </a:cubicBezTo>
                      <a:cubicBezTo>
                        <a:pt x="53" y="808"/>
                        <a:pt x="35" y="828"/>
                        <a:pt x="35" y="828"/>
                      </a:cubicBezTo>
                      <a:cubicBezTo>
                        <a:pt x="35" y="828"/>
                        <a:pt x="0" y="851"/>
                        <a:pt x="48" y="895"/>
                      </a:cubicBezTo>
                      <a:cubicBezTo>
                        <a:pt x="96" y="939"/>
                        <a:pt x="243" y="1116"/>
                        <a:pt x="495" y="993"/>
                      </a:cubicBezTo>
                      <a:cubicBezTo>
                        <a:pt x="495" y="993"/>
                        <a:pt x="716" y="869"/>
                        <a:pt x="653" y="608"/>
                      </a:cubicBezTo>
                      <a:cubicBezTo>
                        <a:pt x="653" y="608"/>
                        <a:pt x="631" y="520"/>
                        <a:pt x="541" y="435"/>
                      </a:cubicBezTo>
                      <a:cubicBezTo>
                        <a:pt x="451" y="350"/>
                        <a:pt x="167" y="58"/>
                        <a:pt x="167" y="58"/>
                      </a:cubicBezTo>
                      <a:cubicBezTo>
                        <a:pt x="167" y="58"/>
                        <a:pt x="135" y="0"/>
                        <a:pt x="90" y="42"/>
                      </a:cubicBezTo>
                      <a:cubicBezTo>
                        <a:pt x="45" y="83"/>
                        <a:pt x="37" y="92"/>
                        <a:pt x="37" y="92"/>
                      </a:cubicBezTo>
                      <a:cubicBezTo>
                        <a:pt x="37" y="92"/>
                        <a:pt x="2" y="116"/>
                        <a:pt x="41" y="156"/>
                      </a:cubicBezTo>
                      <a:cubicBezTo>
                        <a:pt x="81" y="195"/>
                        <a:pt x="463" y="578"/>
                        <a:pt x="463" y="578"/>
                      </a:cubicBezTo>
                      <a:cubicBezTo>
                        <a:pt x="463" y="578"/>
                        <a:pt x="563" y="700"/>
                        <a:pt x="463" y="821"/>
                      </a:cubicBezTo>
                      <a:cubicBezTo>
                        <a:pt x="463" y="821"/>
                        <a:pt x="313" y="966"/>
                        <a:pt x="164" y="789"/>
                      </a:cubicBezTo>
                      <a:close/>
                    </a:path>
                  </a:pathLst>
                </a:custGeom>
                <a:solidFill>
                  <a:schemeClr val="accent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Light"/>
                    <a:ea typeface="+mn-ea"/>
                    <a:cs typeface="+mn-cs"/>
                  </a:endParaRPr>
                </a:p>
              </p:txBody>
            </p:sp>
            <p:sp>
              <p:nvSpPr>
                <p:cNvPr id="25" name="Freeform 24"/>
                <p:cNvSpPr>
                  <a:spLocks/>
                </p:cNvSpPr>
                <p:nvPr/>
              </p:nvSpPr>
              <p:spPr bwMode="auto">
                <a:xfrm>
                  <a:off x="1525588" y="3630613"/>
                  <a:ext cx="4192588" cy="2703513"/>
                </a:xfrm>
                <a:custGeom>
                  <a:avLst/>
                  <a:gdLst>
                    <a:gd name="T0" fmla="*/ 327 w 1116"/>
                    <a:gd name="T1" fmla="*/ 167 h 719"/>
                    <a:gd name="T2" fmla="*/ 345 w 1116"/>
                    <a:gd name="T3" fmla="*/ 96 h 719"/>
                    <a:gd name="T4" fmla="*/ 287 w 1116"/>
                    <a:gd name="T5" fmla="*/ 38 h 719"/>
                    <a:gd name="T6" fmla="*/ 220 w 1116"/>
                    <a:gd name="T7" fmla="*/ 51 h 719"/>
                    <a:gd name="T8" fmla="*/ 125 w 1116"/>
                    <a:gd name="T9" fmla="*/ 499 h 719"/>
                    <a:gd name="T10" fmla="*/ 512 w 1116"/>
                    <a:gd name="T11" fmla="*/ 655 h 719"/>
                    <a:gd name="T12" fmla="*/ 684 w 1116"/>
                    <a:gd name="T13" fmla="*/ 541 h 719"/>
                    <a:gd name="T14" fmla="*/ 1058 w 1116"/>
                    <a:gd name="T15" fmla="*/ 164 h 719"/>
                    <a:gd name="T16" fmla="*/ 1074 w 1116"/>
                    <a:gd name="T17" fmla="*/ 88 h 719"/>
                    <a:gd name="T18" fmla="*/ 1024 w 1116"/>
                    <a:gd name="T19" fmla="*/ 35 h 719"/>
                    <a:gd name="T20" fmla="*/ 960 w 1116"/>
                    <a:gd name="T21" fmla="*/ 40 h 719"/>
                    <a:gd name="T22" fmla="*/ 540 w 1116"/>
                    <a:gd name="T23" fmla="*/ 464 h 719"/>
                    <a:gd name="T24" fmla="*/ 297 w 1116"/>
                    <a:gd name="T25" fmla="*/ 465 h 719"/>
                    <a:gd name="T26" fmla="*/ 327 w 1116"/>
                    <a:gd name="T27" fmla="*/ 16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6" h="719">
                      <a:moveTo>
                        <a:pt x="327" y="167"/>
                      </a:moveTo>
                      <a:cubicBezTo>
                        <a:pt x="327" y="167"/>
                        <a:pt x="382" y="136"/>
                        <a:pt x="345" y="96"/>
                      </a:cubicBezTo>
                      <a:cubicBezTo>
                        <a:pt x="308" y="56"/>
                        <a:pt x="287" y="38"/>
                        <a:pt x="287" y="38"/>
                      </a:cubicBezTo>
                      <a:cubicBezTo>
                        <a:pt x="287" y="38"/>
                        <a:pt x="264" y="3"/>
                        <a:pt x="220" y="51"/>
                      </a:cubicBezTo>
                      <a:cubicBezTo>
                        <a:pt x="177" y="100"/>
                        <a:pt x="0" y="248"/>
                        <a:pt x="125" y="499"/>
                      </a:cubicBezTo>
                      <a:cubicBezTo>
                        <a:pt x="125" y="499"/>
                        <a:pt x="251" y="719"/>
                        <a:pt x="512" y="655"/>
                      </a:cubicBezTo>
                      <a:cubicBezTo>
                        <a:pt x="512" y="655"/>
                        <a:pt x="600" y="631"/>
                        <a:pt x="684" y="541"/>
                      </a:cubicBezTo>
                      <a:cubicBezTo>
                        <a:pt x="768" y="450"/>
                        <a:pt x="1058" y="164"/>
                        <a:pt x="1058" y="164"/>
                      </a:cubicBezTo>
                      <a:cubicBezTo>
                        <a:pt x="1058" y="164"/>
                        <a:pt x="1116" y="132"/>
                        <a:pt x="1074" y="88"/>
                      </a:cubicBezTo>
                      <a:cubicBezTo>
                        <a:pt x="1032" y="43"/>
                        <a:pt x="1024" y="35"/>
                        <a:pt x="1024" y="35"/>
                      </a:cubicBezTo>
                      <a:cubicBezTo>
                        <a:pt x="1024" y="35"/>
                        <a:pt x="999" y="0"/>
                        <a:pt x="960" y="40"/>
                      </a:cubicBezTo>
                      <a:cubicBezTo>
                        <a:pt x="921" y="79"/>
                        <a:pt x="540" y="464"/>
                        <a:pt x="540" y="464"/>
                      </a:cubicBezTo>
                      <a:cubicBezTo>
                        <a:pt x="540" y="464"/>
                        <a:pt x="419" y="565"/>
                        <a:pt x="297" y="465"/>
                      </a:cubicBezTo>
                      <a:cubicBezTo>
                        <a:pt x="297" y="465"/>
                        <a:pt x="151" y="317"/>
                        <a:pt x="327" y="167"/>
                      </a:cubicBezTo>
                      <a:close/>
                    </a:path>
                  </a:pathLst>
                </a:custGeom>
                <a:solidFill>
                  <a:schemeClr val="accent6"/>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10" name="TextBox 50"/>
              <p:cNvSpPr txBox="1"/>
              <p:nvPr/>
            </p:nvSpPr>
            <p:spPr>
              <a:xfrm>
                <a:off x="1005399" y="2039862"/>
                <a:ext cx="1751616"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black"/>
                    </a:solidFill>
                    <a:effectLst/>
                    <a:uLnTx/>
                    <a:uFillTx/>
                    <a:latin typeface="Calibri Light"/>
                    <a:ea typeface="+mn-ea"/>
                    <a:cs typeface="+mn-cs"/>
                  </a:rPr>
                  <a:t>Ongoing Projects</a:t>
                </a:r>
                <a:endParaRPr kumimoji="0" lang="en-US" sz="2000" b="1"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1" name="TextBox 48"/>
              <p:cNvSpPr txBox="1"/>
              <p:nvPr/>
            </p:nvSpPr>
            <p:spPr>
              <a:xfrm>
                <a:off x="1005399" y="2385703"/>
                <a:ext cx="2859925" cy="147732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anose="020B0502020202020204" pitchFamily="34" charset="0"/>
                  </a:rPr>
                  <a:t>Large</a:t>
                </a:r>
                <a:r>
                  <a:rPr kumimoji="0" lang="en-US" sz="1200" b="0" i="0" u="none" strike="noStrike" kern="1200" cap="none" spc="0" normalizeH="0" noProof="0" dirty="0" smtClean="0">
                    <a:ln>
                      <a:noFill/>
                    </a:ln>
                    <a:solidFill>
                      <a:prstClr val="black"/>
                    </a:solidFill>
                    <a:effectLst/>
                    <a:uLnTx/>
                    <a:uFillTx/>
                    <a:latin typeface="Century Gothic" panose="020B0502020202020204" pitchFamily="34" charset="0"/>
                  </a:rPr>
                  <a:t> Indian Public Sector Bank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prstClr val="black"/>
                    </a:solidFill>
                    <a:latin typeface="Century Gothic" panose="020B0502020202020204" pitchFamily="34" charset="0"/>
                  </a:rPr>
                  <a:t>Large </a:t>
                </a:r>
                <a:r>
                  <a:rPr kumimoji="0" lang="en-US" sz="1200" b="0" i="0" u="none" strike="noStrike" kern="1200" cap="none" spc="0" normalizeH="0" baseline="0" noProof="0" dirty="0" smtClean="0">
                    <a:ln>
                      <a:noFill/>
                    </a:ln>
                    <a:solidFill>
                      <a:prstClr val="black"/>
                    </a:solidFill>
                    <a:effectLst/>
                    <a:uLnTx/>
                    <a:uFillTx/>
                    <a:latin typeface="Century Gothic" panose="020B0502020202020204" pitchFamily="34" charset="0"/>
                  </a:rPr>
                  <a:t>FMCG Giant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prstClr val="black"/>
                    </a:solidFill>
                    <a:latin typeface="Century Gothic" panose="020B0502020202020204" pitchFamily="34" charset="0"/>
                  </a:rPr>
                  <a:t>Indian Energy Major</a:t>
                </a:r>
                <a:r>
                  <a:rPr kumimoji="0" lang="en-US" sz="1200" b="0" i="0" u="none" strike="noStrike" kern="1200" cap="none" spc="0" normalizeH="0" noProof="0" dirty="0" smtClean="0">
                    <a:ln>
                      <a:noFill/>
                    </a:ln>
                    <a:solidFill>
                      <a:prstClr val="black"/>
                    </a:solidFill>
                    <a:effectLst/>
                    <a:uLnTx/>
                    <a:uFillTx/>
                    <a:latin typeface="Century Gothic" panose="020B0502020202020204" pitchFamily="34" charset="0"/>
                  </a:rPr>
                  <a:t> </a:t>
                </a:r>
                <a:endParaRPr kumimoji="0" lang="en-US" sz="1200" b="0" i="0" u="none" strike="noStrike" kern="1200" cap="none" spc="0" normalizeH="0" baseline="0" noProof="0" dirty="0" smtClean="0">
                  <a:ln>
                    <a:noFill/>
                  </a:ln>
                  <a:solidFill>
                    <a:prstClr val="black"/>
                  </a:solidFill>
                  <a:effectLst/>
                  <a:uLnTx/>
                  <a:uFillTx/>
                  <a:latin typeface="Century Gothic" panose="020B0502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prstClr val="black"/>
                    </a:solidFill>
                    <a:latin typeface="Century Gothic" panose="020B0502020202020204" pitchFamily="34" charset="0"/>
                  </a:rPr>
                  <a:t>Multiple</a:t>
                </a:r>
                <a:r>
                  <a:rPr kumimoji="0" lang="en-US" sz="1200" b="0" i="0" u="none" strike="noStrike" kern="1200" cap="none" spc="0" normalizeH="0" baseline="0" noProof="0" dirty="0" smtClean="0">
                    <a:ln>
                      <a:noFill/>
                    </a:ln>
                    <a:solidFill>
                      <a:prstClr val="black"/>
                    </a:solidFill>
                    <a:effectLst/>
                    <a:uLnTx/>
                    <a:uFillTx/>
                    <a:latin typeface="Century Gothic" panose="020B0502020202020204" pitchFamily="34" charset="0"/>
                  </a:rPr>
                  <a:t> Indian States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prstClr val="black"/>
                    </a:solidFill>
                    <a:latin typeface="Century Gothic" panose="020B0502020202020204" pitchFamily="34" charset="0"/>
                  </a:rPr>
                  <a:t>Leading Rural Finance Bank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prstClr val="black"/>
                    </a:solidFill>
                    <a:latin typeface="Century Gothic" panose="020B0502020202020204" pitchFamily="34" charset="0"/>
                  </a:rPr>
                  <a:t>Global Pharma Giant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Century Gothic" panose="020B0502020202020204" pitchFamily="34" charset="0"/>
                  </a:rPr>
                  <a:t>Telecom</a:t>
                </a:r>
                <a:r>
                  <a:rPr kumimoji="0" lang="en-US" sz="1200" b="0" i="0" u="none" strike="noStrike" kern="1200" cap="none" spc="0" normalizeH="0" noProof="0" dirty="0" smtClean="0">
                    <a:ln>
                      <a:noFill/>
                    </a:ln>
                    <a:solidFill>
                      <a:prstClr val="black"/>
                    </a:solidFill>
                    <a:effectLst/>
                    <a:uLnTx/>
                    <a:uFillTx/>
                    <a:latin typeface="Century Gothic" panose="020B0502020202020204" pitchFamily="34" charset="0"/>
                  </a:rPr>
                  <a:t> Regulatory Body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smtClean="0">
                    <a:solidFill>
                      <a:prstClr val="black"/>
                    </a:solidFill>
                    <a:latin typeface="Century Gothic" panose="020B0502020202020204" pitchFamily="34" charset="0"/>
                  </a:rPr>
                  <a:t>Global Automotive Giant</a:t>
                </a:r>
              </a:p>
            </p:txBody>
          </p:sp>
          <p:sp>
            <p:nvSpPr>
              <p:cNvPr id="12" name="TextBox 14"/>
              <p:cNvSpPr txBox="1"/>
              <p:nvPr/>
            </p:nvSpPr>
            <p:spPr>
              <a:xfrm flipH="1">
                <a:off x="8189205" y="2033037"/>
                <a:ext cx="2051916"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black"/>
                    </a:solidFill>
                    <a:effectLst/>
                    <a:uLnTx/>
                    <a:uFillTx/>
                    <a:latin typeface="Calibri Light"/>
                    <a:ea typeface="+mn-ea"/>
                    <a:cs typeface="+mn-cs"/>
                  </a:rPr>
                  <a:t>Strategic</a:t>
                </a:r>
                <a:r>
                  <a:rPr kumimoji="0" lang="en-US" sz="2000" b="1" i="0" u="none" strike="noStrike" kern="1200" cap="none" spc="0" normalizeH="0" noProof="0" dirty="0" smtClean="0">
                    <a:ln>
                      <a:noFill/>
                    </a:ln>
                    <a:solidFill>
                      <a:prstClr val="black"/>
                    </a:solidFill>
                    <a:effectLst/>
                    <a:uLnTx/>
                    <a:uFillTx/>
                    <a:latin typeface="Calibri Light"/>
                    <a:ea typeface="+mn-ea"/>
                    <a:cs typeface="+mn-cs"/>
                  </a:rPr>
                  <a:t> Alliances</a:t>
                </a:r>
                <a:endParaRPr kumimoji="0" lang="en-US" sz="2000" b="1"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 name="TextBox 15"/>
              <p:cNvSpPr txBox="1"/>
              <p:nvPr/>
            </p:nvSpPr>
            <p:spPr>
              <a:xfrm flipH="1">
                <a:off x="8189204" y="2368296"/>
                <a:ext cx="2851391" cy="147732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dirty="0" smtClean="0">
                    <a:latin typeface="Century Gothic" panose="020B0502020202020204" pitchFamily="34" charset="0"/>
                  </a:rPr>
                  <a:t>R3 Corda</a:t>
                </a:r>
              </a:p>
              <a:p>
                <a:pPr marL="171450" indent="-171450">
                  <a:buFont typeface="Arial" panose="020B0604020202020204" pitchFamily="34" charset="0"/>
                  <a:buChar char="•"/>
                </a:pPr>
                <a:r>
                  <a:rPr lang="en-US" sz="1200" dirty="0" err="1" smtClean="0">
                    <a:latin typeface="Century Gothic" panose="020B0502020202020204" pitchFamily="34" charset="0"/>
                  </a:rPr>
                  <a:t>Hyperledger</a:t>
                </a:r>
                <a:endParaRPr lang="en-US" sz="1200" dirty="0" smtClean="0">
                  <a:latin typeface="Century Gothic" panose="020B0502020202020204" pitchFamily="34" charset="0"/>
                </a:endParaRPr>
              </a:p>
              <a:p>
                <a:pPr marL="171450" indent="-171450">
                  <a:buFont typeface="Arial" panose="020B0604020202020204" pitchFamily="34" charset="0"/>
                  <a:buChar char="•"/>
                </a:pPr>
                <a:r>
                  <a:rPr lang="en-US" sz="1200" dirty="0" err="1" smtClean="0">
                    <a:latin typeface="Century Gothic" panose="020B0502020202020204" pitchFamily="34" charset="0"/>
                  </a:rPr>
                  <a:t>Ethereum</a:t>
                </a:r>
                <a:r>
                  <a:rPr lang="en-US" sz="1200" dirty="0" smtClean="0">
                    <a:latin typeface="Century Gothic" panose="020B0502020202020204" pitchFamily="34" charset="0"/>
                  </a:rPr>
                  <a:t> on MS</a:t>
                </a:r>
              </a:p>
              <a:p>
                <a:pPr marL="171450" indent="-171450">
                  <a:buFont typeface="Arial" panose="020B0604020202020204" pitchFamily="34" charset="0"/>
                  <a:buChar char="•"/>
                </a:pPr>
                <a:r>
                  <a:rPr lang="en-US" sz="1200" dirty="0" err="1" smtClean="0">
                    <a:latin typeface="Century Gothic" panose="020B0502020202020204" pitchFamily="34" charset="0"/>
                  </a:rPr>
                  <a:t>Multichain</a:t>
                </a:r>
                <a:endParaRPr lang="en-US" sz="1200" dirty="0">
                  <a:latin typeface="Century Gothic" panose="020B0502020202020204" pitchFamily="34" charset="0"/>
                </a:endParaRPr>
              </a:p>
              <a:p>
                <a:pPr marL="171450" indent="-171450">
                  <a:buFont typeface="Arial" panose="020B0604020202020204" pitchFamily="34" charset="0"/>
                  <a:buChar char="•"/>
                </a:pPr>
                <a:r>
                  <a:rPr lang="en-US" sz="1200" dirty="0" smtClean="0">
                    <a:latin typeface="Century Gothic" panose="020B0502020202020204" pitchFamily="34" charset="0"/>
                  </a:rPr>
                  <a:t>Quantoz</a:t>
                </a:r>
                <a:endParaRPr lang="en-US" sz="1200" dirty="0">
                  <a:latin typeface="Century Gothic" panose="020B0502020202020204" pitchFamily="34" charset="0"/>
                </a:endParaRPr>
              </a:p>
              <a:p>
                <a:pPr marL="171450" indent="-171450">
                  <a:buFont typeface="Arial" panose="020B0604020202020204" pitchFamily="34" charset="0"/>
                  <a:buChar char="•"/>
                </a:pPr>
                <a:r>
                  <a:rPr lang="en-US" sz="1200" dirty="0" err="1" smtClean="0">
                    <a:latin typeface="Century Gothic" panose="020B0502020202020204" pitchFamily="34" charset="0"/>
                  </a:rPr>
                  <a:t>Chromaway</a:t>
                </a:r>
                <a:endParaRPr lang="en-US" sz="1200" dirty="0" smtClean="0">
                  <a:latin typeface="Century Gothic" panose="020B0502020202020204" pitchFamily="34" charset="0"/>
                </a:endParaRPr>
              </a:p>
              <a:p>
                <a:pPr marL="171450" indent="-171450">
                  <a:buFont typeface="Arial" panose="020B0604020202020204" pitchFamily="34" charset="0"/>
                  <a:buChar char="•"/>
                </a:pPr>
                <a:endParaRPr lang="en-US" sz="1200" dirty="0">
                  <a:latin typeface="Century Gothic" panose="020B0502020202020204" pitchFamily="34" charset="0"/>
                </a:endParaRPr>
              </a:p>
              <a:p>
                <a:endParaRPr lang="en-US" sz="1200" dirty="0">
                  <a:latin typeface="Century Gothic" panose="020B0502020202020204" pitchFamily="34" charset="0"/>
                </a:endParaRPr>
              </a:p>
            </p:txBody>
          </p:sp>
          <p:sp>
            <p:nvSpPr>
              <p:cNvPr id="14" name="TextBox 17"/>
              <p:cNvSpPr txBox="1"/>
              <p:nvPr/>
            </p:nvSpPr>
            <p:spPr>
              <a:xfrm>
                <a:off x="169404" y="4423963"/>
                <a:ext cx="17626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smtClean="0">
                    <a:solidFill>
                      <a:prstClr val="black"/>
                    </a:solidFill>
                    <a:latin typeface="Calibri Light"/>
                  </a:rPr>
                  <a:t>Capability</a:t>
                </a:r>
                <a:endParaRPr kumimoji="0" lang="en-US" sz="2000" b="1"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5" name="TextBox 18"/>
              <p:cNvSpPr txBox="1"/>
              <p:nvPr/>
            </p:nvSpPr>
            <p:spPr>
              <a:xfrm>
                <a:off x="1005399" y="4860244"/>
                <a:ext cx="2859925" cy="147732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389" indent="-228389">
                  <a:buFont typeface="Arial" panose="020B0604020202020204" pitchFamily="34" charset="0"/>
                  <a:buChar char="•"/>
                </a:pPr>
                <a:r>
                  <a:rPr lang="en-US" sz="1200" dirty="0">
                    <a:latin typeface="Century Gothic" panose="020B0502020202020204" pitchFamily="34" charset="0"/>
                  </a:rPr>
                  <a:t>Domain SMEs</a:t>
                </a:r>
              </a:p>
              <a:p>
                <a:pPr marL="228389" indent="-228389">
                  <a:buFont typeface="Arial" panose="020B0604020202020204" pitchFamily="34" charset="0"/>
                  <a:buChar char="•"/>
                </a:pPr>
                <a:r>
                  <a:rPr lang="en-US" sz="1200" dirty="0" smtClean="0">
                    <a:latin typeface="Century Gothic" panose="020B0502020202020204" pitchFamily="34" charset="0"/>
                  </a:rPr>
                  <a:t>Blockchain Architects </a:t>
                </a:r>
                <a:endParaRPr lang="en-US" sz="1200" dirty="0">
                  <a:latin typeface="Century Gothic" panose="020B0502020202020204" pitchFamily="34" charset="0"/>
                </a:endParaRPr>
              </a:p>
              <a:p>
                <a:pPr marL="228389" indent="-228389">
                  <a:buFont typeface="Arial" panose="020B0604020202020204" pitchFamily="34" charset="0"/>
                  <a:buChar char="•"/>
                </a:pPr>
                <a:r>
                  <a:rPr lang="en-US" sz="1200" dirty="0" err="1" smtClean="0">
                    <a:latin typeface="Century Gothic" panose="020B0502020202020204" pitchFamily="34" charset="0"/>
                  </a:rPr>
                  <a:t>Chaincode</a:t>
                </a:r>
                <a:r>
                  <a:rPr lang="en-US" sz="1200" dirty="0" smtClean="0">
                    <a:latin typeface="Century Gothic" panose="020B0502020202020204" pitchFamily="34" charset="0"/>
                  </a:rPr>
                  <a:t> Developers</a:t>
                </a:r>
                <a:endParaRPr lang="en-US" sz="1200" dirty="0">
                  <a:latin typeface="Century Gothic" panose="020B0502020202020204" pitchFamily="34" charset="0"/>
                </a:endParaRPr>
              </a:p>
              <a:p>
                <a:pPr marL="228389" indent="-228389">
                  <a:buFont typeface="Arial" panose="020B0604020202020204" pitchFamily="34" charset="0"/>
                  <a:buChar char="•"/>
                </a:pPr>
                <a:r>
                  <a:rPr lang="en-US" sz="1200" dirty="0">
                    <a:latin typeface="Century Gothic" panose="020B0502020202020204" pitchFamily="34" charset="0"/>
                  </a:rPr>
                  <a:t>Demo </a:t>
                </a:r>
                <a:r>
                  <a:rPr lang="en-US" sz="1200" dirty="0" smtClean="0">
                    <a:latin typeface="Century Gothic" panose="020B0502020202020204" pitchFamily="34" charset="0"/>
                  </a:rPr>
                  <a:t>Ready Use Cases</a:t>
                </a:r>
                <a:endParaRPr lang="en-US" sz="1200" dirty="0">
                  <a:latin typeface="Century Gothic" panose="020B0502020202020204" pitchFamily="34" charset="0"/>
                </a:endParaRPr>
              </a:p>
              <a:p>
                <a:pPr marL="228389" indent="-228389">
                  <a:buFont typeface="Arial" panose="020B0604020202020204" pitchFamily="34" charset="0"/>
                  <a:buChar char="•"/>
                </a:pPr>
                <a:r>
                  <a:rPr lang="en-US" sz="1200" dirty="0" smtClean="0">
                    <a:latin typeface="Century Gothic" panose="020B0502020202020204" pitchFamily="34" charset="0"/>
                  </a:rPr>
                  <a:t>Studio Set up &amp; Labs</a:t>
                </a:r>
              </a:p>
              <a:p>
                <a:pPr marL="228389" indent="-228389">
                  <a:buFont typeface="Arial" panose="020B0604020202020204" pitchFamily="34" charset="0"/>
                  <a:buChar char="•"/>
                </a:pPr>
                <a:r>
                  <a:rPr lang="en-US" sz="1200" dirty="0" smtClean="0">
                    <a:latin typeface="Century Gothic" panose="020B0502020202020204" pitchFamily="34" charset="0"/>
                  </a:rPr>
                  <a:t>Use Case Repository</a:t>
                </a:r>
                <a:endParaRPr lang="en-US" sz="1200" dirty="0">
                  <a:latin typeface="Century Gothic" panose="020B0502020202020204" pitchFamily="34" charset="0"/>
                </a:endParaRPr>
              </a:p>
              <a:p>
                <a:pPr marL="228389" indent="-228389">
                  <a:buFont typeface="Arial" panose="020B0604020202020204" pitchFamily="34" charset="0"/>
                  <a:buChar char="•"/>
                </a:pPr>
                <a:r>
                  <a:rPr lang="en-US" sz="1200" dirty="0">
                    <a:latin typeface="Century Gothic" panose="020B0502020202020204" pitchFamily="34" charset="0"/>
                  </a:rPr>
                  <a:t>Sandbox environment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6" name="TextBox 20"/>
              <p:cNvSpPr txBox="1"/>
              <p:nvPr/>
            </p:nvSpPr>
            <p:spPr>
              <a:xfrm flipH="1">
                <a:off x="8189205" y="4472842"/>
                <a:ext cx="2210570"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prstClr val="black"/>
                    </a:solidFill>
                    <a:latin typeface="Calibri Light"/>
                  </a:rPr>
                  <a:t>Market Positioning </a:t>
                </a:r>
                <a:endParaRPr kumimoji="0" lang="en-US" sz="2000" b="1"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7" name="TextBox 21"/>
              <p:cNvSpPr txBox="1"/>
              <p:nvPr/>
            </p:nvSpPr>
            <p:spPr>
              <a:xfrm flipH="1">
                <a:off x="8189204" y="4808500"/>
                <a:ext cx="2997398"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389" indent="-228389">
                  <a:buFont typeface="Arial" panose="020B0604020202020204" pitchFamily="34" charset="0"/>
                  <a:buChar char="•"/>
                </a:pPr>
                <a:r>
                  <a:rPr lang="en-US" sz="1200" dirty="0">
                    <a:latin typeface="Century Gothic" panose="020B0502020202020204" pitchFamily="34" charset="0"/>
                  </a:rPr>
                  <a:t>Analyst Report – IDC, </a:t>
                </a:r>
                <a:r>
                  <a:rPr lang="en-US" sz="1200" dirty="0" smtClean="0">
                    <a:latin typeface="Century Gothic" panose="020B0502020202020204" pitchFamily="34" charset="0"/>
                  </a:rPr>
                  <a:t>Forrester, Gartner, </a:t>
                </a:r>
                <a:r>
                  <a:rPr lang="en-US" sz="1200" dirty="0" err="1" smtClean="0">
                    <a:latin typeface="Century Gothic" panose="020B0502020202020204" pitchFamily="34" charset="0"/>
                  </a:rPr>
                  <a:t>HfS</a:t>
                </a:r>
                <a:endParaRPr lang="en-US" sz="1200" dirty="0">
                  <a:latin typeface="Century Gothic" panose="020B0502020202020204" pitchFamily="34" charset="0"/>
                </a:endParaRPr>
              </a:p>
              <a:p>
                <a:pPr marL="228389" indent="-228389">
                  <a:buFont typeface="Arial" panose="020B0604020202020204" pitchFamily="34" charset="0"/>
                  <a:buChar char="•"/>
                </a:pPr>
                <a:r>
                  <a:rPr lang="en-US" sz="1200" dirty="0" smtClean="0">
                    <a:latin typeface="Century Gothic" panose="020B0502020202020204" pitchFamily="34" charset="0"/>
                  </a:rPr>
                  <a:t>Point </a:t>
                </a:r>
                <a:r>
                  <a:rPr lang="en-US" sz="1200" dirty="0">
                    <a:latin typeface="Century Gothic" panose="020B0502020202020204" pitchFamily="34" charset="0"/>
                  </a:rPr>
                  <a:t>of View</a:t>
                </a:r>
              </a:p>
              <a:p>
                <a:pPr marL="228389" indent="-228389">
                  <a:buFont typeface="Arial" panose="020B0604020202020204" pitchFamily="34" charset="0"/>
                  <a:buChar char="•"/>
                </a:pPr>
                <a:r>
                  <a:rPr lang="en-US" sz="1200" dirty="0">
                    <a:latin typeface="Century Gothic" panose="020B0502020202020204" pitchFamily="34" charset="0"/>
                  </a:rPr>
                  <a:t>Marketing collateral</a:t>
                </a:r>
              </a:p>
              <a:p>
                <a:pPr marL="228389" indent="-228389">
                  <a:buFont typeface="Arial" panose="020B0604020202020204" pitchFamily="34" charset="0"/>
                  <a:buChar char="•"/>
                </a:pPr>
                <a:r>
                  <a:rPr lang="en-US" sz="1200" dirty="0">
                    <a:latin typeface="Century Gothic" panose="020B0502020202020204" pitchFamily="34" charset="0"/>
                  </a:rPr>
                  <a:t>Use Cases across </a:t>
                </a:r>
                <a:r>
                  <a:rPr lang="en-US" sz="1200" dirty="0" smtClean="0">
                    <a:latin typeface="Century Gothic" panose="020B0502020202020204" pitchFamily="34" charset="0"/>
                  </a:rPr>
                  <a:t>domain</a:t>
                </a:r>
              </a:p>
              <a:p>
                <a:pPr marL="228389" indent="-228389">
                  <a:buFont typeface="Arial" panose="020B0604020202020204" pitchFamily="34" charset="0"/>
                  <a:buChar char="•"/>
                </a:pPr>
                <a:r>
                  <a:rPr lang="en-US" sz="1200" dirty="0" smtClean="0">
                    <a:latin typeface="Century Gothic" panose="020B0502020202020204" pitchFamily="34" charset="0"/>
                  </a:rPr>
                  <a:t>Events- MI, </a:t>
                </a:r>
                <a:r>
                  <a:rPr lang="en-US" sz="1200" dirty="0" err="1" smtClean="0">
                    <a:latin typeface="Century Gothic" panose="020B0502020202020204" pitchFamily="34" charset="0"/>
                  </a:rPr>
                  <a:t>Futurise</a:t>
                </a:r>
                <a:r>
                  <a:rPr lang="en-US" sz="1200" dirty="0" smtClean="0">
                    <a:latin typeface="Century Gothic" panose="020B0502020202020204" pitchFamily="34" charset="0"/>
                  </a:rPr>
                  <a:t>, </a:t>
                </a:r>
                <a:endParaRPr lang="en-US" sz="120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Light"/>
                    <a:ea typeface="+mn-ea"/>
                    <a:cs typeface="+mn-cs"/>
                  </a:rPr>
                  <a:t>.</a:t>
                </a: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18" name="Straight Connector 17"/>
              <p:cNvCxnSpPr/>
              <p:nvPr/>
            </p:nvCxnSpPr>
            <p:spPr>
              <a:xfrm flipH="1">
                <a:off x="1005399" y="2365386"/>
                <a:ext cx="3108960" cy="0"/>
              </a:xfrm>
              <a:prstGeom prst="line">
                <a:avLst/>
              </a:prstGeom>
              <a:noFill/>
              <a:ln w="6350" cap="flat" cmpd="sng" algn="ctr">
                <a:solidFill>
                  <a:schemeClr val="accent4"/>
                </a:solidFill>
                <a:prstDash val="sysDash"/>
                <a:miter lim="800000"/>
              </a:ln>
              <a:effectLst/>
            </p:spPr>
          </p:cxnSp>
          <p:cxnSp>
            <p:nvCxnSpPr>
              <p:cNvPr id="19" name="Straight Connector 18"/>
              <p:cNvCxnSpPr/>
              <p:nvPr/>
            </p:nvCxnSpPr>
            <p:spPr>
              <a:xfrm flipH="1">
                <a:off x="1005399" y="4799519"/>
                <a:ext cx="3200400" cy="0"/>
              </a:xfrm>
              <a:prstGeom prst="line">
                <a:avLst/>
              </a:prstGeom>
              <a:noFill/>
              <a:ln w="6350" cap="flat" cmpd="sng" algn="ctr">
                <a:solidFill>
                  <a:schemeClr val="accent6"/>
                </a:solidFill>
                <a:prstDash val="sysDash"/>
                <a:miter lim="800000"/>
              </a:ln>
              <a:effectLst/>
            </p:spPr>
          </p:cxnSp>
          <p:cxnSp>
            <p:nvCxnSpPr>
              <p:cNvPr id="20" name="Straight Connector 19"/>
              <p:cNvCxnSpPr/>
              <p:nvPr/>
            </p:nvCxnSpPr>
            <p:spPr>
              <a:xfrm flipH="1">
                <a:off x="7931635" y="2364495"/>
                <a:ext cx="3108960" cy="0"/>
              </a:xfrm>
              <a:prstGeom prst="line">
                <a:avLst/>
              </a:prstGeom>
              <a:noFill/>
              <a:ln w="6350" cap="flat" cmpd="sng" algn="ctr">
                <a:solidFill>
                  <a:schemeClr val="accent1"/>
                </a:solidFill>
                <a:prstDash val="sysDash"/>
                <a:miter lim="800000"/>
              </a:ln>
              <a:effectLst/>
            </p:spPr>
          </p:cxnSp>
          <p:cxnSp>
            <p:nvCxnSpPr>
              <p:cNvPr id="21" name="Straight Connector 20"/>
              <p:cNvCxnSpPr/>
              <p:nvPr/>
            </p:nvCxnSpPr>
            <p:spPr>
              <a:xfrm flipH="1">
                <a:off x="7990686" y="4799519"/>
                <a:ext cx="3200400" cy="0"/>
              </a:xfrm>
              <a:prstGeom prst="line">
                <a:avLst/>
              </a:prstGeom>
              <a:noFill/>
              <a:ln w="6350" cap="flat" cmpd="sng" algn="ctr">
                <a:solidFill>
                  <a:schemeClr val="accent2">
                    <a:lumMod val="50000"/>
                  </a:schemeClr>
                </a:solidFill>
                <a:prstDash val="sysDash"/>
                <a:miter lim="800000"/>
              </a:ln>
              <a:effectLst/>
            </p:spPr>
          </p:cxnSp>
        </p:grpSp>
        <p:sp>
          <p:nvSpPr>
            <p:cNvPr id="5" name="Freeform 4"/>
            <p:cNvSpPr>
              <a:spLocks noChangeAspect="1" noEditPoints="1"/>
            </p:cNvSpPr>
            <p:nvPr/>
          </p:nvSpPr>
          <p:spPr bwMode="auto">
            <a:xfrm>
              <a:off x="4924777" y="2405121"/>
              <a:ext cx="348623" cy="319751"/>
            </a:xfrm>
            <a:custGeom>
              <a:avLst/>
              <a:gdLst>
                <a:gd name="T0" fmla="*/ 2147483647 w 5198"/>
                <a:gd name="T1" fmla="*/ 2147483647 h 4763"/>
                <a:gd name="T2" fmla="*/ 2147483647 w 5198"/>
                <a:gd name="T3" fmla="*/ 2147483647 h 4763"/>
                <a:gd name="T4" fmla="*/ 2147483647 w 5198"/>
                <a:gd name="T5" fmla="*/ 2147483647 h 4763"/>
                <a:gd name="T6" fmla="*/ 2147483647 w 5198"/>
                <a:gd name="T7" fmla="*/ 2147483647 h 4763"/>
                <a:gd name="T8" fmla="*/ 2147483647 w 5198"/>
                <a:gd name="T9" fmla="*/ 2147483647 h 4763"/>
                <a:gd name="T10" fmla="*/ 2147483647 w 5198"/>
                <a:gd name="T11" fmla="*/ 2147483647 h 4763"/>
                <a:gd name="T12" fmla="*/ 2147483647 w 5198"/>
                <a:gd name="T13" fmla="*/ 2147483647 h 4763"/>
                <a:gd name="T14" fmla="*/ 2147483647 w 5198"/>
                <a:gd name="T15" fmla="*/ 2147483647 h 4763"/>
                <a:gd name="T16" fmla="*/ 2147483647 w 5198"/>
                <a:gd name="T17" fmla="*/ 2147483647 h 4763"/>
                <a:gd name="T18" fmla="*/ 2147483647 w 5198"/>
                <a:gd name="T19" fmla="*/ 2147483647 h 4763"/>
                <a:gd name="T20" fmla="*/ 2147483647 w 5198"/>
                <a:gd name="T21" fmla="*/ 2147483647 h 4763"/>
                <a:gd name="T22" fmla="*/ 2147483647 w 5198"/>
                <a:gd name="T23" fmla="*/ 2147483647 h 4763"/>
                <a:gd name="T24" fmla="*/ 2147483647 w 5198"/>
                <a:gd name="T25" fmla="*/ 2147483647 h 4763"/>
                <a:gd name="T26" fmla="*/ 2147483647 w 5198"/>
                <a:gd name="T27" fmla="*/ 2147483647 h 4763"/>
                <a:gd name="T28" fmla="*/ 2147483647 w 5198"/>
                <a:gd name="T29" fmla="*/ 2147483647 h 4763"/>
                <a:gd name="T30" fmla="*/ 2147483647 w 5198"/>
                <a:gd name="T31" fmla="*/ 2147483647 h 4763"/>
                <a:gd name="T32" fmla="*/ 2147483647 w 5198"/>
                <a:gd name="T33" fmla="*/ 2147483647 h 4763"/>
                <a:gd name="T34" fmla="*/ 2147483647 w 5198"/>
                <a:gd name="T35" fmla="*/ 2147483647 h 4763"/>
                <a:gd name="T36" fmla="*/ 2147483647 w 5198"/>
                <a:gd name="T37" fmla="*/ 2147483647 h 4763"/>
                <a:gd name="T38" fmla="*/ 2147483647 w 5198"/>
                <a:gd name="T39" fmla="*/ 2147483647 h 4763"/>
                <a:gd name="T40" fmla="*/ 2147483647 w 5198"/>
                <a:gd name="T41" fmla="*/ 2147483647 h 4763"/>
                <a:gd name="T42" fmla="*/ 2147483647 w 5198"/>
                <a:gd name="T43" fmla="*/ 2147483647 h 4763"/>
                <a:gd name="T44" fmla="*/ 2147483647 w 5198"/>
                <a:gd name="T45" fmla="*/ 2147483647 h 4763"/>
                <a:gd name="T46" fmla="*/ 2147483647 w 5198"/>
                <a:gd name="T47" fmla="*/ 2147483647 h 4763"/>
                <a:gd name="T48" fmla="*/ 2147483647 w 5198"/>
                <a:gd name="T49" fmla="*/ 2147483647 h 4763"/>
                <a:gd name="T50" fmla="*/ 2147483647 w 5198"/>
                <a:gd name="T51" fmla="*/ 2147483647 h 4763"/>
                <a:gd name="T52" fmla="*/ 2147483647 w 5198"/>
                <a:gd name="T53" fmla="*/ 2147483647 h 4763"/>
                <a:gd name="T54" fmla="*/ 2147483647 w 5198"/>
                <a:gd name="T55" fmla="*/ 2147483647 h 4763"/>
                <a:gd name="T56" fmla="*/ 2147483647 w 5198"/>
                <a:gd name="T57" fmla="*/ 2147483647 h 4763"/>
                <a:gd name="T58" fmla="*/ 2147483647 w 5198"/>
                <a:gd name="T59" fmla="*/ 2147483647 h 4763"/>
                <a:gd name="T60" fmla="*/ 2147483647 w 5198"/>
                <a:gd name="T61" fmla="*/ 2147483647 h 4763"/>
                <a:gd name="T62" fmla="*/ 2147483647 w 5198"/>
                <a:gd name="T63" fmla="*/ 2147483647 h 4763"/>
                <a:gd name="T64" fmla="*/ 2147483647 w 5198"/>
                <a:gd name="T65" fmla="*/ 2147483647 h 4763"/>
                <a:gd name="T66" fmla="*/ 2147483647 w 5198"/>
                <a:gd name="T67" fmla="*/ 2147483647 h 4763"/>
                <a:gd name="T68" fmla="*/ 2147483647 w 5198"/>
                <a:gd name="T69" fmla="*/ 2147483647 h 4763"/>
                <a:gd name="T70" fmla="*/ 2147483647 w 5198"/>
                <a:gd name="T71" fmla="*/ 2147483647 h 4763"/>
                <a:gd name="T72" fmla="*/ 2147483647 w 5198"/>
                <a:gd name="T73" fmla="*/ 2147483647 h 4763"/>
                <a:gd name="T74" fmla="*/ 2147483647 w 5198"/>
                <a:gd name="T75" fmla="*/ 2147483647 h 4763"/>
                <a:gd name="T76" fmla="*/ 2147483647 w 5198"/>
                <a:gd name="T77" fmla="*/ 2147483647 h 4763"/>
                <a:gd name="T78" fmla="*/ 2147483647 w 5198"/>
                <a:gd name="T79" fmla="*/ 2147483647 h 4763"/>
                <a:gd name="T80" fmla="*/ 2147483647 w 5198"/>
                <a:gd name="T81" fmla="*/ 2147483647 h 4763"/>
                <a:gd name="T82" fmla="*/ 2147483647 w 5198"/>
                <a:gd name="T83" fmla="*/ 2147483647 h 4763"/>
                <a:gd name="T84" fmla="*/ 2147483647 w 5198"/>
                <a:gd name="T85" fmla="*/ 2147483647 h 4763"/>
                <a:gd name="T86" fmla="*/ 2147483647 w 5198"/>
                <a:gd name="T87" fmla="*/ 2147483647 h 4763"/>
                <a:gd name="T88" fmla="*/ 2147483647 w 5198"/>
                <a:gd name="T89" fmla="*/ 2147483647 h 4763"/>
                <a:gd name="T90" fmla="*/ 2147483647 w 5198"/>
                <a:gd name="T91" fmla="*/ 2147483647 h 4763"/>
                <a:gd name="T92" fmla="*/ 2147483647 w 5198"/>
                <a:gd name="T93" fmla="*/ 2147483647 h 4763"/>
                <a:gd name="T94" fmla="*/ 0 w 5198"/>
                <a:gd name="T95" fmla="*/ 2147483647 h 4763"/>
                <a:gd name="T96" fmla="*/ 2147483647 w 5198"/>
                <a:gd name="T97" fmla="*/ 2147483647 h 4763"/>
                <a:gd name="T98" fmla="*/ 2147483647 w 5198"/>
                <a:gd name="T99" fmla="*/ 2147483647 h 4763"/>
                <a:gd name="T100" fmla="*/ 2147483647 w 5198"/>
                <a:gd name="T101" fmla="*/ 2147483647 h 47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198"/>
                <a:gd name="T154" fmla="*/ 0 h 4763"/>
                <a:gd name="T155" fmla="*/ 5198 w 5198"/>
                <a:gd name="T156" fmla="*/ 4763 h 47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198" h="4763">
                  <a:moveTo>
                    <a:pt x="2825" y="2032"/>
                  </a:moveTo>
                  <a:lnTo>
                    <a:pt x="2304" y="2553"/>
                  </a:lnTo>
                  <a:lnTo>
                    <a:pt x="2304" y="4072"/>
                  </a:lnTo>
                  <a:lnTo>
                    <a:pt x="2825" y="4072"/>
                  </a:lnTo>
                  <a:lnTo>
                    <a:pt x="2825" y="2032"/>
                  </a:lnTo>
                  <a:close/>
                  <a:moveTo>
                    <a:pt x="2198" y="2032"/>
                  </a:moveTo>
                  <a:lnTo>
                    <a:pt x="2126" y="2032"/>
                  </a:lnTo>
                  <a:lnTo>
                    <a:pt x="2110" y="2030"/>
                  </a:lnTo>
                  <a:lnTo>
                    <a:pt x="2095" y="2026"/>
                  </a:lnTo>
                  <a:lnTo>
                    <a:pt x="2080" y="2020"/>
                  </a:lnTo>
                  <a:lnTo>
                    <a:pt x="2068" y="2011"/>
                  </a:lnTo>
                  <a:lnTo>
                    <a:pt x="2058" y="2000"/>
                  </a:lnTo>
                  <a:lnTo>
                    <a:pt x="2051" y="1988"/>
                  </a:lnTo>
                  <a:lnTo>
                    <a:pt x="2049" y="1982"/>
                  </a:lnTo>
                  <a:lnTo>
                    <a:pt x="2046" y="1974"/>
                  </a:lnTo>
                  <a:lnTo>
                    <a:pt x="2045" y="1967"/>
                  </a:lnTo>
                  <a:lnTo>
                    <a:pt x="2045" y="1961"/>
                  </a:lnTo>
                  <a:lnTo>
                    <a:pt x="2045" y="1651"/>
                  </a:lnTo>
                  <a:lnTo>
                    <a:pt x="2198" y="1651"/>
                  </a:lnTo>
                  <a:lnTo>
                    <a:pt x="2930" y="1651"/>
                  </a:lnTo>
                  <a:lnTo>
                    <a:pt x="3085" y="1651"/>
                  </a:lnTo>
                  <a:lnTo>
                    <a:pt x="3085" y="1961"/>
                  </a:lnTo>
                  <a:lnTo>
                    <a:pt x="3085" y="1967"/>
                  </a:lnTo>
                  <a:lnTo>
                    <a:pt x="3084" y="1974"/>
                  </a:lnTo>
                  <a:lnTo>
                    <a:pt x="3081" y="1982"/>
                  </a:lnTo>
                  <a:lnTo>
                    <a:pt x="3078" y="1988"/>
                  </a:lnTo>
                  <a:lnTo>
                    <a:pt x="3070" y="2000"/>
                  </a:lnTo>
                  <a:lnTo>
                    <a:pt x="3061" y="2011"/>
                  </a:lnTo>
                  <a:lnTo>
                    <a:pt x="3048" y="2020"/>
                  </a:lnTo>
                  <a:lnTo>
                    <a:pt x="3035" y="2026"/>
                  </a:lnTo>
                  <a:lnTo>
                    <a:pt x="3019" y="2030"/>
                  </a:lnTo>
                  <a:lnTo>
                    <a:pt x="3003" y="2032"/>
                  </a:lnTo>
                  <a:lnTo>
                    <a:pt x="2930" y="2032"/>
                  </a:lnTo>
                  <a:lnTo>
                    <a:pt x="2930" y="4072"/>
                  </a:lnTo>
                  <a:lnTo>
                    <a:pt x="3638" y="4072"/>
                  </a:lnTo>
                  <a:lnTo>
                    <a:pt x="3638" y="2032"/>
                  </a:lnTo>
                  <a:lnTo>
                    <a:pt x="3566" y="2032"/>
                  </a:lnTo>
                  <a:lnTo>
                    <a:pt x="3549" y="2030"/>
                  </a:lnTo>
                  <a:lnTo>
                    <a:pt x="3533" y="2026"/>
                  </a:lnTo>
                  <a:lnTo>
                    <a:pt x="3520" y="2020"/>
                  </a:lnTo>
                  <a:lnTo>
                    <a:pt x="3508" y="2011"/>
                  </a:lnTo>
                  <a:lnTo>
                    <a:pt x="3497" y="2000"/>
                  </a:lnTo>
                  <a:lnTo>
                    <a:pt x="3489" y="1988"/>
                  </a:lnTo>
                  <a:lnTo>
                    <a:pt x="3487" y="1982"/>
                  </a:lnTo>
                  <a:lnTo>
                    <a:pt x="3484" y="1974"/>
                  </a:lnTo>
                  <a:lnTo>
                    <a:pt x="3484" y="1967"/>
                  </a:lnTo>
                  <a:lnTo>
                    <a:pt x="3483" y="1961"/>
                  </a:lnTo>
                  <a:lnTo>
                    <a:pt x="3483" y="1651"/>
                  </a:lnTo>
                  <a:lnTo>
                    <a:pt x="3638" y="1651"/>
                  </a:lnTo>
                  <a:lnTo>
                    <a:pt x="4427" y="1651"/>
                  </a:lnTo>
                  <a:lnTo>
                    <a:pt x="4687" y="1651"/>
                  </a:lnTo>
                  <a:lnTo>
                    <a:pt x="4687" y="1945"/>
                  </a:lnTo>
                  <a:lnTo>
                    <a:pt x="4686" y="1965"/>
                  </a:lnTo>
                  <a:lnTo>
                    <a:pt x="4683" y="1984"/>
                  </a:lnTo>
                  <a:lnTo>
                    <a:pt x="4678" y="2003"/>
                  </a:lnTo>
                  <a:lnTo>
                    <a:pt x="4670" y="2018"/>
                  </a:lnTo>
                  <a:lnTo>
                    <a:pt x="4662" y="2034"/>
                  </a:lnTo>
                  <a:lnTo>
                    <a:pt x="4652" y="2049"/>
                  </a:lnTo>
                  <a:lnTo>
                    <a:pt x="4640" y="2062"/>
                  </a:lnTo>
                  <a:lnTo>
                    <a:pt x="4627" y="2075"/>
                  </a:lnTo>
                  <a:lnTo>
                    <a:pt x="4614" y="2085"/>
                  </a:lnTo>
                  <a:lnTo>
                    <a:pt x="4598" y="2095"/>
                  </a:lnTo>
                  <a:lnTo>
                    <a:pt x="4583" y="2102"/>
                  </a:lnTo>
                  <a:lnTo>
                    <a:pt x="4566" y="2109"/>
                  </a:lnTo>
                  <a:lnTo>
                    <a:pt x="4551" y="2114"/>
                  </a:lnTo>
                  <a:lnTo>
                    <a:pt x="4533" y="2118"/>
                  </a:lnTo>
                  <a:lnTo>
                    <a:pt x="4516" y="2121"/>
                  </a:lnTo>
                  <a:lnTo>
                    <a:pt x="4501" y="2121"/>
                  </a:lnTo>
                  <a:lnTo>
                    <a:pt x="4480" y="2121"/>
                  </a:lnTo>
                  <a:lnTo>
                    <a:pt x="4480" y="4072"/>
                  </a:lnTo>
                  <a:lnTo>
                    <a:pt x="4867" y="4072"/>
                  </a:lnTo>
                  <a:lnTo>
                    <a:pt x="4867" y="4448"/>
                  </a:lnTo>
                  <a:lnTo>
                    <a:pt x="4762" y="4448"/>
                  </a:lnTo>
                  <a:lnTo>
                    <a:pt x="4762" y="4177"/>
                  </a:lnTo>
                  <a:lnTo>
                    <a:pt x="4427" y="4177"/>
                  </a:lnTo>
                  <a:lnTo>
                    <a:pt x="3638" y="4177"/>
                  </a:lnTo>
                  <a:lnTo>
                    <a:pt x="2930" y="4177"/>
                  </a:lnTo>
                  <a:lnTo>
                    <a:pt x="2198" y="4177"/>
                  </a:lnTo>
                  <a:lnTo>
                    <a:pt x="1492" y="4177"/>
                  </a:lnTo>
                  <a:lnTo>
                    <a:pt x="705" y="4177"/>
                  </a:lnTo>
                  <a:lnTo>
                    <a:pt x="436" y="4177"/>
                  </a:lnTo>
                  <a:lnTo>
                    <a:pt x="436" y="4448"/>
                  </a:lnTo>
                  <a:lnTo>
                    <a:pt x="331" y="4448"/>
                  </a:lnTo>
                  <a:lnTo>
                    <a:pt x="331" y="4072"/>
                  </a:lnTo>
                  <a:lnTo>
                    <a:pt x="653" y="4072"/>
                  </a:lnTo>
                  <a:lnTo>
                    <a:pt x="653" y="2121"/>
                  </a:lnTo>
                  <a:lnTo>
                    <a:pt x="632" y="2121"/>
                  </a:lnTo>
                  <a:lnTo>
                    <a:pt x="616" y="2121"/>
                  </a:lnTo>
                  <a:lnTo>
                    <a:pt x="599" y="2118"/>
                  </a:lnTo>
                  <a:lnTo>
                    <a:pt x="582" y="2114"/>
                  </a:lnTo>
                  <a:lnTo>
                    <a:pt x="566" y="2109"/>
                  </a:lnTo>
                  <a:lnTo>
                    <a:pt x="549" y="2102"/>
                  </a:lnTo>
                  <a:lnTo>
                    <a:pt x="535" y="2095"/>
                  </a:lnTo>
                  <a:lnTo>
                    <a:pt x="519" y="2085"/>
                  </a:lnTo>
                  <a:lnTo>
                    <a:pt x="506" y="2075"/>
                  </a:lnTo>
                  <a:lnTo>
                    <a:pt x="492" y="2062"/>
                  </a:lnTo>
                  <a:lnTo>
                    <a:pt x="481" y="2049"/>
                  </a:lnTo>
                  <a:lnTo>
                    <a:pt x="470" y="2034"/>
                  </a:lnTo>
                  <a:lnTo>
                    <a:pt x="462" y="2018"/>
                  </a:lnTo>
                  <a:lnTo>
                    <a:pt x="454" y="2003"/>
                  </a:lnTo>
                  <a:lnTo>
                    <a:pt x="449" y="1984"/>
                  </a:lnTo>
                  <a:lnTo>
                    <a:pt x="447" y="1965"/>
                  </a:lnTo>
                  <a:lnTo>
                    <a:pt x="445" y="1945"/>
                  </a:lnTo>
                  <a:lnTo>
                    <a:pt x="445" y="1651"/>
                  </a:lnTo>
                  <a:lnTo>
                    <a:pt x="705" y="1651"/>
                  </a:lnTo>
                  <a:lnTo>
                    <a:pt x="1492" y="1651"/>
                  </a:lnTo>
                  <a:lnTo>
                    <a:pt x="1646" y="1651"/>
                  </a:lnTo>
                  <a:lnTo>
                    <a:pt x="1646" y="1961"/>
                  </a:lnTo>
                  <a:lnTo>
                    <a:pt x="1646" y="1967"/>
                  </a:lnTo>
                  <a:lnTo>
                    <a:pt x="1644" y="1974"/>
                  </a:lnTo>
                  <a:lnTo>
                    <a:pt x="1643" y="1982"/>
                  </a:lnTo>
                  <a:lnTo>
                    <a:pt x="1640" y="1988"/>
                  </a:lnTo>
                  <a:lnTo>
                    <a:pt x="1632" y="2000"/>
                  </a:lnTo>
                  <a:lnTo>
                    <a:pt x="1622" y="2011"/>
                  </a:lnTo>
                  <a:lnTo>
                    <a:pt x="1610" y="2020"/>
                  </a:lnTo>
                  <a:lnTo>
                    <a:pt x="1596" y="2026"/>
                  </a:lnTo>
                  <a:lnTo>
                    <a:pt x="1581" y="2030"/>
                  </a:lnTo>
                  <a:lnTo>
                    <a:pt x="1564" y="2032"/>
                  </a:lnTo>
                  <a:lnTo>
                    <a:pt x="1492" y="2032"/>
                  </a:lnTo>
                  <a:lnTo>
                    <a:pt x="1492" y="4072"/>
                  </a:lnTo>
                  <a:lnTo>
                    <a:pt x="2198" y="4072"/>
                  </a:lnTo>
                  <a:lnTo>
                    <a:pt x="2198" y="2032"/>
                  </a:lnTo>
                  <a:close/>
                  <a:moveTo>
                    <a:pt x="1387" y="2045"/>
                  </a:moveTo>
                  <a:lnTo>
                    <a:pt x="863" y="2569"/>
                  </a:lnTo>
                  <a:lnTo>
                    <a:pt x="863" y="4072"/>
                  </a:lnTo>
                  <a:lnTo>
                    <a:pt x="1387" y="4072"/>
                  </a:lnTo>
                  <a:lnTo>
                    <a:pt x="1387" y="2045"/>
                  </a:lnTo>
                  <a:close/>
                  <a:moveTo>
                    <a:pt x="4270" y="4072"/>
                  </a:moveTo>
                  <a:lnTo>
                    <a:pt x="4270" y="2053"/>
                  </a:lnTo>
                  <a:lnTo>
                    <a:pt x="3743" y="2580"/>
                  </a:lnTo>
                  <a:lnTo>
                    <a:pt x="3743" y="4072"/>
                  </a:lnTo>
                  <a:lnTo>
                    <a:pt x="4270" y="4072"/>
                  </a:lnTo>
                  <a:close/>
                  <a:moveTo>
                    <a:pt x="104" y="4553"/>
                  </a:moveTo>
                  <a:lnTo>
                    <a:pt x="5094" y="4553"/>
                  </a:lnTo>
                  <a:lnTo>
                    <a:pt x="5094" y="4763"/>
                  </a:lnTo>
                  <a:lnTo>
                    <a:pt x="104" y="4763"/>
                  </a:lnTo>
                  <a:lnTo>
                    <a:pt x="104" y="4553"/>
                  </a:lnTo>
                  <a:close/>
                  <a:moveTo>
                    <a:pt x="0" y="1098"/>
                  </a:moveTo>
                  <a:lnTo>
                    <a:pt x="2594" y="0"/>
                  </a:lnTo>
                  <a:lnTo>
                    <a:pt x="5198" y="1098"/>
                  </a:lnTo>
                  <a:lnTo>
                    <a:pt x="5076" y="1548"/>
                  </a:lnTo>
                  <a:lnTo>
                    <a:pt x="122" y="1548"/>
                  </a:lnTo>
                  <a:lnTo>
                    <a:pt x="0" y="1098"/>
                  </a:lnTo>
                  <a:close/>
                  <a:moveTo>
                    <a:pt x="251" y="1220"/>
                  </a:moveTo>
                  <a:lnTo>
                    <a:pt x="284" y="1338"/>
                  </a:lnTo>
                  <a:lnTo>
                    <a:pt x="4914" y="1338"/>
                  </a:lnTo>
                  <a:lnTo>
                    <a:pt x="4947" y="1220"/>
                  </a:lnTo>
                  <a:lnTo>
                    <a:pt x="2594" y="228"/>
                  </a:lnTo>
                  <a:lnTo>
                    <a:pt x="251" y="1220"/>
                  </a:lnTo>
                  <a:close/>
                </a:path>
              </a:pathLst>
            </a:custGeom>
            <a:solidFill>
              <a:schemeClr val="tx2"/>
            </a:solidFill>
            <a:ln w="9525">
              <a:noFill/>
              <a:round/>
              <a:headEnd/>
              <a:tailEnd/>
            </a:ln>
          </p:spPr>
          <p:txBody>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endParaRPr lang="de-DE"/>
            </a:p>
          </p:txBody>
        </p:sp>
        <p:sp>
          <p:nvSpPr>
            <p:cNvPr id="6" name="Freeform 5"/>
            <p:cNvSpPr>
              <a:spLocks noChangeAspect="1" noEditPoints="1"/>
            </p:cNvSpPr>
            <p:nvPr/>
          </p:nvSpPr>
          <p:spPr bwMode="auto">
            <a:xfrm>
              <a:off x="6778872" y="2412214"/>
              <a:ext cx="364970" cy="406407"/>
            </a:xfrm>
            <a:custGeom>
              <a:avLst/>
              <a:gdLst>
                <a:gd name="T0" fmla="*/ 1626 w 2290"/>
                <a:gd name="T1" fmla="*/ 356 h 2550"/>
                <a:gd name="T2" fmla="*/ 1685 w 2290"/>
                <a:gd name="T3" fmla="*/ 221 h 2550"/>
                <a:gd name="T4" fmla="*/ 1625 w 2290"/>
                <a:gd name="T5" fmla="*/ 81 h 2550"/>
                <a:gd name="T6" fmla="*/ 1485 w 2290"/>
                <a:gd name="T7" fmla="*/ 43 h 2550"/>
                <a:gd name="T8" fmla="*/ 1379 w 2290"/>
                <a:gd name="T9" fmla="*/ 110 h 2550"/>
                <a:gd name="T10" fmla="*/ 1349 w 2290"/>
                <a:gd name="T11" fmla="*/ 274 h 2550"/>
                <a:gd name="T12" fmla="*/ 1428 w 2290"/>
                <a:gd name="T13" fmla="*/ 405 h 2550"/>
                <a:gd name="T14" fmla="*/ 1379 w 2290"/>
                <a:gd name="T15" fmla="*/ 187 h 2550"/>
                <a:gd name="T16" fmla="*/ 1478 w 2290"/>
                <a:gd name="T17" fmla="*/ 127 h 2550"/>
                <a:gd name="T18" fmla="*/ 1522 w 2290"/>
                <a:gd name="T19" fmla="*/ 219 h 2550"/>
                <a:gd name="T20" fmla="*/ 1580 w 2290"/>
                <a:gd name="T21" fmla="*/ 367 h 2550"/>
                <a:gd name="T22" fmla="*/ 1489 w 2290"/>
                <a:gd name="T23" fmla="*/ 396 h 2550"/>
                <a:gd name="T24" fmla="*/ 1392 w 2290"/>
                <a:gd name="T25" fmla="*/ 325 h 2550"/>
                <a:gd name="T26" fmla="*/ 1187 w 2290"/>
                <a:gd name="T27" fmla="*/ 1061 h 2550"/>
                <a:gd name="T28" fmla="*/ 1238 w 2290"/>
                <a:gd name="T29" fmla="*/ 1004 h 2550"/>
                <a:gd name="T30" fmla="*/ 1254 w 2290"/>
                <a:gd name="T31" fmla="*/ 975 h 2550"/>
                <a:gd name="T32" fmla="*/ 1280 w 2290"/>
                <a:gd name="T33" fmla="*/ 996 h 2550"/>
                <a:gd name="T34" fmla="*/ 1259 w 2290"/>
                <a:gd name="T35" fmla="*/ 1018 h 2550"/>
                <a:gd name="T36" fmla="*/ 1731 w 2290"/>
                <a:gd name="T37" fmla="*/ 473 h 2550"/>
                <a:gd name="T38" fmla="*/ 1657 w 2290"/>
                <a:gd name="T39" fmla="*/ 427 h 2550"/>
                <a:gd name="T40" fmla="*/ 1455 w 2290"/>
                <a:gd name="T41" fmla="*/ 553 h 2550"/>
                <a:gd name="T42" fmla="*/ 1594 w 2290"/>
                <a:gd name="T43" fmla="*/ 2550 h 2550"/>
                <a:gd name="T44" fmla="*/ 1848 w 2290"/>
                <a:gd name="T45" fmla="*/ 1311 h 2550"/>
                <a:gd name="T46" fmla="*/ 612 w 2290"/>
                <a:gd name="T47" fmla="*/ 744 h 2550"/>
                <a:gd name="T48" fmla="*/ 587 w 2290"/>
                <a:gd name="T49" fmla="*/ 567 h 2550"/>
                <a:gd name="T50" fmla="*/ 426 w 2290"/>
                <a:gd name="T51" fmla="*/ 416 h 2550"/>
                <a:gd name="T52" fmla="*/ 327 w 2290"/>
                <a:gd name="T53" fmla="*/ 415 h 2550"/>
                <a:gd name="T54" fmla="*/ 0 w 2290"/>
                <a:gd name="T55" fmla="*/ 2014 h 2550"/>
                <a:gd name="T56" fmla="*/ 481 w 2290"/>
                <a:gd name="T57" fmla="*/ 2550 h 2550"/>
                <a:gd name="T58" fmla="*/ 460 w 2290"/>
                <a:gd name="T59" fmla="*/ 1037 h 2550"/>
                <a:gd name="T60" fmla="*/ 394 w 2290"/>
                <a:gd name="T61" fmla="*/ 1009 h 2550"/>
                <a:gd name="T62" fmla="*/ 370 w 2290"/>
                <a:gd name="T63" fmla="*/ 1027 h 2550"/>
                <a:gd name="T64" fmla="*/ 458 w 2290"/>
                <a:gd name="T65" fmla="*/ 1067 h 2550"/>
                <a:gd name="T66" fmla="*/ 339 w 2290"/>
                <a:gd name="T67" fmla="*/ 480 h 2550"/>
                <a:gd name="T68" fmla="*/ 407 w 2290"/>
                <a:gd name="T69" fmla="*/ 473 h 2550"/>
                <a:gd name="T70" fmla="*/ 546 w 2290"/>
                <a:gd name="T71" fmla="*/ 616 h 2550"/>
                <a:gd name="T72" fmla="*/ 809 w 2290"/>
                <a:gd name="T73" fmla="*/ 884 h 2550"/>
                <a:gd name="T74" fmla="*/ 465 w 2290"/>
                <a:gd name="T75" fmla="*/ 405 h 2550"/>
                <a:gd name="T76" fmla="*/ 583 w 2290"/>
                <a:gd name="T77" fmla="*/ 397 h 2550"/>
                <a:gd name="T78" fmla="*/ 655 w 2290"/>
                <a:gd name="T79" fmla="*/ 278 h 2550"/>
                <a:gd name="T80" fmla="*/ 659 w 2290"/>
                <a:gd name="T81" fmla="*/ 145 h 2550"/>
                <a:gd name="T82" fmla="*/ 599 w 2290"/>
                <a:gd name="T83" fmla="*/ 51 h 2550"/>
                <a:gd name="T84" fmla="*/ 456 w 2290"/>
                <a:gd name="T85" fmla="*/ 2 h 2550"/>
                <a:gd name="T86" fmla="*/ 325 w 2290"/>
                <a:gd name="T87" fmla="*/ 76 h 2550"/>
                <a:gd name="T88" fmla="*/ 273 w 2290"/>
                <a:gd name="T89" fmla="*/ 186 h 2550"/>
                <a:gd name="T90" fmla="*/ 296 w 2290"/>
                <a:gd name="T91" fmla="*/ 306 h 2550"/>
                <a:gd name="T92" fmla="*/ 404 w 2290"/>
                <a:gd name="T93" fmla="*/ 381 h 2550"/>
                <a:gd name="T94" fmla="*/ 589 w 2290"/>
                <a:gd name="T95" fmla="*/ 137 h 2550"/>
                <a:gd name="T96" fmla="*/ 625 w 2290"/>
                <a:gd name="T97" fmla="*/ 274 h 2550"/>
                <a:gd name="T98" fmla="*/ 567 w 2290"/>
                <a:gd name="T99" fmla="*/ 371 h 2550"/>
                <a:gd name="T100" fmla="*/ 481 w 2290"/>
                <a:gd name="T101" fmla="*/ 381 h 2550"/>
                <a:gd name="T102" fmla="*/ 461 w 2290"/>
                <a:gd name="T103" fmla="*/ 319 h 2550"/>
                <a:gd name="T104" fmla="*/ 450 w 2290"/>
                <a:gd name="T105" fmla="*/ 234 h 2550"/>
                <a:gd name="T106" fmla="*/ 983 w 2290"/>
                <a:gd name="T107" fmla="*/ 1076 h 2550"/>
                <a:gd name="T108" fmla="*/ 1071 w 2290"/>
                <a:gd name="T109" fmla="*/ 1074 h 2550"/>
                <a:gd name="T110" fmla="*/ 1024 w 2290"/>
                <a:gd name="T111" fmla="*/ 1054 h 2550"/>
                <a:gd name="T112" fmla="*/ 940 w 2290"/>
                <a:gd name="T113" fmla="*/ 887 h 2550"/>
                <a:gd name="T114" fmla="*/ 1063 w 2290"/>
                <a:gd name="T115" fmla="*/ 859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0" h="2550">
                  <a:moveTo>
                    <a:pt x="1502" y="426"/>
                  </a:moveTo>
                  <a:lnTo>
                    <a:pt x="1502" y="426"/>
                  </a:lnTo>
                  <a:lnTo>
                    <a:pt x="1521" y="425"/>
                  </a:lnTo>
                  <a:lnTo>
                    <a:pt x="1539" y="421"/>
                  </a:lnTo>
                  <a:lnTo>
                    <a:pt x="1557" y="415"/>
                  </a:lnTo>
                  <a:lnTo>
                    <a:pt x="1572" y="407"/>
                  </a:lnTo>
                  <a:lnTo>
                    <a:pt x="1588" y="397"/>
                  </a:lnTo>
                  <a:lnTo>
                    <a:pt x="1602" y="385"/>
                  </a:lnTo>
                  <a:lnTo>
                    <a:pt x="1615" y="372"/>
                  </a:lnTo>
                  <a:lnTo>
                    <a:pt x="1626" y="356"/>
                  </a:lnTo>
                  <a:lnTo>
                    <a:pt x="1626" y="356"/>
                  </a:lnTo>
                  <a:lnTo>
                    <a:pt x="1639" y="352"/>
                  </a:lnTo>
                  <a:lnTo>
                    <a:pt x="1650" y="346"/>
                  </a:lnTo>
                  <a:lnTo>
                    <a:pt x="1660" y="340"/>
                  </a:lnTo>
                  <a:lnTo>
                    <a:pt x="1669" y="333"/>
                  </a:lnTo>
                  <a:lnTo>
                    <a:pt x="1676" y="324"/>
                  </a:lnTo>
                  <a:lnTo>
                    <a:pt x="1682" y="315"/>
                  </a:lnTo>
                  <a:lnTo>
                    <a:pt x="1684" y="305"/>
                  </a:lnTo>
                  <a:lnTo>
                    <a:pt x="1685" y="293"/>
                  </a:lnTo>
                  <a:lnTo>
                    <a:pt x="1685" y="221"/>
                  </a:lnTo>
                  <a:lnTo>
                    <a:pt x="1685" y="221"/>
                  </a:lnTo>
                  <a:lnTo>
                    <a:pt x="1685" y="204"/>
                  </a:lnTo>
                  <a:lnTo>
                    <a:pt x="1683" y="186"/>
                  </a:lnTo>
                  <a:lnTo>
                    <a:pt x="1678" y="169"/>
                  </a:lnTo>
                  <a:lnTo>
                    <a:pt x="1673" y="152"/>
                  </a:lnTo>
                  <a:lnTo>
                    <a:pt x="1666" y="136"/>
                  </a:lnTo>
                  <a:lnTo>
                    <a:pt x="1658" y="120"/>
                  </a:lnTo>
                  <a:lnTo>
                    <a:pt x="1648" y="107"/>
                  </a:lnTo>
                  <a:lnTo>
                    <a:pt x="1638" y="93"/>
                  </a:lnTo>
                  <a:lnTo>
                    <a:pt x="1625" y="81"/>
                  </a:lnTo>
                  <a:lnTo>
                    <a:pt x="1613" y="71"/>
                  </a:lnTo>
                  <a:lnTo>
                    <a:pt x="1598" y="61"/>
                  </a:lnTo>
                  <a:lnTo>
                    <a:pt x="1584" y="53"/>
                  </a:lnTo>
                  <a:lnTo>
                    <a:pt x="1568" y="47"/>
                  </a:lnTo>
                  <a:lnTo>
                    <a:pt x="1552" y="43"/>
                  </a:lnTo>
                  <a:lnTo>
                    <a:pt x="1535" y="39"/>
                  </a:lnTo>
                  <a:lnTo>
                    <a:pt x="1517" y="38"/>
                  </a:lnTo>
                  <a:lnTo>
                    <a:pt x="1517" y="38"/>
                  </a:lnTo>
                  <a:lnTo>
                    <a:pt x="1499" y="39"/>
                  </a:lnTo>
                  <a:lnTo>
                    <a:pt x="1485" y="43"/>
                  </a:lnTo>
                  <a:lnTo>
                    <a:pt x="1485" y="43"/>
                  </a:lnTo>
                  <a:lnTo>
                    <a:pt x="1470" y="45"/>
                  </a:lnTo>
                  <a:lnTo>
                    <a:pt x="1457" y="49"/>
                  </a:lnTo>
                  <a:lnTo>
                    <a:pt x="1443" y="55"/>
                  </a:lnTo>
                  <a:lnTo>
                    <a:pt x="1431" y="61"/>
                  </a:lnTo>
                  <a:lnTo>
                    <a:pt x="1418" y="69"/>
                  </a:lnTo>
                  <a:lnTo>
                    <a:pt x="1407" y="78"/>
                  </a:lnTo>
                  <a:lnTo>
                    <a:pt x="1397" y="88"/>
                  </a:lnTo>
                  <a:lnTo>
                    <a:pt x="1387" y="98"/>
                  </a:lnTo>
                  <a:lnTo>
                    <a:pt x="1379" y="110"/>
                  </a:lnTo>
                  <a:lnTo>
                    <a:pt x="1371" y="123"/>
                  </a:lnTo>
                  <a:lnTo>
                    <a:pt x="1364" y="136"/>
                  </a:lnTo>
                  <a:lnTo>
                    <a:pt x="1359" y="150"/>
                  </a:lnTo>
                  <a:lnTo>
                    <a:pt x="1354" y="164"/>
                  </a:lnTo>
                  <a:lnTo>
                    <a:pt x="1351" y="179"/>
                  </a:lnTo>
                  <a:lnTo>
                    <a:pt x="1349" y="195"/>
                  </a:lnTo>
                  <a:lnTo>
                    <a:pt x="1349" y="210"/>
                  </a:lnTo>
                  <a:lnTo>
                    <a:pt x="1349" y="257"/>
                  </a:lnTo>
                  <a:lnTo>
                    <a:pt x="1349" y="257"/>
                  </a:lnTo>
                  <a:lnTo>
                    <a:pt x="1349" y="274"/>
                  </a:lnTo>
                  <a:lnTo>
                    <a:pt x="1351" y="291"/>
                  </a:lnTo>
                  <a:lnTo>
                    <a:pt x="1355" y="307"/>
                  </a:lnTo>
                  <a:lnTo>
                    <a:pt x="1360" y="323"/>
                  </a:lnTo>
                  <a:lnTo>
                    <a:pt x="1367" y="337"/>
                  </a:lnTo>
                  <a:lnTo>
                    <a:pt x="1374" y="351"/>
                  </a:lnTo>
                  <a:lnTo>
                    <a:pt x="1382" y="364"/>
                  </a:lnTo>
                  <a:lnTo>
                    <a:pt x="1392" y="376"/>
                  </a:lnTo>
                  <a:lnTo>
                    <a:pt x="1404" y="387"/>
                  </a:lnTo>
                  <a:lnTo>
                    <a:pt x="1415" y="397"/>
                  </a:lnTo>
                  <a:lnTo>
                    <a:pt x="1428" y="405"/>
                  </a:lnTo>
                  <a:lnTo>
                    <a:pt x="1442" y="413"/>
                  </a:lnTo>
                  <a:lnTo>
                    <a:pt x="1455" y="418"/>
                  </a:lnTo>
                  <a:lnTo>
                    <a:pt x="1470" y="423"/>
                  </a:lnTo>
                  <a:lnTo>
                    <a:pt x="1486" y="425"/>
                  </a:lnTo>
                  <a:lnTo>
                    <a:pt x="1502" y="426"/>
                  </a:lnTo>
                  <a:lnTo>
                    <a:pt x="1502" y="426"/>
                  </a:lnTo>
                  <a:close/>
                  <a:moveTo>
                    <a:pt x="1377" y="210"/>
                  </a:moveTo>
                  <a:lnTo>
                    <a:pt x="1377" y="210"/>
                  </a:lnTo>
                  <a:lnTo>
                    <a:pt x="1378" y="198"/>
                  </a:lnTo>
                  <a:lnTo>
                    <a:pt x="1379" y="187"/>
                  </a:lnTo>
                  <a:lnTo>
                    <a:pt x="1381" y="175"/>
                  </a:lnTo>
                  <a:lnTo>
                    <a:pt x="1385" y="164"/>
                  </a:lnTo>
                  <a:lnTo>
                    <a:pt x="1388" y="153"/>
                  </a:lnTo>
                  <a:lnTo>
                    <a:pt x="1392" y="143"/>
                  </a:lnTo>
                  <a:lnTo>
                    <a:pt x="1398" y="134"/>
                  </a:lnTo>
                  <a:lnTo>
                    <a:pt x="1404" y="125"/>
                  </a:lnTo>
                  <a:lnTo>
                    <a:pt x="1457" y="125"/>
                  </a:lnTo>
                  <a:lnTo>
                    <a:pt x="1457" y="125"/>
                  </a:lnTo>
                  <a:lnTo>
                    <a:pt x="1468" y="125"/>
                  </a:lnTo>
                  <a:lnTo>
                    <a:pt x="1478" y="127"/>
                  </a:lnTo>
                  <a:lnTo>
                    <a:pt x="1487" y="130"/>
                  </a:lnTo>
                  <a:lnTo>
                    <a:pt x="1495" y="135"/>
                  </a:lnTo>
                  <a:lnTo>
                    <a:pt x="1502" y="139"/>
                  </a:lnTo>
                  <a:lnTo>
                    <a:pt x="1506" y="146"/>
                  </a:lnTo>
                  <a:lnTo>
                    <a:pt x="1511" y="153"/>
                  </a:lnTo>
                  <a:lnTo>
                    <a:pt x="1514" y="161"/>
                  </a:lnTo>
                  <a:lnTo>
                    <a:pt x="1516" y="170"/>
                  </a:lnTo>
                  <a:lnTo>
                    <a:pt x="1518" y="179"/>
                  </a:lnTo>
                  <a:lnTo>
                    <a:pt x="1521" y="198"/>
                  </a:lnTo>
                  <a:lnTo>
                    <a:pt x="1522" y="219"/>
                  </a:lnTo>
                  <a:lnTo>
                    <a:pt x="1522" y="241"/>
                  </a:lnTo>
                  <a:lnTo>
                    <a:pt x="1570" y="198"/>
                  </a:lnTo>
                  <a:lnTo>
                    <a:pt x="1570" y="295"/>
                  </a:lnTo>
                  <a:lnTo>
                    <a:pt x="1615" y="316"/>
                  </a:lnTo>
                  <a:lnTo>
                    <a:pt x="1615" y="316"/>
                  </a:lnTo>
                  <a:lnTo>
                    <a:pt x="1608" y="331"/>
                  </a:lnTo>
                  <a:lnTo>
                    <a:pt x="1599" y="344"/>
                  </a:lnTo>
                  <a:lnTo>
                    <a:pt x="1590" y="355"/>
                  </a:lnTo>
                  <a:lnTo>
                    <a:pt x="1580" y="367"/>
                  </a:lnTo>
                  <a:lnTo>
                    <a:pt x="1580" y="367"/>
                  </a:lnTo>
                  <a:lnTo>
                    <a:pt x="1571" y="373"/>
                  </a:lnTo>
                  <a:lnTo>
                    <a:pt x="1562" y="379"/>
                  </a:lnTo>
                  <a:lnTo>
                    <a:pt x="1553" y="385"/>
                  </a:lnTo>
                  <a:lnTo>
                    <a:pt x="1543" y="389"/>
                  </a:lnTo>
                  <a:lnTo>
                    <a:pt x="1534" y="392"/>
                  </a:lnTo>
                  <a:lnTo>
                    <a:pt x="1523" y="395"/>
                  </a:lnTo>
                  <a:lnTo>
                    <a:pt x="1513" y="397"/>
                  </a:lnTo>
                  <a:lnTo>
                    <a:pt x="1502" y="397"/>
                  </a:lnTo>
                  <a:lnTo>
                    <a:pt x="1502" y="397"/>
                  </a:lnTo>
                  <a:lnTo>
                    <a:pt x="1489" y="396"/>
                  </a:lnTo>
                  <a:lnTo>
                    <a:pt x="1477" y="395"/>
                  </a:lnTo>
                  <a:lnTo>
                    <a:pt x="1466" y="391"/>
                  </a:lnTo>
                  <a:lnTo>
                    <a:pt x="1454" y="387"/>
                  </a:lnTo>
                  <a:lnTo>
                    <a:pt x="1443" y="380"/>
                  </a:lnTo>
                  <a:lnTo>
                    <a:pt x="1433" y="373"/>
                  </a:lnTo>
                  <a:lnTo>
                    <a:pt x="1423" y="365"/>
                  </a:lnTo>
                  <a:lnTo>
                    <a:pt x="1414" y="356"/>
                  </a:lnTo>
                  <a:lnTo>
                    <a:pt x="1406" y="346"/>
                  </a:lnTo>
                  <a:lnTo>
                    <a:pt x="1399" y="336"/>
                  </a:lnTo>
                  <a:lnTo>
                    <a:pt x="1392" y="325"/>
                  </a:lnTo>
                  <a:lnTo>
                    <a:pt x="1387" y="313"/>
                  </a:lnTo>
                  <a:lnTo>
                    <a:pt x="1382" y="299"/>
                  </a:lnTo>
                  <a:lnTo>
                    <a:pt x="1380" y="286"/>
                  </a:lnTo>
                  <a:lnTo>
                    <a:pt x="1378" y="272"/>
                  </a:lnTo>
                  <a:lnTo>
                    <a:pt x="1377" y="257"/>
                  </a:lnTo>
                  <a:lnTo>
                    <a:pt x="1377" y="210"/>
                  </a:lnTo>
                  <a:close/>
                  <a:moveTo>
                    <a:pt x="1407" y="741"/>
                  </a:moveTo>
                  <a:lnTo>
                    <a:pt x="1325" y="846"/>
                  </a:lnTo>
                  <a:lnTo>
                    <a:pt x="1187" y="846"/>
                  </a:lnTo>
                  <a:lnTo>
                    <a:pt x="1187" y="1061"/>
                  </a:lnTo>
                  <a:lnTo>
                    <a:pt x="1426" y="1061"/>
                  </a:lnTo>
                  <a:lnTo>
                    <a:pt x="1407" y="741"/>
                  </a:lnTo>
                  <a:close/>
                  <a:moveTo>
                    <a:pt x="1259" y="1018"/>
                  </a:moveTo>
                  <a:lnTo>
                    <a:pt x="1259" y="1018"/>
                  </a:lnTo>
                  <a:lnTo>
                    <a:pt x="1254" y="1018"/>
                  </a:lnTo>
                  <a:lnTo>
                    <a:pt x="1250" y="1016"/>
                  </a:lnTo>
                  <a:lnTo>
                    <a:pt x="1246" y="1014"/>
                  </a:lnTo>
                  <a:lnTo>
                    <a:pt x="1243" y="1012"/>
                  </a:lnTo>
                  <a:lnTo>
                    <a:pt x="1241" y="1009"/>
                  </a:lnTo>
                  <a:lnTo>
                    <a:pt x="1238" y="1004"/>
                  </a:lnTo>
                  <a:lnTo>
                    <a:pt x="1237" y="1001"/>
                  </a:lnTo>
                  <a:lnTo>
                    <a:pt x="1236" y="996"/>
                  </a:lnTo>
                  <a:lnTo>
                    <a:pt x="1236" y="996"/>
                  </a:lnTo>
                  <a:lnTo>
                    <a:pt x="1237" y="992"/>
                  </a:lnTo>
                  <a:lnTo>
                    <a:pt x="1238" y="987"/>
                  </a:lnTo>
                  <a:lnTo>
                    <a:pt x="1241" y="984"/>
                  </a:lnTo>
                  <a:lnTo>
                    <a:pt x="1243" y="980"/>
                  </a:lnTo>
                  <a:lnTo>
                    <a:pt x="1246" y="978"/>
                  </a:lnTo>
                  <a:lnTo>
                    <a:pt x="1250" y="976"/>
                  </a:lnTo>
                  <a:lnTo>
                    <a:pt x="1254" y="975"/>
                  </a:lnTo>
                  <a:lnTo>
                    <a:pt x="1259" y="975"/>
                  </a:lnTo>
                  <a:lnTo>
                    <a:pt x="1259" y="975"/>
                  </a:lnTo>
                  <a:lnTo>
                    <a:pt x="1262" y="975"/>
                  </a:lnTo>
                  <a:lnTo>
                    <a:pt x="1266" y="976"/>
                  </a:lnTo>
                  <a:lnTo>
                    <a:pt x="1270" y="978"/>
                  </a:lnTo>
                  <a:lnTo>
                    <a:pt x="1273" y="980"/>
                  </a:lnTo>
                  <a:lnTo>
                    <a:pt x="1277" y="984"/>
                  </a:lnTo>
                  <a:lnTo>
                    <a:pt x="1278" y="987"/>
                  </a:lnTo>
                  <a:lnTo>
                    <a:pt x="1279" y="992"/>
                  </a:lnTo>
                  <a:lnTo>
                    <a:pt x="1280" y="996"/>
                  </a:lnTo>
                  <a:lnTo>
                    <a:pt x="1280" y="996"/>
                  </a:lnTo>
                  <a:lnTo>
                    <a:pt x="1279" y="1001"/>
                  </a:lnTo>
                  <a:lnTo>
                    <a:pt x="1278" y="1004"/>
                  </a:lnTo>
                  <a:lnTo>
                    <a:pt x="1277" y="1009"/>
                  </a:lnTo>
                  <a:lnTo>
                    <a:pt x="1273" y="1012"/>
                  </a:lnTo>
                  <a:lnTo>
                    <a:pt x="1270" y="1014"/>
                  </a:lnTo>
                  <a:lnTo>
                    <a:pt x="1266" y="1016"/>
                  </a:lnTo>
                  <a:lnTo>
                    <a:pt x="1262" y="1018"/>
                  </a:lnTo>
                  <a:lnTo>
                    <a:pt x="1259" y="1018"/>
                  </a:lnTo>
                  <a:lnTo>
                    <a:pt x="1259" y="1018"/>
                  </a:lnTo>
                  <a:close/>
                  <a:moveTo>
                    <a:pt x="1825" y="1980"/>
                  </a:moveTo>
                  <a:lnTo>
                    <a:pt x="1939" y="2550"/>
                  </a:lnTo>
                  <a:lnTo>
                    <a:pt x="2146" y="2550"/>
                  </a:lnTo>
                  <a:lnTo>
                    <a:pt x="2094" y="1980"/>
                  </a:lnTo>
                  <a:lnTo>
                    <a:pt x="1825" y="1980"/>
                  </a:lnTo>
                  <a:close/>
                  <a:moveTo>
                    <a:pt x="2011" y="1445"/>
                  </a:moveTo>
                  <a:lnTo>
                    <a:pt x="2036" y="1339"/>
                  </a:lnTo>
                  <a:lnTo>
                    <a:pt x="1735" y="486"/>
                  </a:lnTo>
                  <a:lnTo>
                    <a:pt x="1735" y="486"/>
                  </a:lnTo>
                  <a:lnTo>
                    <a:pt x="1731" y="473"/>
                  </a:lnTo>
                  <a:lnTo>
                    <a:pt x="1726" y="463"/>
                  </a:lnTo>
                  <a:lnTo>
                    <a:pt x="1720" y="454"/>
                  </a:lnTo>
                  <a:lnTo>
                    <a:pt x="1714" y="446"/>
                  </a:lnTo>
                  <a:lnTo>
                    <a:pt x="1707" y="440"/>
                  </a:lnTo>
                  <a:lnTo>
                    <a:pt x="1701" y="435"/>
                  </a:lnTo>
                  <a:lnTo>
                    <a:pt x="1693" y="431"/>
                  </a:lnTo>
                  <a:lnTo>
                    <a:pt x="1684" y="428"/>
                  </a:lnTo>
                  <a:lnTo>
                    <a:pt x="1676" y="427"/>
                  </a:lnTo>
                  <a:lnTo>
                    <a:pt x="1666" y="426"/>
                  </a:lnTo>
                  <a:lnTo>
                    <a:pt x="1657" y="427"/>
                  </a:lnTo>
                  <a:lnTo>
                    <a:pt x="1647" y="429"/>
                  </a:lnTo>
                  <a:lnTo>
                    <a:pt x="1635" y="432"/>
                  </a:lnTo>
                  <a:lnTo>
                    <a:pt x="1625" y="436"/>
                  </a:lnTo>
                  <a:lnTo>
                    <a:pt x="1602" y="445"/>
                  </a:lnTo>
                  <a:lnTo>
                    <a:pt x="1490" y="516"/>
                  </a:lnTo>
                  <a:lnTo>
                    <a:pt x="1490" y="516"/>
                  </a:lnTo>
                  <a:lnTo>
                    <a:pt x="1484" y="521"/>
                  </a:lnTo>
                  <a:lnTo>
                    <a:pt x="1478" y="526"/>
                  </a:lnTo>
                  <a:lnTo>
                    <a:pt x="1466" y="539"/>
                  </a:lnTo>
                  <a:lnTo>
                    <a:pt x="1455" y="553"/>
                  </a:lnTo>
                  <a:lnTo>
                    <a:pt x="1445" y="570"/>
                  </a:lnTo>
                  <a:lnTo>
                    <a:pt x="1437" y="589"/>
                  </a:lnTo>
                  <a:lnTo>
                    <a:pt x="1432" y="608"/>
                  </a:lnTo>
                  <a:lnTo>
                    <a:pt x="1430" y="617"/>
                  </a:lnTo>
                  <a:lnTo>
                    <a:pt x="1428" y="627"/>
                  </a:lnTo>
                  <a:lnTo>
                    <a:pt x="1428" y="638"/>
                  </a:lnTo>
                  <a:lnTo>
                    <a:pt x="1428" y="648"/>
                  </a:lnTo>
                  <a:lnTo>
                    <a:pt x="1479" y="1437"/>
                  </a:lnTo>
                  <a:lnTo>
                    <a:pt x="1394" y="2550"/>
                  </a:lnTo>
                  <a:lnTo>
                    <a:pt x="1594" y="2550"/>
                  </a:lnTo>
                  <a:lnTo>
                    <a:pt x="1710" y="1980"/>
                  </a:lnTo>
                  <a:lnTo>
                    <a:pt x="1637" y="1980"/>
                  </a:lnTo>
                  <a:lnTo>
                    <a:pt x="1637" y="1421"/>
                  </a:lnTo>
                  <a:lnTo>
                    <a:pt x="1852" y="1421"/>
                  </a:lnTo>
                  <a:lnTo>
                    <a:pt x="1828" y="1345"/>
                  </a:lnTo>
                  <a:lnTo>
                    <a:pt x="1766" y="1356"/>
                  </a:lnTo>
                  <a:lnTo>
                    <a:pt x="1597" y="778"/>
                  </a:lnTo>
                  <a:lnTo>
                    <a:pt x="1625" y="770"/>
                  </a:lnTo>
                  <a:lnTo>
                    <a:pt x="1786" y="1323"/>
                  </a:lnTo>
                  <a:lnTo>
                    <a:pt x="1848" y="1311"/>
                  </a:lnTo>
                  <a:lnTo>
                    <a:pt x="1893" y="1450"/>
                  </a:lnTo>
                  <a:lnTo>
                    <a:pt x="1665" y="1450"/>
                  </a:lnTo>
                  <a:lnTo>
                    <a:pt x="1666" y="1951"/>
                  </a:lnTo>
                  <a:lnTo>
                    <a:pt x="2290" y="1951"/>
                  </a:lnTo>
                  <a:lnTo>
                    <a:pt x="2290" y="1445"/>
                  </a:lnTo>
                  <a:lnTo>
                    <a:pt x="2011" y="1445"/>
                  </a:lnTo>
                  <a:close/>
                  <a:moveTo>
                    <a:pt x="840" y="1067"/>
                  </a:moveTo>
                  <a:lnTo>
                    <a:pt x="840" y="858"/>
                  </a:lnTo>
                  <a:lnTo>
                    <a:pt x="608" y="858"/>
                  </a:lnTo>
                  <a:lnTo>
                    <a:pt x="612" y="744"/>
                  </a:lnTo>
                  <a:lnTo>
                    <a:pt x="612" y="744"/>
                  </a:lnTo>
                  <a:lnTo>
                    <a:pt x="612" y="702"/>
                  </a:lnTo>
                  <a:lnTo>
                    <a:pt x="611" y="663"/>
                  </a:lnTo>
                  <a:lnTo>
                    <a:pt x="610" y="646"/>
                  </a:lnTo>
                  <a:lnTo>
                    <a:pt x="607" y="631"/>
                  </a:lnTo>
                  <a:lnTo>
                    <a:pt x="605" y="616"/>
                  </a:lnTo>
                  <a:lnTo>
                    <a:pt x="602" y="603"/>
                  </a:lnTo>
                  <a:lnTo>
                    <a:pt x="597" y="590"/>
                  </a:lnTo>
                  <a:lnTo>
                    <a:pt x="593" y="578"/>
                  </a:lnTo>
                  <a:lnTo>
                    <a:pt x="587" y="567"/>
                  </a:lnTo>
                  <a:lnTo>
                    <a:pt x="580" y="555"/>
                  </a:lnTo>
                  <a:lnTo>
                    <a:pt x="574" y="545"/>
                  </a:lnTo>
                  <a:lnTo>
                    <a:pt x="565" y="535"/>
                  </a:lnTo>
                  <a:lnTo>
                    <a:pt x="556" y="525"/>
                  </a:lnTo>
                  <a:lnTo>
                    <a:pt x="544" y="515"/>
                  </a:lnTo>
                  <a:lnTo>
                    <a:pt x="452" y="435"/>
                  </a:lnTo>
                  <a:lnTo>
                    <a:pt x="452" y="435"/>
                  </a:lnTo>
                  <a:lnTo>
                    <a:pt x="443" y="427"/>
                  </a:lnTo>
                  <a:lnTo>
                    <a:pt x="435" y="422"/>
                  </a:lnTo>
                  <a:lnTo>
                    <a:pt x="426" y="416"/>
                  </a:lnTo>
                  <a:lnTo>
                    <a:pt x="418" y="412"/>
                  </a:lnTo>
                  <a:lnTo>
                    <a:pt x="409" y="408"/>
                  </a:lnTo>
                  <a:lnTo>
                    <a:pt x="402" y="406"/>
                  </a:lnTo>
                  <a:lnTo>
                    <a:pt x="394" y="404"/>
                  </a:lnTo>
                  <a:lnTo>
                    <a:pt x="386" y="403"/>
                  </a:lnTo>
                  <a:lnTo>
                    <a:pt x="378" y="401"/>
                  </a:lnTo>
                  <a:lnTo>
                    <a:pt x="370" y="401"/>
                  </a:lnTo>
                  <a:lnTo>
                    <a:pt x="355" y="404"/>
                  </a:lnTo>
                  <a:lnTo>
                    <a:pt x="341" y="408"/>
                  </a:lnTo>
                  <a:lnTo>
                    <a:pt x="327" y="415"/>
                  </a:lnTo>
                  <a:lnTo>
                    <a:pt x="315" y="423"/>
                  </a:lnTo>
                  <a:lnTo>
                    <a:pt x="305" y="433"/>
                  </a:lnTo>
                  <a:lnTo>
                    <a:pt x="295" y="445"/>
                  </a:lnTo>
                  <a:lnTo>
                    <a:pt x="286" y="458"/>
                  </a:lnTo>
                  <a:lnTo>
                    <a:pt x="279" y="472"/>
                  </a:lnTo>
                  <a:lnTo>
                    <a:pt x="273" y="487"/>
                  </a:lnTo>
                  <a:lnTo>
                    <a:pt x="270" y="503"/>
                  </a:lnTo>
                  <a:lnTo>
                    <a:pt x="268" y="518"/>
                  </a:lnTo>
                  <a:lnTo>
                    <a:pt x="223" y="1152"/>
                  </a:lnTo>
                  <a:lnTo>
                    <a:pt x="0" y="2014"/>
                  </a:lnTo>
                  <a:lnTo>
                    <a:pt x="114" y="2014"/>
                  </a:lnTo>
                  <a:lnTo>
                    <a:pt x="38" y="2550"/>
                  </a:lnTo>
                  <a:lnTo>
                    <a:pt x="97" y="2550"/>
                  </a:lnTo>
                  <a:lnTo>
                    <a:pt x="172" y="2014"/>
                  </a:lnTo>
                  <a:lnTo>
                    <a:pt x="350" y="2014"/>
                  </a:lnTo>
                  <a:lnTo>
                    <a:pt x="235" y="2550"/>
                  </a:lnTo>
                  <a:lnTo>
                    <a:pt x="263" y="2550"/>
                  </a:lnTo>
                  <a:lnTo>
                    <a:pt x="366" y="2074"/>
                  </a:lnTo>
                  <a:lnTo>
                    <a:pt x="451" y="2550"/>
                  </a:lnTo>
                  <a:lnTo>
                    <a:pt x="481" y="2550"/>
                  </a:lnTo>
                  <a:lnTo>
                    <a:pt x="385" y="2014"/>
                  </a:lnTo>
                  <a:lnTo>
                    <a:pt x="564" y="2014"/>
                  </a:lnTo>
                  <a:lnTo>
                    <a:pt x="614" y="2550"/>
                  </a:lnTo>
                  <a:lnTo>
                    <a:pt x="673" y="2550"/>
                  </a:lnTo>
                  <a:lnTo>
                    <a:pt x="622" y="2014"/>
                  </a:lnTo>
                  <a:lnTo>
                    <a:pt x="730" y="2014"/>
                  </a:lnTo>
                  <a:lnTo>
                    <a:pt x="601" y="1149"/>
                  </a:lnTo>
                  <a:lnTo>
                    <a:pt x="603" y="1067"/>
                  </a:lnTo>
                  <a:lnTo>
                    <a:pt x="840" y="1067"/>
                  </a:lnTo>
                  <a:close/>
                  <a:moveTo>
                    <a:pt x="460" y="1037"/>
                  </a:moveTo>
                  <a:lnTo>
                    <a:pt x="460" y="1037"/>
                  </a:lnTo>
                  <a:lnTo>
                    <a:pt x="444" y="1036"/>
                  </a:lnTo>
                  <a:lnTo>
                    <a:pt x="431" y="1034"/>
                  </a:lnTo>
                  <a:lnTo>
                    <a:pt x="418" y="1032"/>
                  </a:lnTo>
                  <a:lnTo>
                    <a:pt x="409" y="1029"/>
                  </a:lnTo>
                  <a:lnTo>
                    <a:pt x="405" y="1025"/>
                  </a:lnTo>
                  <a:lnTo>
                    <a:pt x="402" y="1022"/>
                  </a:lnTo>
                  <a:lnTo>
                    <a:pt x="398" y="1019"/>
                  </a:lnTo>
                  <a:lnTo>
                    <a:pt x="396" y="1014"/>
                  </a:lnTo>
                  <a:lnTo>
                    <a:pt x="394" y="1009"/>
                  </a:lnTo>
                  <a:lnTo>
                    <a:pt x="393" y="1003"/>
                  </a:lnTo>
                  <a:lnTo>
                    <a:pt x="391" y="988"/>
                  </a:lnTo>
                  <a:lnTo>
                    <a:pt x="381" y="703"/>
                  </a:lnTo>
                  <a:lnTo>
                    <a:pt x="352" y="703"/>
                  </a:lnTo>
                  <a:lnTo>
                    <a:pt x="362" y="988"/>
                  </a:lnTo>
                  <a:lnTo>
                    <a:pt x="362" y="988"/>
                  </a:lnTo>
                  <a:lnTo>
                    <a:pt x="363" y="1000"/>
                  </a:lnTo>
                  <a:lnTo>
                    <a:pt x="364" y="1010"/>
                  </a:lnTo>
                  <a:lnTo>
                    <a:pt x="367" y="1019"/>
                  </a:lnTo>
                  <a:lnTo>
                    <a:pt x="370" y="1027"/>
                  </a:lnTo>
                  <a:lnTo>
                    <a:pt x="373" y="1034"/>
                  </a:lnTo>
                  <a:lnTo>
                    <a:pt x="378" y="1040"/>
                  </a:lnTo>
                  <a:lnTo>
                    <a:pt x="384" y="1046"/>
                  </a:lnTo>
                  <a:lnTo>
                    <a:pt x="389" y="1051"/>
                  </a:lnTo>
                  <a:lnTo>
                    <a:pt x="396" y="1055"/>
                  </a:lnTo>
                  <a:lnTo>
                    <a:pt x="403" y="1058"/>
                  </a:lnTo>
                  <a:lnTo>
                    <a:pt x="411" y="1061"/>
                  </a:lnTo>
                  <a:lnTo>
                    <a:pt x="418" y="1064"/>
                  </a:lnTo>
                  <a:lnTo>
                    <a:pt x="438" y="1067"/>
                  </a:lnTo>
                  <a:lnTo>
                    <a:pt x="458" y="1067"/>
                  </a:lnTo>
                  <a:lnTo>
                    <a:pt x="546" y="1067"/>
                  </a:lnTo>
                  <a:lnTo>
                    <a:pt x="543" y="1139"/>
                  </a:lnTo>
                  <a:lnTo>
                    <a:pt x="282" y="1139"/>
                  </a:lnTo>
                  <a:lnTo>
                    <a:pt x="325" y="522"/>
                  </a:lnTo>
                  <a:lnTo>
                    <a:pt x="325" y="522"/>
                  </a:lnTo>
                  <a:lnTo>
                    <a:pt x="326" y="512"/>
                  </a:lnTo>
                  <a:lnTo>
                    <a:pt x="328" y="503"/>
                  </a:lnTo>
                  <a:lnTo>
                    <a:pt x="332" y="494"/>
                  </a:lnTo>
                  <a:lnTo>
                    <a:pt x="335" y="487"/>
                  </a:lnTo>
                  <a:lnTo>
                    <a:pt x="339" y="480"/>
                  </a:lnTo>
                  <a:lnTo>
                    <a:pt x="344" y="473"/>
                  </a:lnTo>
                  <a:lnTo>
                    <a:pt x="350" y="469"/>
                  </a:lnTo>
                  <a:lnTo>
                    <a:pt x="355" y="465"/>
                  </a:lnTo>
                  <a:lnTo>
                    <a:pt x="362" y="463"/>
                  </a:lnTo>
                  <a:lnTo>
                    <a:pt x="369" y="461"/>
                  </a:lnTo>
                  <a:lnTo>
                    <a:pt x="376" y="461"/>
                  </a:lnTo>
                  <a:lnTo>
                    <a:pt x="384" y="462"/>
                  </a:lnTo>
                  <a:lnTo>
                    <a:pt x="391" y="464"/>
                  </a:lnTo>
                  <a:lnTo>
                    <a:pt x="399" y="468"/>
                  </a:lnTo>
                  <a:lnTo>
                    <a:pt x="407" y="473"/>
                  </a:lnTo>
                  <a:lnTo>
                    <a:pt x="415" y="479"/>
                  </a:lnTo>
                  <a:lnTo>
                    <a:pt x="507" y="559"/>
                  </a:lnTo>
                  <a:lnTo>
                    <a:pt x="507" y="559"/>
                  </a:lnTo>
                  <a:lnTo>
                    <a:pt x="515" y="566"/>
                  </a:lnTo>
                  <a:lnTo>
                    <a:pt x="522" y="573"/>
                  </a:lnTo>
                  <a:lnTo>
                    <a:pt x="529" y="581"/>
                  </a:lnTo>
                  <a:lnTo>
                    <a:pt x="533" y="589"/>
                  </a:lnTo>
                  <a:lnTo>
                    <a:pt x="538" y="598"/>
                  </a:lnTo>
                  <a:lnTo>
                    <a:pt x="542" y="607"/>
                  </a:lnTo>
                  <a:lnTo>
                    <a:pt x="546" y="616"/>
                  </a:lnTo>
                  <a:lnTo>
                    <a:pt x="548" y="626"/>
                  </a:lnTo>
                  <a:lnTo>
                    <a:pt x="552" y="650"/>
                  </a:lnTo>
                  <a:lnTo>
                    <a:pt x="555" y="677"/>
                  </a:lnTo>
                  <a:lnTo>
                    <a:pt x="555" y="707"/>
                  </a:lnTo>
                  <a:lnTo>
                    <a:pt x="555" y="742"/>
                  </a:lnTo>
                  <a:lnTo>
                    <a:pt x="551" y="862"/>
                  </a:lnTo>
                  <a:lnTo>
                    <a:pt x="551" y="862"/>
                  </a:lnTo>
                  <a:lnTo>
                    <a:pt x="565" y="877"/>
                  </a:lnTo>
                  <a:lnTo>
                    <a:pt x="570" y="884"/>
                  </a:lnTo>
                  <a:lnTo>
                    <a:pt x="809" y="884"/>
                  </a:lnTo>
                  <a:lnTo>
                    <a:pt x="809" y="1037"/>
                  </a:lnTo>
                  <a:lnTo>
                    <a:pt x="460" y="1037"/>
                  </a:lnTo>
                  <a:close/>
                  <a:moveTo>
                    <a:pt x="404" y="381"/>
                  </a:moveTo>
                  <a:lnTo>
                    <a:pt x="404" y="381"/>
                  </a:lnTo>
                  <a:lnTo>
                    <a:pt x="422" y="376"/>
                  </a:lnTo>
                  <a:lnTo>
                    <a:pt x="422" y="376"/>
                  </a:lnTo>
                  <a:lnTo>
                    <a:pt x="432" y="385"/>
                  </a:lnTo>
                  <a:lnTo>
                    <a:pt x="442" y="392"/>
                  </a:lnTo>
                  <a:lnTo>
                    <a:pt x="452" y="399"/>
                  </a:lnTo>
                  <a:lnTo>
                    <a:pt x="465" y="405"/>
                  </a:lnTo>
                  <a:lnTo>
                    <a:pt x="476" y="409"/>
                  </a:lnTo>
                  <a:lnTo>
                    <a:pt x="488" y="413"/>
                  </a:lnTo>
                  <a:lnTo>
                    <a:pt x="502" y="415"/>
                  </a:lnTo>
                  <a:lnTo>
                    <a:pt x="515" y="415"/>
                  </a:lnTo>
                  <a:lnTo>
                    <a:pt x="515" y="415"/>
                  </a:lnTo>
                  <a:lnTo>
                    <a:pt x="530" y="415"/>
                  </a:lnTo>
                  <a:lnTo>
                    <a:pt x="543" y="413"/>
                  </a:lnTo>
                  <a:lnTo>
                    <a:pt x="557" y="408"/>
                  </a:lnTo>
                  <a:lnTo>
                    <a:pt x="570" y="403"/>
                  </a:lnTo>
                  <a:lnTo>
                    <a:pt x="583" y="397"/>
                  </a:lnTo>
                  <a:lnTo>
                    <a:pt x="594" y="389"/>
                  </a:lnTo>
                  <a:lnTo>
                    <a:pt x="604" y="380"/>
                  </a:lnTo>
                  <a:lnTo>
                    <a:pt x="614" y="370"/>
                  </a:lnTo>
                  <a:lnTo>
                    <a:pt x="623" y="359"/>
                  </a:lnTo>
                  <a:lnTo>
                    <a:pt x="631" y="347"/>
                  </a:lnTo>
                  <a:lnTo>
                    <a:pt x="639" y="334"/>
                  </a:lnTo>
                  <a:lnTo>
                    <a:pt x="644" y="322"/>
                  </a:lnTo>
                  <a:lnTo>
                    <a:pt x="649" y="307"/>
                  </a:lnTo>
                  <a:lnTo>
                    <a:pt x="652" y="292"/>
                  </a:lnTo>
                  <a:lnTo>
                    <a:pt x="655" y="278"/>
                  </a:lnTo>
                  <a:lnTo>
                    <a:pt x="656" y="262"/>
                  </a:lnTo>
                  <a:lnTo>
                    <a:pt x="656" y="228"/>
                  </a:lnTo>
                  <a:lnTo>
                    <a:pt x="656" y="228"/>
                  </a:lnTo>
                  <a:lnTo>
                    <a:pt x="655" y="218"/>
                  </a:lnTo>
                  <a:lnTo>
                    <a:pt x="653" y="207"/>
                  </a:lnTo>
                  <a:lnTo>
                    <a:pt x="652" y="197"/>
                  </a:lnTo>
                  <a:lnTo>
                    <a:pt x="649" y="187"/>
                  </a:lnTo>
                  <a:lnTo>
                    <a:pt x="658" y="154"/>
                  </a:lnTo>
                  <a:lnTo>
                    <a:pt x="658" y="154"/>
                  </a:lnTo>
                  <a:lnTo>
                    <a:pt x="659" y="145"/>
                  </a:lnTo>
                  <a:lnTo>
                    <a:pt x="659" y="136"/>
                  </a:lnTo>
                  <a:lnTo>
                    <a:pt x="659" y="127"/>
                  </a:lnTo>
                  <a:lnTo>
                    <a:pt x="658" y="117"/>
                  </a:lnTo>
                  <a:lnTo>
                    <a:pt x="656" y="108"/>
                  </a:lnTo>
                  <a:lnTo>
                    <a:pt x="651" y="99"/>
                  </a:lnTo>
                  <a:lnTo>
                    <a:pt x="647" y="90"/>
                  </a:lnTo>
                  <a:lnTo>
                    <a:pt x="639" y="83"/>
                  </a:lnTo>
                  <a:lnTo>
                    <a:pt x="639" y="83"/>
                  </a:lnTo>
                  <a:lnTo>
                    <a:pt x="619" y="65"/>
                  </a:lnTo>
                  <a:lnTo>
                    <a:pt x="599" y="51"/>
                  </a:lnTo>
                  <a:lnTo>
                    <a:pt x="599" y="51"/>
                  </a:lnTo>
                  <a:lnTo>
                    <a:pt x="569" y="31"/>
                  </a:lnTo>
                  <a:lnTo>
                    <a:pt x="555" y="22"/>
                  </a:lnTo>
                  <a:lnTo>
                    <a:pt x="540" y="16"/>
                  </a:lnTo>
                  <a:lnTo>
                    <a:pt x="526" y="10"/>
                  </a:lnTo>
                  <a:lnTo>
                    <a:pt x="512" y="6"/>
                  </a:lnTo>
                  <a:lnTo>
                    <a:pt x="498" y="2"/>
                  </a:lnTo>
                  <a:lnTo>
                    <a:pt x="485" y="0"/>
                  </a:lnTo>
                  <a:lnTo>
                    <a:pt x="470" y="0"/>
                  </a:lnTo>
                  <a:lnTo>
                    <a:pt x="456" y="2"/>
                  </a:lnTo>
                  <a:lnTo>
                    <a:pt x="440" y="6"/>
                  </a:lnTo>
                  <a:lnTo>
                    <a:pt x="424" y="10"/>
                  </a:lnTo>
                  <a:lnTo>
                    <a:pt x="407" y="18"/>
                  </a:lnTo>
                  <a:lnTo>
                    <a:pt x="389" y="27"/>
                  </a:lnTo>
                  <a:lnTo>
                    <a:pt x="371" y="38"/>
                  </a:lnTo>
                  <a:lnTo>
                    <a:pt x="351" y="53"/>
                  </a:lnTo>
                  <a:lnTo>
                    <a:pt x="351" y="53"/>
                  </a:lnTo>
                  <a:lnTo>
                    <a:pt x="342" y="60"/>
                  </a:lnTo>
                  <a:lnTo>
                    <a:pt x="333" y="67"/>
                  </a:lnTo>
                  <a:lnTo>
                    <a:pt x="325" y="76"/>
                  </a:lnTo>
                  <a:lnTo>
                    <a:pt x="317" y="85"/>
                  </a:lnTo>
                  <a:lnTo>
                    <a:pt x="310" y="94"/>
                  </a:lnTo>
                  <a:lnTo>
                    <a:pt x="304" y="105"/>
                  </a:lnTo>
                  <a:lnTo>
                    <a:pt x="297" y="116"/>
                  </a:lnTo>
                  <a:lnTo>
                    <a:pt x="291" y="127"/>
                  </a:lnTo>
                  <a:lnTo>
                    <a:pt x="287" y="138"/>
                  </a:lnTo>
                  <a:lnTo>
                    <a:pt x="282" y="150"/>
                  </a:lnTo>
                  <a:lnTo>
                    <a:pt x="279" y="162"/>
                  </a:lnTo>
                  <a:lnTo>
                    <a:pt x="276" y="173"/>
                  </a:lnTo>
                  <a:lnTo>
                    <a:pt x="273" y="186"/>
                  </a:lnTo>
                  <a:lnTo>
                    <a:pt x="271" y="198"/>
                  </a:lnTo>
                  <a:lnTo>
                    <a:pt x="271" y="210"/>
                  </a:lnTo>
                  <a:lnTo>
                    <a:pt x="271" y="224"/>
                  </a:lnTo>
                  <a:lnTo>
                    <a:pt x="272" y="236"/>
                  </a:lnTo>
                  <a:lnTo>
                    <a:pt x="273" y="248"/>
                  </a:lnTo>
                  <a:lnTo>
                    <a:pt x="277" y="260"/>
                  </a:lnTo>
                  <a:lnTo>
                    <a:pt x="280" y="272"/>
                  </a:lnTo>
                  <a:lnTo>
                    <a:pt x="285" y="283"/>
                  </a:lnTo>
                  <a:lnTo>
                    <a:pt x="290" y="295"/>
                  </a:lnTo>
                  <a:lnTo>
                    <a:pt x="296" y="306"/>
                  </a:lnTo>
                  <a:lnTo>
                    <a:pt x="304" y="317"/>
                  </a:lnTo>
                  <a:lnTo>
                    <a:pt x="313" y="327"/>
                  </a:lnTo>
                  <a:lnTo>
                    <a:pt x="322" y="336"/>
                  </a:lnTo>
                  <a:lnTo>
                    <a:pt x="333" y="346"/>
                  </a:lnTo>
                  <a:lnTo>
                    <a:pt x="344" y="354"/>
                  </a:lnTo>
                  <a:lnTo>
                    <a:pt x="358" y="362"/>
                  </a:lnTo>
                  <a:lnTo>
                    <a:pt x="371" y="370"/>
                  </a:lnTo>
                  <a:lnTo>
                    <a:pt x="387" y="376"/>
                  </a:lnTo>
                  <a:lnTo>
                    <a:pt x="404" y="381"/>
                  </a:lnTo>
                  <a:lnTo>
                    <a:pt x="404" y="381"/>
                  </a:lnTo>
                  <a:close/>
                  <a:moveTo>
                    <a:pt x="506" y="175"/>
                  </a:moveTo>
                  <a:lnTo>
                    <a:pt x="506" y="175"/>
                  </a:lnTo>
                  <a:lnTo>
                    <a:pt x="522" y="163"/>
                  </a:lnTo>
                  <a:lnTo>
                    <a:pt x="535" y="153"/>
                  </a:lnTo>
                  <a:lnTo>
                    <a:pt x="548" y="145"/>
                  </a:lnTo>
                  <a:lnTo>
                    <a:pt x="559" y="138"/>
                  </a:lnTo>
                  <a:lnTo>
                    <a:pt x="574" y="130"/>
                  </a:lnTo>
                  <a:lnTo>
                    <a:pt x="580" y="128"/>
                  </a:lnTo>
                  <a:lnTo>
                    <a:pt x="580" y="128"/>
                  </a:lnTo>
                  <a:lnTo>
                    <a:pt x="589" y="137"/>
                  </a:lnTo>
                  <a:lnTo>
                    <a:pt x="598" y="147"/>
                  </a:lnTo>
                  <a:lnTo>
                    <a:pt x="607" y="159"/>
                  </a:lnTo>
                  <a:lnTo>
                    <a:pt x="614" y="171"/>
                  </a:lnTo>
                  <a:lnTo>
                    <a:pt x="619" y="184"/>
                  </a:lnTo>
                  <a:lnTo>
                    <a:pt x="623" y="199"/>
                  </a:lnTo>
                  <a:lnTo>
                    <a:pt x="625" y="214"/>
                  </a:lnTo>
                  <a:lnTo>
                    <a:pt x="626" y="228"/>
                  </a:lnTo>
                  <a:lnTo>
                    <a:pt x="626" y="262"/>
                  </a:lnTo>
                  <a:lnTo>
                    <a:pt x="626" y="262"/>
                  </a:lnTo>
                  <a:lnTo>
                    <a:pt x="625" y="274"/>
                  </a:lnTo>
                  <a:lnTo>
                    <a:pt x="624" y="287"/>
                  </a:lnTo>
                  <a:lnTo>
                    <a:pt x="621" y="299"/>
                  </a:lnTo>
                  <a:lnTo>
                    <a:pt x="617" y="310"/>
                  </a:lnTo>
                  <a:lnTo>
                    <a:pt x="613" y="322"/>
                  </a:lnTo>
                  <a:lnTo>
                    <a:pt x="607" y="332"/>
                  </a:lnTo>
                  <a:lnTo>
                    <a:pt x="601" y="342"/>
                  </a:lnTo>
                  <a:lnTo>
                    <a:pt x="593" y="350"/>
                  </a:lnTo>
                  <a:lnTo>
                    <a:pt x="585" y="359"/>
                  </a:lnTo>
                  <a:lnTo>
                    <a:pt x="577" y="365"/>
                  </a:lnTo>
                  <a:lnTo>
                    <a:pt x="567" y="371"/>
                  </a:lnTo>
                  <a:lnTo>
                    <a:pt x="558" y="377"/>
                  </a:lnTo>
                  <a:lnTo>
                    <a:pt x="548" y="381"/>
                  </a:lnTo>
                  <a:lnTo>
                    <a:pt x="537" y="385"/>
                  </a:lnTo>
                  <a:lnTo>
                    <a:pt x="526" y="386"/>
                  </a:lnTo>
                  <a:lnTo>
                    <a:pt x="515" y="387"/>
                  </a:lnTo>
                  <a:lnTo>
                    <a:pt x="515" y="387"/>
                  </a:lnTo>
                  <a:lnTo>
                    <a:pt x="506" y="386"/>
                  </a:lnTo>
                  <a:lnTo>
                    <a:pt x="498" y="385"/>
                  </a:lnTo>
                  <a:lnTo>
                    <a:pt x="489" y="383"/>
                  </a:lnTo>
                  <a:lnTo>
                    <a:pt x="481" y="381"/>
                  </a:lnTo>
                  <a:lnTo>
                    <a:pt x="467" y="373"/>
                  </a:lnTo>
                  <a:lnTo>
                    <a:pt x="452" y="364"/>
                  </a:lnTo>
                  <a:lnTo>
                    <a:pt x="452" y="364"/>
                  </a:lnTo>
                  <a:lnTo>
                    <a:pt x="472" y="358"/>
                  </a:lnTo>
                  <a:lnTo>
                    <a:pt x="483" y="354"/>
                  </a:lnTo>
                  <a:lnTo>
                    <a:pt x="495" y="352"/>
                  </a:lnTo>
                  <a:lnTo>
                    <a:pt x="495" y="352"/>
                  </a:lnTo>
                  <a:lnTo>
                    <a:pt x="484" y="341"/>
                  </a:lnTo>
                  <a:lnTo>
                    <a:pt x="469" y="327"/>
                  </a:lnTo>
                  <a:lnTo>
                    <a:pt x="461" y="319"/>
                  </a:lnTo>
                  <a:lnTo>
                    <a:pt x="454" y="310"/>
                  </a:lnTo>
                  <a:lnTo>
                    <a:pt x="448" y="301"/>
                  </a:lnTo>
                  <a:lnTo>
                    <a:pt x="443" y="290"/>
                  </a:lnTo>
                  <a:lnTo>
                    <a:pt x="440" y="280"/>
                  </a:lnTo>
                  <a:lnTo>
                    <a:pt x="440" y="268"/>
                  </a:lnTo>
                  <a:lnTo>
                    <a:pt x="440" y="261"/>
                  </a:lnTo>
                  <a:lnTo>
                    <a:pt x="441" y="254"/>
                  </a:lnTo>
                  <a:lnTo>
                    <a:pt x="443" y="247"/>
                  </a:lnTo>
                  <a:lnTo>
                    <a:pt x="447" y="241"/>
                  </a:lnTo>
                  <a:lnTo>
                    <a:pt x="450" y="234"/>
                  </a:lnTo>
                  <a:lnTo>
                    <a:pt x="454" y="226"/>
                  </a:lnTo>
                  <a:lnTo>
                    <a:pt x="468" y="210"/>
                  </a:lnTo>
                  <a:lnTo>
                    <a:pt x="485" y="193"/>
                  </a:lnTo>
                  <a:lnTo>
                    <a:pt x="506" y="175"/>
                  </a:lnTo>
                  <a:lnTo>
                    <a:pt x="506" y="175"/>
                  </a:lnTo>
                  <a:close/>
                  <a:moveTo>
                    <a:pt x="974" y="1042"/>
                  </a:moveTo>
                  <a:lnTo>
                    <a:pt x="874" y="1002"/>
                  </a:lnTo>
                  <a:lnTo>
                    <a:pt x="874" y="1033"/>
                  </a:lnTo>
                  <a:lnTo>
                    <a:pt x="874" y="1033"/>
                  </a:lnTo>
                  <a:lnTo>
                    <a:pt x="983" y="1076"/>
                  </a:lnTo>
                  <a:lnTo>
                    <a:pt x="983" y="1076"/>
                  </a:lnTo>
                  <a:lnTo>
                    <a:pt x="994" y="1079"/>
                  </a:lnTo>
                  <a:lnTo>
                    <a:pt x="1006" y="1082"/>
                  </a:lnTo>
                  <a:lnTo>
                    <a:pt x="1017" y="1083"/>
                  </a:lnTo>
                  <a:lnTo>
                    <a:pt x="1028" y="1083"/>
                  </a:lnTo>
                  <a:lnTo>
                    <a:pt x="1039" y="1082"/>
                  </a:lnTo>
                  <a:lnTo>
                    <a:pt x="1049" y="1080"/>
                  </a:lnTo>
                  <a:lnTo>
                    <a:pt x="1061" y="1077"/>
                  </a:lnTo>
                  <a:lnTo>
                    <a:pt x="1071" y="1074"/>
                  </a:lnTo>
                  <a:lnTo>
                    <a:pt x="1071" y="1074"/>
                  </a:lnTo>
                  <a:lnTo>
                    <a:pt x="1102" y="1061"/>
                  </a:lnTo>
                  <a:lnTo>
                    <a:pt x="1128" y="1052"/>
                  </a:lnTo>
                  <a:lnTo>
                    <a:pt x="1167" y="1039"/>
                  </a:lnTo>
                  <a:lnTo>
                    <a:pt x="1167" y="1007"/>
                  </a:lnTo>
                  <a:lnTo>
                    <a:pt x="1072" y="1042"/>
                  </a:lnTo>
                  <a:lnTo>
                    <a:pt x="1072" y="1042"/>
                  </a:lnTo>
                  <a:lnTo>
                    <a:pt x="1058" y="1047"/>
                  </a:lnTo>
                  <a:lnTo>
                    <a:pt x="1046" y="1050"/>
                  </a:lnTo>
                  <a:lnTo>
                    <a:pt x="1035" y="1052"/>
                  </a:lnTo>
                  <a:lnTo>
                    <a:pt x="1024" y="1054"/>
                  </a:lnTo>
                  <a:lnTo>
                    <a:pt x="1012" y="1054"/>
                  </a:lnTo>
                  <a:lnTo>
                    <a:pt x="1000" y="1051"/>
                  </a:lnTo>
                  <a:lnTo>
                    <a:pt x="988" y="1048"/>
                  </a:lnTo>
                  <a:lnTo>
                    <a:pt x="974" y="1042"/>
                  </a:lnTo>
                  <a:lnTo>
                    <a:pt x="974" y="1042"/>
                  </a:lnTo>
                  <a:close/>
                  <a:moveTo>
                    <a:pt x="982" y="844"/>
                  </a:moveTo>
                  <a:lnTo>
                    <a:pt x="967" y="858"/>
                  </a:lnTo>
                  <a:lnTo>
                    <a:pt x="873" y="858"/>
                  </a:lnTo>
                  <a:lnTo>
                    <a:pt x="873" y="887"/>
                  </a:lnTo>
                  <a:lnTo>
                    <a:pt x="940" y="887"/>
                  </a:lnTo>
                  <a:lnTo>
                    <a:pt x="909" y="926"/>
                  </a:lnTo>
                  <a:lnTo>
                    <a:pt x="967" y="958"/>
                  </a:lnTo>
                  <a:lnTo>
                    <a:pt x="1040" y="934"/>
                  </a:lnTo>
                  <a:lnTo>
                    <a:pt x="1079" y="970"/>
                  </a:lnTo>
                  <a:lnTo>
                    <a:pt x="1099" y="949"/>
                  </a:lnTo>
                  <a:lnTo>
                    <a:pt x="1047" y="902"/>
                  </a:lnTo>
                  <a:lnTo>
                    <a:pt x="971" y="926"/>
                  </a:lnTo>
                  <a:lnTo>
                    <a:pt x="953" y="917"/>
                  </a:lnTo>
                  <a:lnTo>
                    <a:pt x="991" y="871"/>
                  </a:lnTo>
                  <a:lnTo>
                    <a:pt x="1063" y="859"/>
                  </a:lnTo>
                  <a:lnTo>
                    <a:pt x="1167" y="877"/>
                  </a:lnTo>
                  <a:lnTo>
                    <a:pt x="1167" y="847"/>
                  </a:lnTo>
                  <a:lnTo>
                    <a:pt x="1063" y="830"/>
                  </a:lnTo>
                  <a:lnTo>
                    <a:pt x="982" y="844"/>
                  </a:ln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endParaRPr lang="de-DE"/>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370" y="4302751"/>
              <a:ext cx="586438" cy="335265"/>
            </a:xfrm>
            <a:prstGeom prst="rect">
              <a:avLst/>
            </a:prstGeom>
          </p:spPr>
        </p:pic>
        <p:sp>
          <p:nvSpPr>
            <p:cNvPr id="8" name="Freeform 7"/>
            <p:cNvSpPr>
              <a:spLocks noChangeAspect="1" noEditPoints="1"/>
            </p:cNvSpPr>
            <p:nvPr/>
          </p:nvSpPr>
          <p:spPr bwMode="auto">
            <a:xfrm>
              <a:off x="6795215" y="4325109"/>
              <a:ext cx="370153" cy="286894"/>
            </a:xfrm>
            <a:custGeom>
              <a:avLst/>
              <a:gdLst>
                <a:gd name="T0" fmla="*/ 2022 w 2094"/>
                <a:gd name="T1" fmla="*/ 529 h 1623"/>
                <a:gd name="T2" fmla="*/ 1959 w 2094"/>
                <a:gd name="T3" fmla="*/ 485 h 1623"/>
                <a:gd name="T4" fmla="*/ 454 w 2094"/>
                <a:gd name="T5" fmla="*/ 48 h 1623"/>
                <a:gd name="T6" fmla="*/ 524 w 2094"/>
                <a:gd name="T7" fmla="*/ 130 h 1623"/>
                <a:gd name="T8" fmla="*/ 1916 w 2094"/>
                <a:gd name="T9" fmla="*/ 598 h 1623"/>
                <a:gd name="T10" fmla="*/ 1932 w 2094"/>
                <a:gd name="T11" fmla="*/ 607 h 1623"/>
                <a:gd name="T12" fmla="*/ 1965 w 2094"/>
                <a:gd name="T13" fmla="*/ 685 h 1623"/>
                <a:gd name="T14" fmla="*/ 1972 w 2094"/>
                <a:gd name="T15" fmla="*/ 800 h 1623"/>
                <a:gd name="T16" fmla="*/ 1945 w 2094"/>
                <a:gd name="T17" fmla="*/ 899 h 1623"/>
                <a:gd name="T18" fmla="*/ 415 w 2094"/>
                <a:gd name="T19" fmla="*/ 1425 h 1623"/>
                <a:gd name="T20" fmla="*/ 488 w 2094"/>
                <a:gd name="T21" fmla="*/ 1229 h 1623"/>
                <a:gd name="T22" fmla="*/ 528 w 2094"/>
                <a:gd name="T23" fmla="*/ 969 h 1623"/>
                <a:gd name="T24" fmla="*/ 535 w 2094"/>
                <a:gd name="T25" fmla="*/ 728 h 1623"/>
                <a:gd name="T26" fmla="*/ 505 w 2094"/>
                <a:gd name="T27" fmla="*/ 419 h 1623"/>
                <a:gd name="T28" fmla="*/ 434 w 2094"/>
                <a:gd name="T29" fmla="*/ 171 h 1623"/>
                <a:gd name="T30" fmla="*/ 382 w 2094"/>
                <a:gd name="T31" fmla="*/ 90 h 1623"/>
                <a:gd name="T32" fmla="*/ 308 w 2094"/>
                <a:gd name="T33" fmla="*/ 21 h 1623"/>
                <a:gd name="T34" fmla="*/ 252 w 2094"/>
                <a:gd name="T35" fmla="*/ 0 h 1623"/>
                <a:gd name="T36" fmla="*/ 218 w 2094"/>
                <a:gd name="T37" fmla="*/ 9 h 1623"/>
                <a:gd name="T38" fmla="*/ 159 w 2094"/>
                <a:gd name="T39" fmla="*/ 67 h 1623"/>
                <a:gd name="T40" fmla="*/ 64 w 2094"/>
                <a:gd name="T41" fmla="*/ 271 h 1623"/>
                <a:gd name="T42" fmla="*/ 12 w 2094"/>
                <a:gd name="T43" fmla="*/ 558 h 1623"/>
                <a:gd name="T44" fmla="*/ 1 w 2094"/>
                <a:gd name="T45" fmla="*/ 862 h 1623"/>
                <a:gd name="T46" fmla="*/ 57 w 2094"/>
                <a:gd name="T47" fmla="*/ 1271 h 1623"/>
                <a:gd name="T48" fmla="*/ 101 w 2094"/>
                <a:gd name="T49" fmla="*/ 1401 h 1623"/>
                <a:gd name="T50" fmla="*/ 159 w 2094"/>
                <a:gd name="T51" fmla="*/ 1503 h 1623"/>
                <a:gd name="T52" fmla="*/ 247 w 2094"/>
                <a:gd name="T53" fmla="*/ 1575 h 1623"/>
                <a:gd name="T54" fmla="*/ 300 w 2094"/>
                <a:gd name="T55" fmla="*/ 1584 h 1623"/>
                <a:gd name="T56" fmla="*/ 998 w 2094"/>
                <a:gd name="T57" fmla="*/ 1547 h 1623"/>
                <a:gd name="T58" fmla="*/ 1039 w 2094"/>
                <a:gd name="T59" fmla="*/ 1602 h 1623"/>
                <a:gd name="T60" fmla="*/ 1104 w 2094"/>
                <a:gd name="T61" fmla="*/ 1623 h 1623"/>
                <a:gd name="T62" fmla="*/ 1629 w 2094"/>
                <a:gd name="T63" fmla="*/ 1455 h 1623"/>
                <a:gd name="T64" fmla="*/ 1681 w 2094"/>
                <a:gd name="T65" fmla="*/ 1418 h 1623"/>
                <a:gd name="T66" fmla="*/ 1704 w 2094"/>
                <a:gd name="T67" fmla="*/ 1367 h 1623"/>
                <a:gd name="T68" fmla="*/ 1645 w 2094"/>
                <a:gd name="T69" fmla="*/ 1148 h 1623"/>
                <a:gd name="T70" fmla="*/ 1960 w 2094"/>
                <a:gd name="T71" fmla="*/ 1044 h 1623"/>
                <a:gd name="T72" fmla="*/ 1965 w 2094"/>
                <a:gd name="T73" fmla="*/ 1043 h 1623"/>
                <a:gd name="T74" fmla="*/ 2011 w 2094"/>
                <a:gd name="T75" fmla="*/ 1011 h 1623"/>
                <a:gd name="T76" fmla="*/ 2068 w 2094"/>
                <a:gd name="T77" fmla="*/ 921 h 1623"/>
                <a:gd name="T78" fmla="*/ 2093 w 2094"/>
                <a:gd name="T79" fmla="*/ 790 h 1623"/>
                <a:gd name="T80" fmla="*/ 2085 w 2094"/>
                <a:gd name="T81" fmla="*/ 670 h 1623"/>
                <a:gd name="T82" fmla="*/ 294 w 2094"/>
                <a:gd name="T83" fmla="*/ 1456 h 1623"/>
                <a:gd name="T84" fmla="*/ 264 w 2094"/>
                <a:gd name="T85" fmla="*/ 1441 h 1623"/>
                <a:gd name="T86" fmla="*/ 203 w 2094"/>
                <a:gd name="T87" fmla="*/ 1333 h 1623"/>
                <a:gd name="T88" fmla="*/ 143 w 2094"/>
                <a:gd name="T89" fmla="*/ 1096 h 1623"/>
                <a:gd name="T90" fmla="*/ 120 w 2094"/>
                <a:gd name="T91" fmla="*/ 785 h 1623"/>
                <a:gd name="T92" fmla="*/ 148 w 2094"/>
                <a:gd name="T93" fmla="*/ 442 h 1623"/>
                <a:gd name="T94" fmla="*/ 203 w 2094"/>
                <a:gd name="T95" fmla="*/ 236 h 1623"/>
                <a:gd name="T96" fmla="*/ 254 w 2094"/>
                <a:gd name="T97" fmla="*/ 140 h 1623"/>
                <a:gd name="T98" fmla="*/ 294 w 2094"/>
                <a:gd name="T99" fmla="*/ 106 h 1623"/>
                <a:gd name="T100" fmla="*/ 327 w 2094"/>
                <a:gd name="T101" fmla="*/ 121 h 1623"/>
                <a:gd name="T102" fmla="*/ 345 w 2094"/>
                <a:gd name="T103" fmla="*/ 175 h 1623"/>
                <a:gd name="T104" fmla="*/ 264 w 2094"/>
                <a:gd name="T105" fmla="*/ 308 h 1623"/>
                <a:gd name="T106" fmla="*/ 205 w 2094"/>
                <a:gd name="T107" fmla="*/ 529 h 1623"/>
                <a:gd name="T108" fmla="*/ 222 w 2094"/>
                <a:gd name="T109" fmla="*/ 650 h 1623"/>
                <a:gd name="T110" fmla="*/ 329 w 2094"/>
                <a:gd name="T111" fmla="*/ 632 h 1623"/>
                <a:gd name="T112" fmla="*/ 421 w 2094"/>
                <a:gd name="T113" fmla="*/ 645 h 1623"/>
                <a:gd name="T114" fmla="*/ 476 w 2094"/>
                <a:gd name="T115" fmla="*/ 781 h 1623"/>
                <a:gd name="T116" fmla="*/ 449 w 2094"/>
                <a:gd name="T117" fmla="*/ 1123 h 1623"/>
                <a:gd name="T118" fmla="*/ 370 w 2094"/>
                <a:gd name="T119" fmla="*/ 1385 h 1623"/>
                <a:gd name="T120" fmla="*/ 324 w 2094"/>
                <a:gd name="T121" fmla="*/ 1445 h 1623"/>
                <a:gd name="T122" fmla="*/ 1584 w 2094"/>
                <a:gd name="T123" fmla="*/ 1344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4" h="1623">
                  <a:moveTo>
                    <a:pt x="2061" y="591"/>
                  </a:moveTo>
                  <a:lnTo>
                    <a:pt x="2061" y="591"/>
                  </a:lnTo>
                  <a:lnTo>
                    <a:pt x="2053" y="573"/>
                  </a:lnTo>
                  <a:lnTo>
                    <a:pt x="2044" y="557"/>
                  </a:lnTo>
                  <a:lnTo>
                    <a:pt x="2033" y="543"/>
                  </a:lnTo>
                  <a:lnTo>
                    <a:pt x="2022" y="529"/>
                  </a:lnTo>
                  <a:lnTo>
                    <a:pt x="2011" y="516"/>
                  </a:lnTo>
                  <a:lnTo>
                    <a:pt x="1997" y="504"/>
                  </a:lnTo>
                  <a:lnTo>
                    <a:pt x="1981" y="495"/>
                  </a:lnTo>
                  <a:lnTo>
                    <a:pt x="1965" y="488"/>
                  </a:lnTo>
                  <a:lnTo>
                    <a:pt x="1965" y="488"/>
                  </a:lnTo>
                  <a:lnTo>
                    <a:pt x="1959" y="485"/>
                  </a:lnTo>
                  <a:lnTo>
                    <a:pt x="1959" y="485"/>
                  </a:lnTo>
                  <a:lnTo>
                    <a:pt x="414" y="16"/>
                  </a:lnTo>
                  <a:lnTo>
                    <a:pt x="414" y="16"/>
                  </a:lnTo>
                  <a:lnTo>
                    <a:pt x="421" y="21"/>
                  </a:lnTo>
                  <a:lnTo>
                    <a:pt x="441" y="36"/>
                  </a:lnTo>
                  <a:lnTo>
                    <a:pt x="454" y="48"/>
                  </a:lnTo>
                  <a:lnTo>
                    <a:pt x="469" y="61"/>
                  </a:lnTo>
                  <a:lnTo>
                    <a:pt x="483" y="76"/>
                  </a:lnTo>
                  <a:lnTo>
                    <a:pt x="498" y="94"/>
                  </a:lnTo>
                  <a:lnTo>
                    <a:pt x="498" y="94"/>
                  </a:lnTo>
                  <a:lnTo>
                    <a:pt x="512" y="113"/>
                  </a:lnTo>
                  <a:lnTo>
                    <a:pt x="524" y="130"/>
                  </a:lnTo>
                  <a:lnTo>
                    <a:pt x="533" y="145"/>
                  </a:lnTo>
                  <a:lnTo>
                    <a:pt x="541" y="158"/>
                  </a:lnTo>
                  <a:lnTo>
                    <a:pt x="550" y="177"/>
                  </a:lnTo>
                  <a:lnTo>
                    <a:pt x="553" y="183"/>
                  </a:lnTo>
                  <a:lnTo>
                    <a:pt x="553" y="183"/>
                  </a:lnTo>
                  <a:lnTo>
                    <a:pt x="1916" y="598"/>
                  </a:lnTo>
                  <a:lnTo>
                    <a:pt x="1916" y="598"/>
                  </a:lnTo>
                  <a:lnTo>
                    <a:pt x="1924" y="600"/>
                  </a:lnTo>
                  <a:lnTo>
                    <a:pt x="1924" y="600"/>
                  </a:lnTo>
                  <a:lnTo>
                    <a:pt x="1924" y="600"/>
                  </a:lnTo>
                  <a:lnTo>
                    <a:pt x="1926" y="602"/>
                  </a:lnTo>
                  <a:lnTo>
                    <a:pt x="1932" y="607"/>
                  </a:lnTo>
                  <a:lnTo>
                    <a:pt x="1932" y="607"/>
                  </a:lnTo>
                  <a:lnTo>
                    <a:pt x="1939" y="617"/>
                  </a:lnTo>
                  <a:lnTo>
                    <a:pt x="1946" y="629"/>
                  </a:lnTo>
                  <a:lnTo>
                    <a:pt x="1953" y="645"/>
                  </a:lnTo>
                  <a:lnTo>
                    <a:pt x="1959" y="664"/>
                  </a:lnTo>
                  <a:lnTo>
                    <a:pt x="1965" y="685"/>
                  </a:lnTo>
                  <a:lnTo>
                    <a:pt x="1970" y="709"/>
                  </a:lnTo>
                  <a:lnTo>
                    <a:pt x="1972" y="736"/>
                  </a:lnTo>
                  <a:lnTo>
                    <a:pt x="1973" y="765"/>
                  </a:lnTo>
                  <a:lnTo>
                    <a:pt x="1973" y="765"/>
                  </a:lnTo>
                  <a:lnTo>
                    <a:pt x="1973" y="783"/>
                  </a:lnTo>
                  <a:lnTo>
                    <a:pt x="1972" y="800"/>
                  </a:lnTo>
                  <a:lnTo>
                    <a:pt x="1971" y="816"/>
                  </a:lnTo>
                  <a:lnTo>
                    <a:pt x="1969" y="831"/>
                  </a:lnTo>
                  <a:lnTo>
                    <a:pt x="1965" y="846"/>
                  </a:lnTo>
                  <a:lnTo>
                    <a:pt x="1962" y="858"/>
                  </a:lnTo>
                  <a:lnTo>
                    <a:pt x="1954" y="881"/>
                  </a:lnTo>
                  <a:lnTo>
                    <a:pt x="1945" y="899"/>
                  </a:lnTo>
                  <a:lnTo>
                    <a:pt x="1937" y="914"/>
                  </a:lnTo>
                  <a:lnTo>
                    <a:pt x="1929" y="924"/>
                  </a:lnTo>
                  <a:lnTo>
                    <a:pt x="1923" y="930"/>
                  </a:lnTo>
                  <a:lnTo>
                    <a:pt x="1923" y="930"/>
                  </a:lnTo>
                  <a:lnTo>
                    <a:pt x="415" y="1425"/>
                  </a:lnTo>
                  <a:lnTo>
                    <a:pt x="415" y="1425"/>
                  </a:lnTo>
                  <a:lnTo>
                    <a:pt x="430" y="1399"/>
                  </a:lnTo>
                  <a:lnTo>
                    <a:pt x="443" y="1370"/>
                  </a:lnTo>
                  <a:lnTo>
                    <a:pt x="456" y="1337"/>
                  </a:lnTo>
                  <a:lnTo>
                    <a:pt x="468" y="1303"/>
                  </a:lnTo>
                  <a:lnTo>
                    <a:pt x="478" y="1267"/>
                  </a:lnTo>
                  <a:lnTo>
                    <a:pt x="488" y="1229"/>
                  </a:lnTo>
                  <a:lnTo>
                    <a:pt x="497" y="1188"/>
                  </a:lnTo>
                  <a:lnTo>
                    <a:pt x="505" y="1147"/>
                  </a:lnTo>
                  <a:lnTo>
                    <a:pt x="512" y="1103"/>
                  </a:lnTo>
                  <a:lnTo>
                    <a:pt x="518" y="1059"/>
                  </a:lnTo>
                  <a:lnTo>
                    <a:pt x="524" y="1014"/>
                  </a:lnTo>
                  <a:lnTo>
                    <a:pt x="528" y="969"/>
                  </a:lnTo>
                  <a:lnTo>
                    <a:pt x="531" y="922"/>
                  </a:lnTo>
                  <a:lnTo>
                    <a:pt x="533" y="875"/>
                  </a:lnTo>
                  <a:lnTo>
                    <a:pt x="535" y="828"/>
                  </a:lnTo>
                  <a:lnTo>
                    <a:pt x="536" y="781"/>
                  </a:lnTo>
                  <a:lnTo>
                    <a:pt x="536" y="781"/>
                  </a:lnTo>
                  <a:lnTo>
                    <a:pt x="535" y="728"/>
                  </a:lnTo>
                  <a:lnTo>
                    <a:pt x="533" y="674"/>
                  </a:lnTo>
                  <a:lnTo>
                    <a:pt x="530" y="622"/>
                  </a:lnTo>
                  <a:lnTo>
                    <a:pt x="525" y="570"/>
                  </a:lnTo>
                  <a:lnTo>
                    <a:pt x="521" y="518"/>
                  </a:lnTo>
                  <a:lnTo>
                    <a:pt x="514" y="468"/>
                  </a:lnTo>
                  <a:lnTo>
                    <a:pt x="505" y="419"/>
                  </a:lnTo>
                  <a:lnTo>
                    <a:pt x="496" y="372"/>
                  </a:lnTo>
                  <a:lnTo>
                    <a:pt x="487" y="326"/>
                  </a:lnTo>
                  <a:lnTo>
                    <a:pt x="475" y="283"/>
                  </a:lnTo>
                  <a:lnTo>
                    <a:pt x="462" y="243"/>
                  </a:lnTo>
                  <a:lnTo>
                    <a:pt x="448" y="205"/>
                  </a:lnTo>
                  <a:lnTo>
                    <a:pt x="434" y="171"/>
                  </a:lnTo>
                  <a:lnTo>
                    <a:pt x="417" y="141"/>
                  </a:lnTo>
                  <a:lnTo>
                    <a:pt x="409" y="127"/>
                  </a:lnTo>
                  <a:lnTo>
                    <a:pt x="400" y="114"/>
                  </a:lnTo>
                  <a:lnTo>
                    <a:pt x="392" y="102"/>
                  </a:lnTo>
                  <a:lnTo>
                    <a:pt x="382" y="90"/>
                  </a:lnTo>
                  <a:lnTo>
                    <a:pt x="382" y="90"/>
                  </a:lnTo>
                  <a:lnTo>
                    <a:pt x="369" y="75"/>
                  </a:lnTo>
                  <a:lnTo>
                    <a:pt x="356" y="61"/>
                  </a:lnTo>
                  <a:lnTo>
                    <a:pt x="344" y="49"/>
                  </a:lnTo>
                  <a:lnTo>
                    <a:pt x="332" y="39"/>
                  </a:lnTo>
                  <a:lnTo>
                    <a:pt x="320" y="29"/>
                  </a:lnTo>
                  <a:lnTo>
                    <a:pt x="308" y="21"/>
                  </a:lnTo>
                  <a:lnTo>
                    <a:pt x="298" y="15"/>
                  </a:lnTo>
                  <a:lnTo>
                    <a:pt x="287" y="11"/>
                  </a:lnTo>
                  <a:lnTo>
                    <a:pt x="278" y="6"/>
                  </a:lnTo>
                  <a:lnTo>
                    <a:pt x="268" y="4"/>
                  </a:lnTo>
                  <a:lnTo>
                    <a:pt x="260" y="1"/>
                  </a:lnTo>
                  <a:lnTo>
                    <a:pt x="252" y="0"/>
                  </a:lnTo>
                  <a:lnTo>
                    <a:pt x="245" y="0"/>
                  </a:lnTo>
                  <a:lnTo>
                    <a:pt x="239" y="0"/>
                  </a:lnTo>
                  <a:lnTo>
                    <a:pt x="234" y="1"/>
                  </a:lnTo>
                  <a:lnTo>
                    <a:pt x="230" y="4"/>
                  </a:lnTo>
                  <a:lnTo>
                    <a:pt x="230" y="4"/>
                  </a:lnTo>
                  <a:lnTo>
                    <a:pt x="218" y="9"/>
                  </a:lnTo>
                  <a:lnTo>
                    <a:pt x="208" y="16"/>
                  </a:lnTo>
                  <a:lnTo>
                    <a:pt x="198" y="23"/>
                  </a:lnTo>
                  <a:lnTo>
                    <a:pt x="190" y="32"/>
                  </a:lnTo>
                  <a:lnTo>
                    <a:pt x="174" y="48"/>
                  </a:lnTo>
                  <a:lnTo>
                    <a:pt x="159" y="67"/>
                  </a:lnTo>
                  <a:lnTo>
                    <a:pt x="159" y="67"/>
                  </a:lnTo>
                  <a:lnTo>
                    <a:pt x="141" y="94"/>
                  </a:lnTo>
                  <a:lnTo>
                    <a:pt x="123" y="123"/>
                  </a:lnTo>
                  <a:lnTo>
                    <a:pt x="107" y="156"/>
                  </a:lnTo>
                  <a:lnTo>
                    <a:pt x="91" y="192"/>
                  </a:lnTo>
                  <a:lnTo>
                    <a:pt x="77" y="230"/>
                  </a:lnTo>
                  <a:lnTo>
                    <a:pt x="64" y="271"/>
                  </a:lnTo>
                  <a:lnTo>
                    <a:pt x="53" y="313"/>
                  </a:lnTo>
                  <a:lnTo>
                    <a:pt x="42" y="359"/>
                  </a:lnTo>
                  <a:lnTo>
                    <a:pt x="33" y="406"/>
                  </a:lnTo>
                  <a:lnTo>
                    <a:pt x="25" y="455"/>
                  </a:lnTo>
                  <a:lnTo>
                    <a:pt x="18" y="505"/>
                  </a:lnTo>
                  <a:lnTo>
                    <a:pt x="12" y="558"/>
                  </a:lnTo>
                  <a:lnTo>
                    <a:pt x="7" y="613"/>
                  </a:lnTo>
                  <a:lnTo>
                    <a:pt x="4" y="668"/>
                  </a:lnTo>
                  <a:lnTo>
                    <a:pt x="1" y="726"/>
                  </a:lnTo>
                  <a:lnTo>
                    <a:pt x="0" y="785"/>
                  </a:lnTo>
                  <a:lnTo>
                    <a:pt x="0" y="785"/>
                  </a:lnTo>
                  <a:lnTo>
                    <a:pt x="1" y="862"/>
                  </a:lnTo>
                  <a:lnTo>
                    <a:pt x="5" y="938"/>
                  </a:lnTo>
                  <a:lnTo>
                    <a:pt x="11" y="1011"/>
                  </a:lnTo>
                  <a:lnTo>
                    <a:pt x="20" y="1081"/>
                  </a:lnTo>
                  <a:lnTo>
                    <a:pt x="29" y="1148"/>
                  </a:lnTo>
                  <a:lnTo>
                    <a:pt x="42" y="1211"/>
                  </a:lnTo>
                  <a:lnTo>
                    <a:pt x="57" y="1271"/>
                  </a:lnTo>
                  <a:lnTo>
                    <a:pt x="64" y="1299"/>
                  </a:lnTo>
                  <a:lnTo>
                    <a:pt x="73" y="1326"/>
                  </a:lnTo>
                  <a:lnTo>
                    <a:pt x="73" y="1326"/>
                  </a:lnTo>
                  <a:lnTo>
                    <a:pt x="82" y="1352"/>
                  </a:lnTo>
                  <a:lnTo>
                    <a:pt x="91" y="1378"/>
                  </a:lnTo>
                  <a:lnTo>
                    <a:pt x="101" y="1401"/>
                  </a:lnTo>
                  <a:lnTo>
                    <a:pt x="111" y="1424"/>
                  </a:lnTo>
                  <a:lnTo>
                    <a:pt x="123" y="1446"/>
                  </a:lnTo>
                  <a:lnTo>
                    <a:pt x="134" y="1466"/>
                  </a:lnTo>
                  <a:lnTo>
                    <a:pt x="147" y="1485"/>
                  </a:lnTo>
                  <a:lnTo>
                    <a:pt x="159" y="1503"/>
                  </a:lnTo>
                  <a:lnTo>
                    <a:pt x="159" y="1503"/>
                  </a:lnTo>
                  <a:lnTo>
                    <a:pt x="172" y="1520"/>
                  </a:lnTo>
                  <a:lnTo>
                    <a:pt x="188" y="1535"/>
                  </a:lnTo>
                  <a:lnTo>
                    <a:pt x="203" y="1548"/>
                  </a:lnTo>
                  <a:lnTo>
                    <a:pt x="220" y="1561"/>
                  </a:lnTo>
                  <a:lnTo>
                    <a:pt x="238" y="1570"/>
                  </a:lnTo>
                  <a:lnTo>
                    <a:pt x="247" y="1575"/>
                  </a:lnTo>
                  <a:lnTo>
                    <a:pt x="258" y="1578"/>
                  </a:lnTo>
                  <a:lnTo>
                    <a:pt x="267" y="1581"/>
                  </a:lnTo>
                  <a:lnTo>
                    <a:pt x="278" y="1583"/>
                  </a:lnTo>
                  <a:lnTo>
                    <a:pt x="290" y="1584"/>
                  </a:lnTo>
                  <a:lnTo>
                    <a:pt x="300" y="1584"/>
                  </a:lnTo>
                  <a:lnTo>
                    <a:pt x="300" y="1584"/>
                  </a:lnTo>
                  <a:lnTo>
                    <a:pt x="313" y="1583"/>
                  </a:lnTo>
                  <a:lnTo>
                    <a:pt x="317" y="1582"/>
                  </a:lnTo>
                  <a:lnTo>
                    <a:pt x="317" y="1582"/>
                  </a:lnTo>
                  <a:lnTo>
                    <a:pt x="510" y="1520"/>
                  </a:lnTo>
                  <a:lnTo>
                    <a:pt x="941" y="1379"/>
                  </a:lnTo>
                  <a:lnTo>
                    <a:pt x="998" y="1547"/>
                  </a:lnTo>
                  <a:lnTo>
                    <a:pt x="998" y="1547"/>
                  </a:lnTo>
                  <a:lnTo>
                    <a:pt x="1000" y="1555"/>
                  </a:lnTo>
                  <a:lnTo>
                    <a:pt x="1005" y="1563"/>
                  </a:lnTo>
                  <a:lnTo>
                    <a:pt x="1014" y="1577"/>
                  </a:lnTo>
                  <a:lnTo>
                    <a:pt x="1025" y="1591"/>
                  </a:lnTo>
                  <a:lnTo>
                    <a:pt x="1039" y="1602"/>
                  </a:lnTo>
                  <a:lnTo>
                    <a:pt x="1054" y="1611"/>
                  </a:lnTo>
                  <a:lnTo>
                    <a:pt x="1069" y="1618"/>
                  </a:lnTo>
                  <a:lnTo>
                    <a:pt x="1087" y="1622"/>
                  </a:lnTo>
                  <a:lnTo>
                    <a:pt x="1096" y="1623"/>
                  </a:lnTo>
                  <a:lnTo>
                    <a:pt x="1104" y="1623"/>
                  </a:lnTo>
                  <a:lnTo>
                    <a:pt x="1104" y="1623"/>
                  </a:lnTo>
                  <a:lnTo>
                    <a:pt x="1114" y="1623"/>
                  </a:lnTo>
                  <a:lnTo>
                    <a:pt x="1123" y="1622"/>
                  </a:lnTo>
                  <a:lnTo>
                    <a:pt x="1131" y="1621"/>
                  </a:lnTo>
                  <a:lnTo>
                    <a:pt x="1141" y="1617"/>
                  </a:lnTo>
                  <a:lnTo>
                    <a:pt x="1629" y="1455"/>
                  </a:lnTo>
                  <a:lnTo>
                    <a:pt x="1629" y="1455"/>
                  </a:lnTo>
                  <a:lnTo>
                    <a:pt x="1639" y="1452"/>
                  </a:lnTo>
                  <a:lnTo>
                    <a:pt x="1648" y="1446"/>
                  </a:lnTo>
                  <a:lnTo>
                    <a:pt x="1658" y="1440"/>
                  </a:lnTo>
                  <a:lnTo>
                    <a:pt x="1666" y="1434"/>
                  </a:lnTo>
                  <a:lnTo>
                    <a:pt x="1674" y="1426"/>
                  </a:lnTo>
                  <a:lnTo>
                    <a:pt x="1681" y="1418"/>
                  </a:lnTo>
                  <a:lnTo>
                    <a:pt x="1688" y="1408"/>
                  </a:lnTo>
                  <a:lnTo>
                    <a:pt x="1693" y="1399"/>
                  </a:lnTo>
                  <a:lnTo>
                    <a:pt x="1693" y="1399"/>
                  </a:lnTo>
                  <a:lnTo>
                    <a:pt x="1698" y="1388"/>
                  </a:lnTo>
                  <a:lnTo>
                    <a:pt x="1701" y="1378"/>
                  </a:lnTo>
                  <a:lnTo>
                    <a:pt x="1704" y="1367"/>
                  </a:lnTo>
                  <a:lnTo>
                    <a:pt x="1705" y="1356"/>
                  </a:lnTo>
                  <a:lnTo>
                    <a:pt x="1706" y="1345"/>
                  </a:lnTo>
                  <a:lnTo>
                    <a:pt x="1705" y="1335"/>
                  </a:lnTo>
                  <a:lnTo>
                    <a:pt x="1702" y="1323"/>
                  </a:lnTo>
                  <a:lnTo>
                    <a:pt x="1700" y="1312"/>
                  </a:lnTo>
                  <a:lnTo>
                    <a:pt x="1645" y="1148"/>
                  </a:lnTo>
                  <a:lnTo>
                    <a:pt x="1645" y="1148"/>
                  </a:lnTo>
                  <a:lnTo>
                    <a:pt x="1924" y="1057"/>
                  </a:lnTo>
                  <a:lnTo>
                    <a:pt x="1924" y="1057"/>
                  </a:lnTo>
                  <a:lnTo>
                    <a:pt x="1953" y="1047"/>
                  </a:lnTo>
                  <a:lnTo>
                    <a:pt x="1953" y="1047"/>
                  </a:lnTo>
                  <a:lnTo>
                    <a:pt x="1960" y="1044"/>
                  </a:lnTo>
                  <a:lnTo>
                    <a:pt x="1960" y="1044"/>
                  </a:lnTo>
                  <a:lnTo>
                    <a:pt x="1963" y="1044"/>
                  </a:lnTo>
                  <a:lnTo>
                    <a:pt x="1963" y="1044"/>
                  </a:lnTo>
                  <a:lnTo>
                    <a:pt x="1964" y="1043"/>
                  </a:lnTo>
                  <a:lnTo>
                    <a:pt x="1964" y="1043"/>
                  </a:lnTo>
                  <a:lnTo>
                    <a:pt x="1965" y="1043"/>
                  </a:lnTo>
                  <a:lnTo>
                    <a:pt x="1965" y="1043"/>
                  </a:lnTo>
                  <a:lnTo>
                    <a:pt x="1970" y="1040"/>
                  </a:lnTo>
                  <a:lnTo>
                    <a:pt x="1970" y="1040"/>
                  </a:lnTo>
                  <a:lnTo>
                    <a:pt x="1985" y="1032"/>
                  </a:lnTo>
                  <a:lnTo>
                    <a:pt x="1998" y="1023"/>
                  </a:lnTo>
                  <a:lnTo>
                    <a:pt x="2011" y="1011"/>
                  </a:lnTo>
                  <a:lnTo>
                    <a:pt x="2022" y="999"/>
                  </a:lnTo>
                  <a:lnTo>
                    <a:pt x="2034" y="986"/>
                  </a:lnTo>
                  <a:lnTo>
                    <a:pt x="2044" y="971"/>
                  </a:lnTo>
                  <a:lnTo>
                    <a:pt x="2053" y="956"/>
                  </a:lnTo>
                  <a:lnTo>
                    <a:pt x="2061" y="938"/>
                  </a:lnTo>
                  <a:lnTo>
                    <a:pt x="2068" y="921"/>
                  </a:lnTo>
                  <a:lnTo>
                    <a:pt x="2075" y="901"/>
                  </a:lnTo>
                  <a:lnTo>
                    <a:pt x="2080" y="881"/>
                  </a:lnTo>
                  <a:lnTo>
                    <a:pt x="2085" y="860"/>
                  </a:lnTo>
                  <a:lnTo>
                    <a:pt x="2088" y="837"/>
                  </a:lnTo>
                  <a:lnTo>
                    <a:pt x="2090" y="814"/>
                  </a:lnTo>
                  <a:lnTo>
                    <a:pt x="2093" y="790"/>
                  </a:lnTo>
                  <a:lnTo>
                    <a:pt x="2094" y="765"/>
                  </a:lnTo>
                  <a:lnTo>
                    <a:pt x="2094" y="765"/>
                  </a:lnTo>
                  <a:lnTo>
                    <a:pt x="2093" y="740"/>
                  </a:lnTo>
                  <a:lnTo>
                    <a:pt x="2092" y="715"/>
                  </a:lnTo>
                  <a:lnTo>
                    <a:pt x="2088" y="692"/>
                  </a:lnTo>
                  <a:lnTo>
                    <a:pt x="2085" y="670"/>
                  </a:lnTo>
                  <a:lnTo>
                    <a:pt x="2080" y="648"/>
                  </a:lnTo>
                  <a:lnTo>
                    <a:pt x="2074" y="629"/>
                  </a:lnTo>
                  <a:lnTo>
                    <a:pt x="2068" y="609"/>
                  </a:lnTo>
                  <a:lnTo>
                    <a:pt x="2061" y="591"/>
                  </a:lnTo>
                  <a:lnTo>
                    <a:pt x="2061" y="591"/>
                  </a:lnTo>
                  <a:close/>
                  <a:moveTo>
                    <a:pt x="294" y="1456"/>
                  </a:moveTo>
                  <a:lnTo>
                    <a:pt x="294" y="1456"/>
                  </a:lnTo>
                  <a:lnTo>
                    <a:pt x="288" y="1456"/>
                  </a:lnTo>
                  <a:lnTo>
                    <a:pt x="284" y="1454"/>
                  </a:lnTo>
                  <a:lnTo>
                    <a:pt x="272" y="1449"/>
                  </a:lnTo>
                  <a:lnTo>
                    <a:pt x="272" y="1449"/>
                  </a:lnTo>
                  <a:lnTo>
                    <a:pt x="264" y="1441"/>
                  </a:lnTo>
                  <a:lnTo>
                    <a:pt x="254" y="1430"/>
                  </a:lnTo>
                  <a:lnTo>
                    <a:pt x="254" y="1430"/>
                  </a:lnTo>
                  <a:lnTo>
                    <a:pt x="242" y="1411"/>
                  </a:lnTo>
                  <a:lnTo>
                    <a:pt x="229" y="1388"/>
                  </a:lnTo>
                  <a:lnTo>
                    <a:pt x="216" y="1363"/>
                  </a:lnTo>
                  <a:lnTo>
                    <a:pt x="203" y="1333"/>
                  </a:lnTo>
                  <a:lnTo>
                    <a:pt x="191" y="1301"/>
                  </a:lnTo>
                  <a:lnTo>
                    <a:pt x="181" y="1265"/>
                  </a:lnTo>
                  <a:lnTo>
                    <a:pt x="170" y="1227"/>
                  </a:lnTo>
                  <a:lnTo>
                    <a:pt x="159" y="1186"/>
                  </a:lnTo>
                  <a:lnTo>
                    <a:pt x="151" y="1142"/>
                  </a:lnTo>
                  <a:lnTo>
                    <a:pt x="143" y="1096"/>
                  </a:lnTo>
                  <a:lnTo>
                    <a:pt x="136" y="1048"/>
                  </a:lnTo>
                  <a:lnTo>
                    <a:pt x="130" y="999"/>
                  </a:lnTo>
                  <a:lnTo>
                    <a:pt x="125" y="948"/>
                  </a:lnTo>
                  <a:lnTo>
                    <a:pt x="122" y="895"/>
                  </a:lnTo>
                  <a:lnTo>
                    <a:pt x="121" y="840"/>
                  </a:lnTo>
                  <a:lnTo>
                    <a:pt x="120" y="785"/>
                  </a:lnTo>
                  <a:lnTo>
                    <a:pt x="120" y="785"/>
                  </a:lnTo>
                  <a:lnTo>
                    <a:pt x="121" y="711"/>
                  </a:lnTo>
                  <a:lnTo>
                    <a:pt x="124" y="640"/>
                  </a:lnTo>
                  <a:lnTo>
                    <a:pt x="130" y="571"/>
                  </a:lnTo>
                  <a:lnTo>
                    <a:pt x="138" y="505"/>
                  </a:lnTo>
                  <a:lnTo>
                    <a:pt x="148" y="442"/>
                  </a:lnTo>
                  <a:lnTo>
                    <a:pt x="159" y="385"/>
                  </a:lnTo>
                  <a:lnTo>
                    <a:pt x="172" y="330"/>
                  </a:lnTo>
                  <a:lnTo>
                    <a:pt x="188" y="280"/>
                  </a:lnTo>
                  <a:lnTo>
                    <a:pt x="188" y="280"/>
                  </a:lnTo>
                  <a:lnTo>
                    <a:pt x="195" y="257"/>
                  </a:lnTo>
                  <a:lnTo>
                    <a:pt x="203" y="236"/>
                  </a:lnTo>
                  <a:lnTo>
                    <a:pt x="211" y="216"/>
                  </a:lnTo>
                  <a:lnTo>
                    <a:pt x="220" y="197"/>
                  </a:lnTo>
                  <a:lnTo>
                    <a:pt x="229" y="181"/>
                  </a:lnTo>
                  <a:lnTo>
                    <a:pt x="237" y="165"/>
                  </a:lnTo>
                  <a:lnTo>
                    <a:pt x="246" y="151"/>
                  </a:lnTo>
                  <a:lnTo>
                    <a:pt x="254" y="140"/>
                  </a:lnTo>
                  <a:lnTo>
                    <a:pt x="254" y="140"/>
                  </a:lnTo>
                  <a:lnTo>
                    <a:pt x="267" y="125"/>
                  </a:lnTo>
                  <a:lnTo>
                    <a:pt x="278" y="115"/>
                  </a:lnTo>
                  <a:lnTo>
                    <a:pt x="287" y="109"/>
                  </a:lnTo>
                  <a:lnTo>
                    <a:pt x="294" y="106"/>
                  </a:lnTo>
                  <a:lnTo>
                    <a:pt x="294" y="106"/>
                  </a:lnTo>
                  <a:lnTo>
                    <a:pt x="294" y="106"/>
                  </a:lnTo>
                  <a:lnTo>
                    <a:pt x="294" y="106"/>
                  </a:lnTo>
                  <a:lnTo>
                    <a:pt x="302" y="107"/>
                  </a:lnTo>
                  <a:lnTo>
                    <a:pt x="311" y="109"/>
                  </a:lnTo>
                  <a:lnTo>
                    <a:pt x="319" y="114"/>
                  </a:lnTo>
                  <a:lnTo>
                    <a:pt x="327" y="121"/>
                  </a:lnTo>
                  <a:lnTo>
                    <a:pt x="335" y="128"/>
                  </a:lnTo>
                  <a:lnTo>
                    <a:pt x="344" y="138"/>
                  </a:lnTo>
                  <a:lnTo>
                    <a:pt x="352" y="149"/>
                  </a:lnTo>
                  <a:lnTo>
                    <a:pt x="360" y="162"/>
                  </a:lnTo>
                  <a:lnTo>
                    <a:pt x="360" y="162"/>
                  </a:lnTo>
                  <a:lnTo>
                    <a:pt x="345" y="175"/>
                  </a:lnTo>
                  <a:lnTo>
                    <a:pt x="331" y="190"/>
                  </a:lnTo>
                  <a:lnTo>
                    <a:pt x="315" y="208"/>
                  </a:lnTo>
                  <a:lnTo>
                    <a:pt x="301" y="229"/>
                  </a:lnTo>
                  <a:lnTo>
                    <a:pt x="288" y="253"/>
                  </a:lnTo>
                  <a:lnTo>
                    <a:pt x="276" y="279"/>
                  </a:lnTo>
                  <a:lnTo>
                    <a:pt x="264" y="308"/>
                  </a:lnTo>
                  <a:lnTo>
                    <a:pt x="252" y="340"/>
                  </a:lnTo>
                  <a:lnTo>
                    <a:pt x="242" y="374"/>
                  </a:lnTo>
                  <a:lnTo>
                    <a:pt x="231" y="409"/>
                  </a:lnTo>
                  <a:lnTo>
                    <a:pt x="222" y="447"/>
                  </a:lnTo>
                  <a:lnTo>
                    <a:pt x="213" y="487"/>
                  </a:lnTo>
                  <a:lnTo>
                    <a:pt x="205" y="529"/>
                  </a:lnTo>
                  <a:lnTo>
                    <a:pt x="199" y="572"/>
                  </a:lnTo>
                  <a:lnTo>
                    <a:pt x="193" y="617"/>
                  </a:lnTo>
                  <a:lnTo>
                    <a:pt x="189" y="663"/>
                  </a:lnTo>
                  <a:lnTo>
                    <a:pt x="189" y="663"/>
                  </a:lnTo>
                  <a:lnTo>
                    <a:pt x="205" y="656"/>
                  </a:lnTo>
                  <a:lnTo>
                    <a:pt x="222" y="650"/>
                  </a:lnTo>
                  <a:lnTo>
                    <a:pt x="239" y="645"/>
                  </a:lnTo>
                  <a:lnTo>
                    <a:pt x="257" y="640"/>
                  </a:lnTo>
                  <a:lnTo>
                    <a:pt x="274" y="637"/>
                  </a:lnTo>
                  <a:lnTo>
                    <a:pt x="292" y="634"/>
                  </a:lnTo>
                  <a:lnTo>
                    <a:pt x="311" y="632"/>
                  </a:lnTo>
                  <a:lnTo>
                    <a:pt x="329" y="632"/>
                  </a:lnTo>
                  <a:lnTo>
                    <a:pt x="329" y="632"/>
                  </a:lnTo>
                  <a:lnTo>
                    <a:pt x="348" y="632"/>
                  </a:lnTo>
                  <a:lnTo>
                    <a:pt x="367" y="634"/>
                  </a:lnTo>
                  <a:lnTo>
                    <a:pt x="385" y="637"/>
                  </a:lnTo>
                  <a:lnTo>
                    <a:pt x="403" y="640"/>
                  </a:lnTo>
                  <a:lnTo>
                    <a:pt x="421" y="645"/>
                  </a:lnTo>
                  <a:lnTo>
                    <a:pt x="438" y="651"/>
                  </a:lnTo>
                  <a:lnTo>
                    <a:pt x="456" y="657"/>
                  </a:lnTo>
                  <a:lnTo>
                    <a:pt x="472" y="665"/>
                  </a:lnTo>
                  <a:lnTo>
                    <a:pt x="472" y="665"/>
                  </a:lnTo>
                  <a:lnTo>
                    <a:pt x="475" y="721"/>
                  </a:lnTo>
                  <a:lnTo>
                    <a:pt x="476" y="781"/>
                  </a:lnTo>
                  <a:lnTo>
                    <a:pt x="476" y="781"/>
                  </a:lnTo>
                  <a:lnTo>
                    <a:pt x="475" y="858"/>
                  </a:lnTo>
                  <a:lnTo>
                    <a:pt x="471" y="930"/>
                  </a:lnTo>
                  <a:lnTo>
                    <a:pt x="465" y="999"/>
                  </a:lnTo>
                  <a:lnTo>
                    <a:pt x="458" y="1064"/>
                  </a:lnTo>
                  <a:lnTo>
                    <a:pt x="449" y="1123"/>
                  </a:lnTo>
                  <a:lnTo>
                    <a:pt x="438" y="1179"/>
                  </a:lnTo>
                  <a:lnTo>
                    <a:pt x="427" y="1230"/>
                  </a:lnTo>
                  <a:lnTo>
                    <a:pt x="414" y="1276"/>
                  </a:lnTo>
                  <a:lnTo>
                    <a:pt x="400" y="1317"/>
                  </a:lnTo>
                  <a:lnTo>
                    <a:pt x="385" y="1353"/>
                  </a:lnTo>
                  <a:lnTo>
                    <a:pt x="370" y="1385"/>
                  </a:lnTo>
                  <a:lnTo>
                    <a:pt x="362" y="1398"/>
                  </a:lnTo>
                  <a:lnTo>
                    <a:pt x="355" y="1410"/>
                  </a:lnTo>
                  <a:lnTo>
                    <a:pt x="347" y="1421"/>
                  </a:lnTo>
                  <a:lnTo>
                    <a:pt x="339" y="1431"/>
                  </a:lnTo>
                  <a:lnTo>
                    <a:pt x="332" y="1439"/>
                  </a:lnTo>
                  <a:lnTo>
                    <a:pt x="324" y="1445"/>
                  </a:lnTo>
                  <a:lnTo>
                    <a:pt x="317" y="1451"/>
                  </a:lnTo>
                  <a:lnTo>
                    <a:pt x="310" y="1454"/>
                  </a:lnTo>
                  <a:lnTo>
                    <a:pt x="301" y="1456"/>
                  </a:lnTo>
                  <a:lnTo>
                    <a:pt x="294" y="1456"/>
                  </a:lnTo>
                  <a:lnTo>
                    <a:pt x="294" y="1456"/>
                  </a:lnTo>
                  <a:close/>
                  <a:moveTo>
                    <a:pt x="1584" y="1344"/>
                  </a:moveTo>
                  <a:lnTo>
                    <a:pt x="1109" y="1501"/>
                  </a:lnTo>
                  <a:lnTo>
                    <a:pt x="1056" y="1342"/>
                  </a:lnTo>
                  <a:lnTo>
                    <a:pt x="1056" y="1342"/>
                  </a:lnTo>
                  <a:lnTo>
                    <a:pt x="1531" y="1186"/>
                  </a:lnTo>
                  <a:lnTo>
                    <a:pt x="1584" y="134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endParaRPr lang="de-DE"/>
            </a:p>
          </p:txBody>
        </p:sp>
      </p:grpSp>
      <p:pic>
        <p:nvPicPr>
          <p:cNvPr id="26" name="Picture 11" descr="Mahindra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10700708" y="269861"/>
            <a:ext cx="1203599" cy="332636"/>
          </a:xfrm>
          <a:prstGeom prst="rect">
            <a:avLst/>
          </a:prstGeom>
          <a:noFill/>
          <a:ln w="9525">
            <a:noFill/>
            <a:miter lim="800000"/>
            <a:headEnd/>
            <a:tailEnd/>
          </a:ln>
        </p:spPr>
      </p:pic>
      <p:sp>
        <p:nvSpPr>
          <p:cNvPr id="27" name="Rectangle 26"/>
          <p:cNvSpPr/>
          <p:nvPr/>
        </p:nvSpPr>
        <p:spPr>
          <a:xfrm>
            <a:off x="365495" y="959984"/>
            <a:ext cx="1853184" cy="51206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entury Gothic" panose="020B0502020202020204" pitchFamily="34" charset="0"/>
              </a:rPr>
              <a:t>150+ Resources</a:t>
            </a:r>
            <a:endParaRPr lang="en-US" sz="1600" b="1" dirty="0">
              <a:latin typeface="Century Gothic" panose="020B0502020202020204" pitchFamily="34" charset="0"/>
            </a:endParaRPr>
          </a:p>
        </p:txBody>
      </p:sp>
      <p:sp>
        <p:nvSpPr>
          <p:cNvPr id="28" name="Rectangle 27"/>
          <p:cNvSpPr/>
          <p:nvPr/>
        </p:nvSpPr>
        <p:spPr>
          <a:xfrm>
            <a:off x="2582374" y="955608"/>
            <a:ext cx="1940857" cy="51206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entury Gothic" panose="020B0502020202020204" pitchFamily="34" charset="0"/>
              </a:rPr>
              <a:t>100+ Customers</a:t>
            </a:r>
            <a:endParaRPr lang="en-US" sz="1600" b="1" dirty="0">
              <a:latin typeface="Century Gothic" panose="020B0502020202020204" pitchFamily="34" charset="0"/>
            </a:endParaRPr>
          </a:p>
        </p:txBody>
      </p:sp>
      <p:sp>
        <p:nvSpPr>
          <p:cNvPr id="29" name="Rectangle 28"/>
          <p:cNvSpPr/>
          <p:nvPr/>
        </p:nvSpPr>
        <p:spPr>
          <a:xfrm>
            <a:off x="4848319" y="966241"/>
            <a:ext cx="1940857" cy="51206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entury Gothic" panose="020B0502020202020204" pitchFamily="34" charset="0"/>
              </a:rPr>
              <a:t>15+ POCs &amp; Pilots</a:t>
            </a:r>
            <a:endParaRPr lang="en-US" sz="1600" b="1" dirty="0">
              <a:latin typeface="Century Gothic" panose="020B0502020202020204" pitchFamily="34" charset="0"/>
            </a:endParaRPr>
          </a:p>
        </p:txBody>
      </p:sp>
      <p:sp>
        <p:nvSpPr>
          <p:cNvPr id="30" name="Rectangle 29"/>
          <p:cNvSpPr/>
          <p:nvPr/>
        </p:nvSpPr>
        <p:spPr>
          <a:xfrm>
            <a:off x="7175672" y="959984"/>
            <a:ext cx="1940857" cy="512064"/>
          </a:xfrm>
          <a:prstGeom prst="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entury Gothic" panose="020B0502020202020204" pitchFamily="34" charset="0"/>
              </a:rPr>
              <a:t>1 Live Implementation</a:t>
            </a:r>
            <a:endParaRPr lang="en-US" sz="1600" b="1" dirty="0">
              <a:latin typeface="Century Gothic" panose="020B0502020202020204" pitchFamily="34" charset="0"/>
            </a:endParaRPr>
          </a:p>
        </p:txBody>
      </p:sp>
      <p:sp>
        <p:nvSpPr>
          <p:cNvPr id="31" name="Rectangle 30"/>
          <p:cNvSpPr/>
          <p:nvPr/>
        </p:nvSpPr>
        <p:spPr>
          <a:xfrm>
            <a:off x="9451842" y="966241"/>
            <a:ext cx="1940857" cy="51206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entury Gothic" panose="020B0502020202020204" pitchFamily="34" charset="0"/>
              </a:rPr>
              <a:t>15+ Partners</a:t>
            </a:r>
            <a:endParaRPr lang="en-US" sz="1600" b="1" dirty="0">
              <a:latin typeface="Century Gothic" panose="020B0502020202020204" pitchFamily="34" charset="0"/>
            </a:endParaRPr>
          </a:p>
        </p:txBody>
      </p:sp>
    </p:spTree>
    <p:extLst>
      <p:ext uri="{BB962C8B-B14F-4D97-AF65-F5344CB8AC3E}">
        <p14:creationId xmlns:p14="http://schemas.microsoft.com/office/powerpoint/2010/main" val="28757712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489" y="1442940"/>
            <a:ext cx="7224342" cy="4809588"/>
          </a:xfrm>
          <a:prstGeom prst="rect">
            <a:avLst/>
          </a:prstGeom>
          <a:solidFill>
            <a:schemeClr val="accent3">
              <a:lumMod val="20000"/>
              <a:lumOff val="80000"/>
              <a:alpha val="50000"/>
            </a:schemeClr>
          </a:solidFill>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6" dirty="0">
              <a:latin typeface="Century Gothic" panose="020B0502020202020204" pitchFamily="34" charset="0"/>
            </a:endParaRPr>
          </a:p>
        </p:txBody>
      </p:sp>
      <p:grpSp>
        <p:nvGrpSpPr>
          <p:cNvPr id="3" name="Group 2"/>
          <p:cNvGrpSpPr/>
          <p:nvPr/>
        </p:nvGrpSpPr>
        <p:grpSpPr>
          <a:xfrm>
            <a:off x="1001221" y="1678527"/>
            <a:ext cx="3280531" cy="1538105"/>
            <a:chOff x="348934" y="1229036"/>
            <a:chExt cx="1895577" cy="1155718"/>
          </a:xfrm>
        </p:grpSpPr>
        <p:grpSp>
          <p:nvGrpSpPr>
            <p:cNvPr id="4" name="Group 3"/>
            <p:cNvGrpSpPr/>
            <p:nvPr/>
          </p:nvGrpSpPr>
          <p:grpSpPr>
            <a:xfrm>
              <a:off x="348934" y="1229036"/>
              <a:ext cx="1895577" cy="1155718"/>
              <a:chOff x="844234" y="848036"/>
              <a:chExt cx="1895577" cy="1155718"/>
            </a:xfrm>
          </p:grpSpPr>
          <p:sp>
            <p:nvSpPr>
              <p:cNvPr id="6" name="TextBox 5"/>
              <p:cNvSpPr txBox="1"/>
              <p:nvPr/>
            </p:nvSpPr>
            <p:spPr>
              <a:xfrm>
                <a:off x="844234" y="848036"/>
                <a:ext cx="1895577" cy="231261"/>
              </a:xfrm>
              <a:prstGeom prst="rect">
                <a:avLst/>
              </a:prstGeom>
              <a:noFill/>
            </p:spPr>
            <p:txBody>
              <a:bodyPr wrap="square" rtlCol="0">
                <a:spAutoFit/>
              </a:bodyPr>
              <a:lstStyle/>
              <a:p>
                <a:pPr defTabSz="1216945">
                  <a:defRPr/>
                </a:pPr>
                <a:r>
                  <a:rPr lang="en-US" sz="1400" b="1" kern="0" dirty="0">
                    <a:solidFill>
                      <a:schemeClr val="tx1">
                        <a:lumMod val="85000"/>
                        <a:lumOff val="15000"/>
                      </a:schemeClr>
                    </a:solidFill>
                    <a:latin typeface="Century Gothic" panose="020B0502020202020204" pitchFamily="34" charset="0"/>
                    <a:ea typeface="Cambria Math" panose="02040503050406030204" pitchFamily="18" charset="0"/>
                  </a:rPr>
                  <a:t>BFSI</a:t>
                </a:r>
              </a:p>
            </p:txBody>
          </p:sp>
          <p:sp>
            <p:nvSpPr>
              <p:cNvPr id="7" name="TextBox 6"/>
              <p:cNvSpPr txBox="1"/>
              <p:nvPr/>
            </p:nvSpPr>
            <p:spPr>
              <a:xfrm>
                <a:off x="844234" y="1124964"/>
                <a:ext cx="1890809" cy="878790"/>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Cross-border </a:t>
                </a:r>
                <a:r>
                  <a:rPr lang="en-US" sz="1400" kern="0" dirty="0" smtClean="0">
                    <a:latin typeface="Century Gothic" panose="020B0502020202020204" pitchFamily="34" charset="0"/>
                    <a:ea typeface="Cambria Math" panose="02040503050406030204" pitchFamily="18" charset="0"/>
                  </a:rPr>
                  <a:t>Payments</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IT Audit trail</a:t>
                </a: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Invoice </a:t>
                </a:r>
                <a:r>
                  <a:rPr lang="en-US" sz="1400" kern="0" dirty="0" smtClean="0">
                    <a:latin typeface="Century Gothic" panose="020B0502020202020204" pitchFamily="34" charset="0"/>
                    <a:ea typeface="Cambria Math" panose="02040503050406030204" pitchFamily="18" charset="0"/>
                  </a:rPr>
                  <a:t>Discounting</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Trade Finance</a:t>
                </a: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Loyalty Points</a:t>
                </a:r>
              </a:p>
            </p:txBody>
          </p:sp>
        </p:grpSp>
        <p:cxnSp>
          <p:nvCxnSpPr>
            <p:cNvPr id="5" name="Straight Connector 4"/>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grpSp>
        <p:nvGrpSpPr>
          <p:cNvPr id="8" name="Group 7"/>
          <p:cNvGrpSpPr/>
          <p:nvPr/>
        </p:nvGrpSpPr>
        <p:grpSpPr>
          <a:xfrm>
            <a:off x="4894625" y="1651253"/>
            <a:ext cx="3398016" cy="1753550"/>
            <a:chOff x="348934" y="1229036"/>
            <a:chExt cx="1895577" cy="1317599"/>
          </a:xfrm>
        </p:grpSpPr>
        <p:grpSp>
          <p:nvGrpSpPr>
            <p:cNvPr id="9" name="Group 8"/>
            <p:cNvGrpSpPr/>
            <p:nvPr/>
          </p:nvGrpSpPr>
          <p:grpSpPr>
            <a:xfrm>
              <a:off x="348934" y="1229036"/>
              <a:ext cx="1895577" cy="1317599"/>
              <a:chOff x="844234" y="848036"/>
              <a:chExt cx="1895577" cy="1317599"/>
            </a:xfrm>
          </p:grpSpPr>
          <p:sp>
            <p:nvSpPr>
              <p:cNvPr id="11" name="TextBox 10"/>
              <p:cNvSpPr txBox="1"/>
              <p:nvPr/>
            </p:nvSpPr>
            <p:spPr>
              <a:xfrm>
                <a:off x="844234" y="848036"/>
                <a:ext cx="1895577" cy="231260"/>
              </a:xfrm>
              <a:prstGeom prst="rect">
                <a:avLst/>
              </a:prstGeom>
              <a:noFill/>
            </p:spPr>
            <p:txBody>
              <a:bodyPr wrap="square" rtlCol="0">
                <a:spAutoFit/>
              </a:bodyPr>
              <a:lstStyle/>
              <a:p>
                <a:pPr defTabSz="1216945">
                  <a:defRPr/>
                </a:pPr>
                <a:r>
                  <a:rPr lang="en-US" sz="1400" b="1" kern="0" dirty="0" smtClean="0">
                    <a:solidFill>
                      <a:schemeClr val="tx1">
                        <a:lumMod val="85000"/>
                        <a:lumOff val="15000"/>
                      </a:schemeClr>
                    </a:solidFill>
                    <a:latin typeface="Century Gothic" panose="020B0502020202020204" pitchFamily="34" charset="0"/>
                    <a:ea typeface="Cambria Math" panose="02040503050406030204" pitchFamily="18" charset="0"/>
                  </a:rPr>
                  <a:t>Mfg. / Aero / Consumer </a:t>
                </a:r>
                <a:r>
                  <a:rPr lang="en-US" sz="1400" b="1" kern="0" dirty="0">
                    <a:solidFill>
                      <a:schemeClr val="tx1">
                        <a:lumMod val="85000"/>
                        <a:lumOff val="15000"/>
                      </a:schemeClr>
                    </a:solidFill>
                    <a:latin typeface="Century Gothic" panose="020B0502020202020204" pitchFamily="34" charset="0"/>
                    <a:ea typeface="Cambria Math" panose="02040503050406030204" pitchFamily="18" charset="0"/>
                  </a:rPr>
                  <a:t>Goods</a:t>
                </a:r>
              </a:p>
            </p:txBody>
          </p:sp>
          <p:sp>
            <p:nvSpPr>
              <p:cNvPr id="12" name="TextBox 11"/>
              <p:cNvSpPr txBox="1"/>
              <p:nvPr/>
            </p:nvSpPr>
            <p:spPr>
              <a:xfrm>
                <a:off x="844234" y="1124964"/>
                <a:ext cx="1890809" cy="1040671"/>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P2P Process </a:t>
                </a:r>
                <a:r>
                  <a:rPr lang="en-US" sz="1400" kern="0" dirty="0" smtClean="0">
                    <a:latin typeface="Century Gothic" panose="020B0502020202020204" pitchFamily="34" charset="0"/>
                    <a:ea typeface="Cambria Math" panose="02040503050406030204" pitchFamily="18" charset="0"/>
                  </a:rPr>
                  <a:t>(Ecosystem)</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Warranty Services (Claims and Analytics)</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Fleet Management</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err="1">
                    <a:latin typeface="Century Gothic" panose="020B0502020202020204" pitchFamily="34" charset="0"/>
                    <a:ea typeface="Cambria Math" panose="02040503050406030204" pitchFamily="18" charset="0"/>
                  </a:rPr>
                  <a:t>IoT</a:t>
                </a:r>
                <a:r>
                  <a:rPr lang="en-US" sz="1400" kern="0" dirty="0">
                    <a:latin typeface="Century Gothic" panose="020B0502020202020204" pitchFamily="34" charset="0"/>
                    <a:ea typeface="Cambria Math" panose="02040503050406030204" pitchFamily="18" charset="0"/>
                  </a:rPr>
                  <a:t> + Supply C</a:t>
                </a:r>
                <a:r>
                  <a:rPr lang="en-US" sz="1400" kern="0" dirty="0" smtClean="0">
                    <a:latin typeface="Century Gothic" panose="020B0502020202020204" pitchFamily="34" charset="0"/>
                    <a:ea typeface="Cambria Math" panose="02040503050406030204" pitchFamily="18" charset="0"/>
                  </a:rPr>
                  <a:t>hain Provenance</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Live </a:t>
                </a:r>
                <a:r>
                  <a:rPr lang="en-US" sz="1400" kern="0" dirty="0">
                    <a:latin typeface="Century Gothic" panose="020B0502020202020204" pitchFamily="34" charset="0"/>
                    <a:ea typeface="Cambria Math" panose="02040503050406030204" pitchFamily="18" charset="0"/>
                  </a:rPr>
                  <a:t>I</a:t>
                </a:r>
                <a:r>
                  <a:rPr lang="en-US" sz="1400" kern="0" dirty="0" smtClean="0">
                    <a:latin typeface="Century Gothic" panose="020B0502020202020204" pitchFamily="34" charset="0"/>
                    <a:ea typeface="Cambria Math" panose="02040503050406030204" pitchFamily="18" charset="0"/>
                  </a:rPr>
                  <a:t>nventory Tracking</a:t>
                </a:r>
                <a:endParaRPr lang="en-US" sz="1400" kern="0" dirty="0">
                  <a:latin typeface="Century Gothic" panose="020B0502020202020204" pitchFamily="34" charset="0"/>
                  <a:ea typeface="Cambria Math" panose="02040503050406030204" pitchFamily="18" charset="0"/>
                </a:endParaRPr>
              </a:p>
            </p:txBody>
          </p:sp>
        </p:grpSp>
        <p:cxnSp>
          <p:nvCxnSpPr>
            <p:cNvPr id="10" name="Straight Connector 9"/>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grpSp>
        <p:nvGrpSpPr>
          <p:cNvPr id="13" name="Group 12"/>
          <p:cNvGrpSpPr/>
          <p:nvPr/>
        </p:nvGrpSpPr>
        <p:grpSpPr>
          <a:xfrm>
            <a:off x="4981197" y="3520381"/>
            <a:ext cx="3136634" cy="1322661"/>
            <a:chOff x="348934" y="1229036"/>
            <a:chExt cx="1895577" cy="993833"/>
          </a:xfrm>
        </p:grpSpPr>
        <p:grpSp>
          <p:nvGrpSpPr>
            <p:cNvPr id="14" name="Group 13"/>
            <p:cNvGrpSpPr/>
            <p:nvPr/>
          </p:nvGrpSpPr>
          <p:grpSpPr>
            <a:xfrm>
              <a:off x="348934" y="1229036"/>
              <a:ext cx="1895577" cy="993833"/>
              <a:chOff x="844234" y="848036"/>
              <a:chExt cx="1895577" cy="993833"/>
            </a:xfrm>
          </p:grpSpPr>
          <p:sp>
            <p:nvSpPr>
              <p:cNvPr id="16" name="TextBox 15"/>
              <p:cNvSpPr txBox="1"/>
              <p:nvPr/>
            </p:nvSpPr>
            <p:spPr>
              <a:xfrm>
                <a:off x="844234" y="848036"/>
                <a:ext cx="1895577" cy="231260"/>
              </a:xfrm>
              <a:prstGeom prst="rect">
                <a:avLst/>
              </a:prstGeom>
              <a:noFill/>
            </p:spPr>
            <p:txBody>
              <a:bodyPr wrap="square" rtlCol="0">
                <a:spAutoFit/>
              </a:bodyPr>
              <a:lstStyle/>
              <a:p>
                <a:pPr defTabSz="1216945">
                  <a:defRPr/>
                </a:pPr>
                <a:r>
                  <a:rPr lang="en-US" sz="1400" b="1" kern="0" dirty="0" smtClean="0">
                    <a:solidFill>
                      <a:schemeClr val="tx1">
                        <a:lumMod val="85000"/>
                        <a:lumOff val="15000"/>
                      </a:schemeClr>
                    </a:solidFill>
                    <a:latin typeface="Century Gothic" panose="020B0502020202020204" pitchFamily="34" charset="0"/>
                    <a:ea typeface="Cambria Math" panose="02040503050406030204" pitchFamily="18" charset="0"/>
                  </a:rPr>
                  <a:t>Healthcare &amp; Lifesciences</a:t>
                </a:r>
                <a:endParaRPr lang="en-US" sz="1400" b="1" kern="0" dirty="0">
                  <a:solidFill>
                    <a:schemeClr val="tx1">
                      <a:lumMod val="85000"/>
                      <a:lumOff val="15000"/>
                    </a:schemeClr>
                  </a:solidFill>
                  <a:latin typeface="Century Gothic" panose="020B0502020202020204" pitchFamily="34" charset="0"/>
                  <a:ea typeface="Cambria Math" panose="02040503050406030204" pitchFamily="18" charset="0"/>
                </a:endParaRPr>
              </a:p>
            </p:txBody>
          </p:sp>
          <p:sp>
            <p:nvSpPr>
              <p:cNvPr id="17" name="TextBox 16"/>
              <p:cNvSpPr txBox="1"/>
              <p:nvPr/>
            </p:nvSpPr>
            <p:spPr>
              <a:xfrm>
                <a:off x="844234" y="1124964"/>
                <a:ext cx="1890809" cy="716905"/>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Patient Health Records</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Patient &amp; Hospital KYC</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Master Patient Index</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Consent </a:t>
                </a:r>
                <a:r>
                  <a:rPr lang="en-US" sz="1400" kern="0" dirty="0" err="1" smtClean="0">
                    <a:latin typeface="Century Gothic" panose="020B0502020202020204" pitchFamily="34" charset="0"/>
                    <a:ea typeface="Cambria Math" panose="02040503050406030204" pitchFamily="18" charset="0"/>
                  </a:rPr>
                  <a:t>Mangement</a:t>
                </a:r>
                <a:endParaRPr lang="en-US" sz="1400" kern="0" dirty="0">
                  <a:latin typeface="Century Gothic" panose="020B0502020202020204" pitchFamily="34" charset="0"/>
                  <a:ea typeface="Cambria Math" panose="02040503050406030204" pitchFamily="18" charset="0"/>
                </a:endParaRPr>
              </a:p>
            </p:txBody>
          </p:sp>
        </p:grpSp>
        <p:cxnSp>
          <p:nvCxnSpPr>
            <p:cNvPr id="15" name="Straight Connector 14"/>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grpSp>
        <p:nvGrpSpPr>
          <p:cNvPr id="18" name="Group 17"/>
          <p:cNvGrpSpPr/>
          <p:nvPr/>
        </p:nvGrpSpPr>
        <p:grpSpPr>
          <a:xfrm>
            <a:off x="994876" y="3504488"/>
            <a:ext cx="3286876" cy="1322662"/>
            <a:chOff x="348934" y="1229036"/>
            <a:chExt cx="1895577" cy="993832"/>
          </a:xfrm>
        </p:grpSpPr>
        <p:grpSp>
          <p:nvGrpSpPr>
            <p:cNvPr id="19" name="Group 18"/>
            <p:cNvGrpSpPr/>
            <p:nvPr/>
          </p:nvGrpSpPr>
          <p:grpSpPr>
            <a:xfrm>
              <a:off x="348934" y="1229036"/>
              <a:ext cx="1895577" cy="993832"/>
              <a:chOff x="844234" y="848036"/>
              <a:chExt cx="1895577" cy="993832"/>
            </a:xfrm>
          </p:grpSpPr>
          <p:sp>
            <p:nvSpPr>
              <p:cNvPr id="21" name="TextBox 20"/>
              <p:cNvSpPr txBox="1"/>
              <p:nvPr/>
            </p:nvSpPr>
            <p:spPr>
              <a:xfrm>
                <a:off x="844234" y="848036"/>
                <a:ext cx="1895577" cy="231260"/>
              </a:xfrm>
              <a:prstGeom prst="rect">
                <a:avLst/>
              </a:prstGeom>
              <a:noFill/>
            </p:spPr>
            <p:txBody>
              <a:bodyPr wrap="square" rtlCol="0">
                <a:spAutoFit/>
              </a:bodyPr>
              <a:lstStyle/>
              <a:p>
                <a:pPr defTabSz="1216945">
                  <a:defRPr/>
                </a:pPr>
                <a:r>
                  <a:rPr lang="en-US" sz="1400" b="1" kern="0" dirty="0">
                    <a:solidFill>
                      <a:schemeClr val="tx1">
                        <a:lumMod val="85000"/>
                        <a:lumOff val="15000"/>
                      </a:schemeClr>
                    </a:solidFill>
                    <a:latin typeface="Century Gothic" panose="020B0502020202020204" pitchFamily="34" charset="0"/>
                    <a:ea typeface="Cambria Math" panose="02040503050406030204" pitchFamily="18" charset="0"/>
                  </a:rPr>
                  <a:t>Oil &amp; Gas</a:t>
                </a:r>
              </a:p>
            </p:txBody>
          </p:sp>
          <p:sp>
            <p:nvSpPr>
              <p:cNvPr id="22" name="TextBox 21"/>
              <p:cNvSpPr txBox="1"/>
              <p:nvPr/>
            </p:nvSpPr>
            <p:spPr>
              <a:xfrm>
                <a:off x="844234" y="1124964"/>
                <a:ext cx="1890809" cy="716904"/>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Supply Chain </a:t>
                </a:r>
                <a:r>
                  <a:rPr lang="en-US" sz="1400" kern="0" dirty="0" smtClean="0">
                    <a:latin typeface="Century Gothic" panose="020B0502020202020204" pitchFamily="34" charset="0"/>
                    <a:ea typeface="Cambria Math" panose="02040503050406030204" pitchFamily="18" charset="0"/>
                  </a:rPr>
                  <a:t>Finance</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Auctions &amp; Bids</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Trade </a:t>
                </a:r>
                <a:r>
                  <a:rPr lang="en-US" sz="1400" kern="0" dirty="0" smtClean="0">
                    <a:latin typeface="Century Gothic" panose="020B0502020202020204" pitchFamily="34" charset="0"/>
                    <a:ea typeface="Cambria Math" panose="02040503050406030204" pitchFamily="18" charset="0"/>
                  </a:rPr>
                  <a:t>Finance- Credit &amp; Debit Note</a:t>
                </a:r>
                <a:endParaRPr lang="en-US" sz="1400" kern="0" dirty="0">
                  <a:latin typeface="Century Gothic" panose="020B0502020202020204" pitchFamily="34" charset="0"/>
                  <a:ea typeface="Cambria Math" panose="02040503050406030204" pitchFamily="18" charset="0"/>
                </a:endParaRPr>
              </a:p>
            </p:txBody>
          </p:sp>
        </p:grpSp>
        <p:cxnSp>
          <p:nvCxnSpPr>
            <p:cNvPr id="20" name="Straight Connector 19"/>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grpSp>
        <p:nvGrpSpPr>
          <p:cNvPr id="23" name="Group 22"/>
          <p:cNvGrpSpPr/>
          <p:nvPr/>
        </p:nvGrpSpPr>
        <p:grpSpPr>
          <a:xfrm>
            <a:off x="1000605" y="4902975"/>
            <a:ext cx="3272880" cy="1544755"/>
            <a:chOff x="348934" y="1229036"/>
            <a:chExt cx="1895577" cy="1160714"/>
          </a:xfrm>
        </p:grpSpPr>
        <p:grpSp>
          <p:nvGrpSpPr>
            <p:cNvPr id="24" name="Group 23"/>
            <p:cNvGrpSpPr/>
            <p:nvPr/>
          </p:nvGrpSpPr>
          <p:grpSpPr>
            <a:xfrm>
              <a:off x="348934" y="1229036"/>
              <a:ext cx="1895577" cy="1160714"/>
              <a:chOff x="844234" y="848036"/>
              <a:chExt cx="1895577" cy="1160714"/>
            </a:xfrm>
          </p:grpSpPr>
          <p:sp>
            <p:nvSpPr>
              <p:cNvPr id="26" name="TextBox 25"/>
              <p:cNvSpPr txBox="1"/>
              <p:nvPr/>
            </p:nvSpPr>
            <p:spPr>
              <a:xfrm>
                <a:off x="844234" y="848036"/>
                <a:ext cx="1895577" cy="231261"/>
              </a:xfrm>
              <a:prstGeom prst="rect">
                <a:avLst/>
              </a:prstGeom>
              <a:noFill/>
            </p:spPr>
            <p:txBody>
              <a:bodyPr wrap="square" rtlCol="0">
                <a:spAutoFit/>
              </a:bodyPr>
              <a:lstStyle/>
              <a:p>
                <a:pPr defTabSz="1216945">
                  <a:defRPr/>
                </a:pPr>
                <a:r>
                  <a:rPr lang="en-US" sz="1400" b="1" kern="0" dirty="0">
                    <a:solidFill>
                      <a:schemeClr val="tx1">
                        <a:lumMod val="85000"/>
                        <a:lumOff val="15000"/>
                      </a:schemeClr>
                    </a:solidFill>
                    <a:latin typeface="Century Gothic" panose="020B0502020202020204" pitchFamily="34" charset="0"/>
                    <a:ea typeface="Cambria Math" panose="02040503050406030204" pitchFamily="18" charset="0"/>
                  </a:rPr>
                  <a:t>Telecom</a:t>
                </a:r>
              </a:p>
            </p:txBody>
          </p:sp>
          <p:sp>
            <p:nvSpPr>
              <p:cNvPr id="27" name="TextBox 26"/>
              <p:cNvSpPr txBox="1"/>
              <p:nvPr/>
            </p:nvSpPr>
            <p:spPr>
              <a:xfrm>
                <a:off x="845370" y="1129961"/>
                <a:ext cx="1890809" cy="878789"/>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Mobile Number Portability</a:t>
                </a: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Prevention of </a:t>
                </a:r>
                <a:r>
                  <a:rPr lang="en-US" sz="1400" kern="0" dirty="0" smtClean="0">
                    <a:latin typeface="Century Gothic" panose="020B0502020202020204" pitchFamily="34" charset="0"/>
                    <a:ea typeface="Cambria Math" panose="02040503050406030204" pitchFamily="18" charset="0"/>
                  </a:rPr>
                  <a:t>Roaming </a:t>
                </a:r>
                <a:r>
                  <a:rPr lang="en-US" sz="1400" kern="0" dirty="0">
                    <a:latin typeface="Century Gothic" panose="020B0502020202020204" pitchFamily="34" charset="0"/>
                    <a:ea typeface="Cambria Math" panose="02040503050406030204" pitchFamily="18" charset="0"/>
                  </a:rPr>
                  <a:t>F</a:t>
                </a:r>
                <a:r>
                  <a:rPr lang="en-US" sz="1400" kern="0" dirty="0" smtClean="0">
                    <a:latin typeface="Century Gothic" panose="020B0502020202020204" pitchFamily="34" charset="0"/>
                    <a:ea typeface="Cambria Math" panose="02040503050406030204" pitchFamily="18" charset="0"/>
                  </a:rPr>
                  <a:t>raud</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Unsolicited Commercial Calls</a:t>
                </a: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Forward &amp; Reverse Logistics</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p:txBody>
          </p:sp>
        </p:grpSp>
        <p:cxnSp>
          <p:nvCxnSpPr>
            <p:cNvPr id="25" name="Straight Connector 24"/>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grpSp>
        <p:nvGrpSpPr>
          <p:cNvPr id="28" name="Group 27"/>
          <p:cNvGrpSpPr/>
          <p:nvPr/>
        </p:nvGrpSpPr>
        <p:grpSpPr>
          <a:xfrm>
            <a:off x="5021540" y="4983654"/>
            <a:ext cx="3165808" cy="1322662"/>
            <a:chOff x="348934" y="1229036"/>
            <a:chExt cx="1895577" cy="993834"/>
          </a:xfrm>
        </p:grpSpPr>
        <p:grpSp>
          <p:nvGrpSpPr>
            <p:cNvPr id="29" name="Group 28"/>
            <p:cNvGrpSpPr/>
            <p:nvPr/>
          </p:nvGrpSpPr>
          <p:grpSpPr>
            <a:xfrm>
              <a:off x="348934" y="1229036"/>
              <a:ext cx="1895577" cy="993834"/>
              <a:chOff x="844234" y="848036"/>
              <a:chExt cx="1895577" cy="993834"/>
            </a:xfrm>
          </p:grpSpPr>
          <p:sp>
            <p:nvSpPr>
              <p:cNvPr id="31" name="TextBox 30"/>
              <p:cNvSpPr txBox="1"/>
              <p:nvPr/>
            </p:nvSpPr>
            <p:spPr>
              <a:xfrm>
                <a:off x="844234" y="848036"/>
                <a:ext cx="1895577" cy="231260"/>
              </a:xfrm>
              <a:prstGeom prst="rect">
                <a:avLst/>
              </a:prstGeom>
              <a:noFill/>
            </p:spPr>
            <p:txBody>
              <a:bodyPr wrap="square" rtlCol="0">
                <a:spAutoFit/>
              </a:bodyPr>
              <a:lstStyle/>
              <a:p>
                <a:pPr defTabSz="1216945">
                  <a:defRPr/>
                </a:pPr>
                <a:r>
                  <a:rPr lang="en-US" sz="1400" b="1" kern="0" dirty="0">
                    <a:solidFill>
                      <a:schemeClr val="tx1">
                        <a:lumMod val="85000"/>
                        <a:lumOff val="15000"/>
                      </a:schemeClr>
                    </a:solidFill>
                    <a:latin typeface="Century Gothic" panose="020B0502020202020204" pitchFamily="34" charset="0"/>
                    <a:ea typeface="Cambria Math" panose="02040503050406030204" pitchFamily="18" charset="0"/>
                  </a:rPr>
                  <a:t>Government</a:t>
                </a:r>
              </a:p>
            </p:txBody>
          </p:sp>
          <p:sp>
            <p:nvSpPr>
              <p:cNvPr id="32" name="TextBox 31"/>
              <p:cNvSpPr txBox="1"/>
              <p:nvPr/>
            </p:nvSpPr>
            <p:spPr>
              <a:xfrm>
                <a:off x="844234" y="1124964"/>
                <a:ext cx="1890809" cy="716906"/>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Land </a:t>
                </a:r>
                <a:r>
                  <a:rPr lang="en-US" sz="1400" kern="0" dirty="0" smtClean="0">
                    <a:latin typeface="Century Gothic" panose="020B0502020202020204" pitchFamily="34" charset="0"/>
                    <a:ea typeface="Cambria Math" panose="02040503050406030204" pitchFamily="18" charset="0"/>
                  </a:rPr>
                  <a:t>Titles</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a:latin typeface="Century Gothic" panose="020B0502020202020204" pitchFamily="34" charset="0"/>
                    <a:ea typeface="Cambria Math" panose="02040503050406030204" pitchFamily="18" charset="0"/>
                  </a:rPr>
                  <a:t>Vehicle </a:t>
                </a:r>
                <a:r>
                  <a:rPr lang="en-US" sz="1400" kern="0" dirty="0" smtClean="0">
                    <a:latin typeface="Century Gothic" panose="020B0502020202020204" pitchFamily="34" charset="0"/>
                    <a:ea typeface="Cambria Math" panose="02040503050406030204" pitchFamily="18" charset="0"/>
                  </a:rPr>
                  <a:t>Lifecycle Management</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Dept. </a:t>
                </a:r>
                <a:r>
                  <a:rPr lang="en-US" sz="1400" kern="0" dirty="0">
                    <a:latin typeface="Century Gothic" panose="020B0502020202020204" pitchFamily="34" charset="0"/>
                    <a:ea typeface="Cambria Math" panose="02040503050406030204" pitchFamily="18" charset="0"/>
                  </a:rPr>
                  <a:t>of Industries </a:t>
                </a: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p:txBody>
          </p:sp>
        </p:grpSp>
        <p:cxnSp>
          <p:nvCxnSpPr>
            <p:cNvPr id="30" name="Straight Connector 29"/>
            <p:cNvCxnSpPr/>
            <p:nvPr/>
          </p:nvCxnSpPr>
          <p:spPr>
            <a:xfrm rot="5400000" flipH="1">
              <a:off x="1208215" y="579102"/>
              <a:ext cx="2" cy="1716230"/>
            </a:xfrm>
            <a:prstGeom prst="line">
              <a:avLst/>
            </a:prstGeom>
            <a:noFill/>
            <a:ln w="15875" cap="flat" cmpd="dbl" algn="ctr">
              <a:solidFill>
                <a:schemeClr val="tx1">
                  <a:lumMod val="85000"/>
                  <a:lumOff val="15000"/>
                </a:schemeClr>
              </a:solidFill>
              <a:prstDash val="solid"/>
              <a:miter lim="800000"/>
            </a:ln>
            <a:effectLst/>
          </p:spPr>
        </p:cxnSp>
      </p:grpSp>
      <p:sp>
        <p:nvSpPr>
          <p:cNvPr id="33" name="Rectangle 32"/>
          <p:cNvSpPr/>
          <p:nvPr/>
        </p:nvSpPr>
        <p:spPr>
          <a:xfrm>
            <a:off x="8374539" y="1447423"/>
            <a:ext cx="3632617" cy="4809588"/>
          </a:xfrm>
          <a:prstGeom prst="rect">
            <a:avLst/>
          </a:prstGeom>
          <a:solidFill>
            <a:schemeClr val="accent3">
              <a:lumMod val="20000"/>
              <a:lumOff val="80000"/>
              <a:alpha val="50000"/>
            </a:schemeClr>
          </a:solidFill>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6" dirty="0">
              <a:latin typeface="Century Gothic" panose="020B0502020202020204" pitchFamily="34" charset="0"/>
            </a:endParaRPr>
          </a:p>
        </p:txBody>
      </p:sp>
      <p:sp>
        <p:nvSpPr>
          <p:cNvPr id="34" name="TextBox 33"/>
          <p:cNvSpPr txBox="1"/>
          <p:nvPr/>
        </p:nvSpPr>
        <p:spPr>
          <a:xfrm>
            <a:off x="8495728" y="1669563"/>
            <a:ext cx="3324237" cy="307777"/>
          </a:xfrm>
          <a:prstGeom prst="rect">
            <a:avLst/>
          </a:prstGeom>
          <a:noFill/>
        </p:spPr>
        <p:txBody>
          <a:bodyPr wrap="square" rtlCol="0">
            <a:spAutoFit/>
          </a:bodyPr>
          <a:lstStyle/>
          <a:p>
            <a:pPr algn="ctr" defTabSz="1216945">
              <a:defRPr/>
            </a:pPr>
            <a:r>
              <a:rPr lang="en-US" sz="1400" b="1" kern="0" dirty="0" smtClean="0">
                <a:solidFill>
                  <a:schemeClr val="tx1">
                    <a:lumMod val="85000"/>
                    <a:lumOff val="15000"/>
                  </a:schemeClr>
                </a:solidFill>
                <a:latin typeface="Century Gothic" panose="020B0502020202020204" pitchFamily="34" charset="0"/>
                <a:ea typeface="Cambria Math" panose="02040503050406030204" pitchFamily="18" charset="0"/>
              </a:rPr>
              <a:t>Platforms</a:t>
            </a:r>
            <a:endParaRPr lang="en-US" sz="1400" b="1" kern="0" dirty="0">
              <a:solidFill>
                <a:schemeClr val="tx1">
                  <a:lumMod val="85000"/>
                  <a:lumOff val="15000"/>
                </a:schemeClr>
              </a:solidFill>
              <a:latin typeface="Century Gothic" panose="020B0502020202020204" pitchFamily="34" charset="0"/>
              <a:ea typeface="Cambria Math" panose="02040503050406030204" pitchFamily="18" charset="0"/>
            </a:endParaRPr>
          </a:p>
        </p:txBody>
      </p:sp>
      <p:cxnSp>
        <p:nvCxnSpPr>
          <p:cNvPr id="35" name="Straight Connector 34"/>
          <p:cNvCxnSpPr/>
          <p:nvPr/>
        </p:nvCxnSpPr>
        <p:spPr>
          <a:xfrm rot="5400000" flipH="1">
            <a:off x="10190649" y="804586"/>
            <a:ext cx="3" cy="2284076"/>
          </a:xfrm>
          <a:prstGeom prst="line">
            <a:avLst/>
          </a:prstGeom>
          <a:noFill/>
          <a:ln w="15875" cap="flat" cmpd="dbl" algn="ctr">
            <a:solidFill>
              <a:schemeClr val="tx1">
                <a:lumMod val="85000"/>
                <a:lumOff val="15000"/>
              </a:schemeClr>
            </a:solidFill>
            <a:prstDash val="solid"/>
            <a:miter lim="800000"/>
          </a:ln>
          <a:effectLst/>
        </p:spPr>
      </p:cxnSp>
      <p:sp>
        <p:nvSpPr>
          <p:cNvPr id="36" name="TextBox 35"/>
          <p:cNvSpPr txBox="1"/>
          <p:nvPr/>
        </p:nvSpPr>
        <p:spPr>
          <a:xfrm>
            <a:off x="2982547" y="196336"/>
            <a:ext cx="6606289" cy="461661"/>
          </a:xfrm>
          <a:prstGeom prst="rect">
            <a:avLst/>
          </a:prstGeom>
          <a:noFill/>
        </p:spPr>
        <p:txBody>
          <a:bodyPr wrap="none" lIns="91436" tIns="45718" rIns="91436" bIns="45718" rtlCol="0">
            <a:spAutoFit/>
          </a:bodyPr>
          <a:lstStyle/>
          <a:p>
            <a:pPr algn="ctr"/>
            <a:r>
              <a:rPr lang="en-US" sz="2400" b="1" dirty="0" smtClean="0">
                <a:latin typeface="Century Gothic" panose="020B0502020202020204" pitchFamily="34" charset="0"/>
              </a:rPr>
              <a:t>Indicative List of Our Work In Various Sector</a:t>
            </a:r>
            <a:endParaRPr lang="en-US" sz="2400" b="1" dirty="0">
              <a:latin typeface="Century Gothic" pitchFamily="34" charset="0"/>
            </a:endParaRPr>
          </a:p>
        </p:txBody>
      </p:sp>
      <p:sp>
        <p:nvSpPr>
          <p:cNvPr id="37" name="TextBox 36"/>
          <p:cNvSpPr txBox="1"/>
          <p:nvPr/>
        </p:nvSpPr>
        <p:spPr>
          <a:xfrm>
            <a:off x="8831903" y="2038117"/>
            <a:ext cx="2988062" cy="3970318"/>
          </a:xfrm>
          <a:prstGeom prst="rect">
            <a:avLst/>
          </a:prstGeom>
          <a:noFill/>
        </p:spPr>
        <p:txBody>
          <a:bodyPr wrap="square" rtlCol="0">
            <a:spAutoFit/>
          </a:bodyPr>
          <a:lstStyle/>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Trade Finance</a:t>
            </a:r>
          </a:p>
          <a:p>
            <a:pPr marL="228178" indent="-228178" defTabSz="1216945">
              <a:buFont typeface="Arial" panose="020B0604020202020204" pitchFamily="34" charset="0"/>
              <a:buChar char="•"/>
              <a:defRPr/>
            </a:pPr>
            <a:endParaRPr lang="en-US" sz="1400" kern="0" dirty="0" smtClean="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Securitization</a:t>
            </a:r>
          </a:p>
          <a:p>
            <a:pPr marL="228178" indent="-228178" defTabSz="1216945">
              <a:buFont typeface="Arial" panose="020B0604020202020204" pitchFamily="34" charset="0"/>
              <a:buChar char="•"/>
              <a:defRPr/>
            </a:pPr>
            <a:endParaRPr lang="en-US" sz="1400" kern="0" dirty="0" smtClean="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Consent Management</a:t>
            </a: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Loyalty Management</a:t>
            </a: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Identity Management</a:t>
            </a: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Vehicle Life Cycle Management</a:t>
            </a: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r>
              <a:rPr lang="en-US" sz="1400" kern="0" dirty="0" smtClean="0">
                <a:latin typeface="Century Gothic" panose="020B0502020202020204" pitchFamily="34" charset="0"/>
                <a:ea typeface="Cambria Math" panose="02040503050406030204" pitchFamily="18" charset="0"/>
              </a:rPr>
              <a:t>Ownership Management</a:t>
            </a:r>
            <a:endParaRPr lang="en-US" sz="1400" kern="0" dirty="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endParaRPr lang="en-US" sz="1400" kern="0" dirty="0" smtClean="0">
              <a:latin typeface="Century Gothic" panose="020B0502020202020204" pitchFamily="34" charset="0"/>
              <a:ea typeface="Cambria Math" panose="02040503050406030204" pitchFamily="18" charset="0"/>
            </a:endParaRPr>
          </a:p>
          <a:p>
            <a:pPr marL="228178" indent="-228178" defTabSz="1216945">
              <a:buFont typeface="Arial" panose="020B0604020202020204" pitchFamily="34" charset="0"/>
              <a:buChar char="•"/>
              <a:defRPr/>
            </a:pPr>
            <a:endParaRPr lang="en-US" sz="1400" kern="0" dirty="0">
              <a:latin typeface="Century Gothic" panose="020B0502020202020204" pitchFamily="34" charset="0"/>
              <a:ea typeface="Cambria Math" panose="02040503050406030204" pitchFamily="18" charset="0"/>
            </a:endParaRPr>
          </a:p>
          <a:p>
            <a:pPr defTabSz="1216945">
              <a:defRPr/>
            </a:pPr>
            <a:r>
              <a:rPr lang="en-US" sz="1400" kern="0" dirty="0" smtClean="0">
                <a:latin typeface="Century Gothic" panose="020B0502020202020204" pitchFamily="34" charset="0"/>
                <a:ea typeface="Cambria Math" panose="02040503050406030204" pitchFamily="18" charset="0"/>
              </a:rPr>
              <a:t>* Includes 3</a:t>
            </a:r>
            <a:r>
              <a:rPr lang="en-US" sz="1400" kern="0" baseline="30000" dirty="0" smtClean="0">
                <a:latin typeface="Century Gothic" panose="020B0502020202020204" pitchFamily="34" charset="0"/>
                <a:ea typeface="Cambria Math" panose="02040503050406030204" pitchFamily="18" charset="0"/>
              </a:rPr>
              <a:t>rd</a:t>
            </a:r>
            <a:r>
              <a:rPr lang="en-US" sz="1400" kern="0" dirty="0" smtClean="0">
                <a:latin typeface="Century Gothic" panose="020B0502020202020204" pitchFamily="34" charset="0"/>
                <a:ea typeface="Cambria Math" panose="02040503050406030204" pitchFamily="18" charset="0"/>
              </a:rPr>
              <a:t> Party and Internally Developed Platforms </a:t>
            </a:r>
          </a:p>
        </p:txBody>
      </p:sp>
      <p:pic>
        <p:nvPicPr>
          <p:cNvPr id="40"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700711" y="269861"/>
            <a:ext cx="1203599" cy="332636"/>
          </a:xfrm>
          <a:prstGeom prst="rect">
            <a:avLst/>
          </a:prstGeom>
          <a:noFill/>
          <a:ln w="9525">
            <a:noFill/>
            <a:miter lim="800000"/>
            <a:headEnd/>
            <a:tailEnd/>
          </a:ln>
        </p:spPr>
      </p:pic>
    </p:spTree>
    <p:extLst>
      <p:ext uri="{BB962C8B-B14F-4D97-AF65-F5344CB8AC3E}">
        <p14:creationId xmlns:p14="http://schemas.microsoft.com/office/powerpoint/2010/main" val="2041713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641350" y="129803"/>
            <a:ext cx="10966449" cy="369332"/>
          </a:xfrm>
          <a:prstGeom prst="rect">
            <a:avLst/>
          </a:prstGeom>
        </p:spPr>
        <p:txBody>
          <a:bodyPr/>
          <a:lst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a:lstStyle>
          <a:p>
            <a:pPr algn="ctr"/>
            <a:r>
              <a:rPr lang="en-US" sz="2400" dirty="0" smtClean="0">
                <a:solidFill>
                  <a:schemeClr val="tx1"/>
                </a:solidFill>
                <a:latin typeface="Century Gothic" panose="020B0502020202020204" pitchFamily="34" charset="0"/>
              </a:rPr>
              <a:t>Indicative Platform List</a:t>
            </a:r>
            <a:endParaRPr lang="en-US" sz="2400" dirty="0">
              <a:solidFill>
                <a:schemeClr val="tx1"/>
              </a:solidFill>
              <a:latin typeface="Century Gothic" panose="020B0502020202020204" pitchFamily="34" charset="0"/>
            </a:endParaRPr>
          </a:p>
        </p:txBody>
      </p:sp>
      <p:grpSp>
        <p:nvGrpSpPr>
          <p:cNvPr id="30" name="Group 29"/>
          <p:cNvGrpSpPr/>
          <p:nvPr/>
        </p:nvGrpSpPr>
        <p:grpSpPr>
          <a:xfrm>
            <a:off x="946739" y="843687"/>
            <a:ext cx="10152218" cy="5600976"/>
            <a:chOff x="1019891" y="1031472"/>
            <a:chExt cx="10152218" cy="5600976"/>
          </a:xfrm>
        </p:grpSpPr>
        <p:grpSp>
          <p:nvGrpSpPr>
            <p:cNvPr id="2" name="Group 54"/>
            <p:cNvGrpSpPr/>
            <p:nvPr/>
          </p:nvGrpSpPr>
          <p:grpSpPr>
            <a:xfrm>
              <a:off x="1019891" y="1031472"/>
              <a:ext cx="10152218" cy="5600976"/>
              <a:chOff x="534838" y="2270695"/>
              <a:chExt cx="6448540" cy="3886200"/>
            </a:xfrm>
          </p:grpSpPr>
          <p:sp>
            <p:nvSpPr>
              <p:cNvPr id="3" name="Rectangle 2"/>
              <p:cNvSpPr>
                <a:spLocks noChangeArrowheads="1"/>
              </p:cNvSpPr>
              <p:nvPr/>
            </p:nvSpPr>
            <p:spPr bwMode="auto">
              <a:xfrm>
                <a:off x="546273" y="4015842"/>
                <a:ext cx="69311" cy="203796"/>
              </a:xfrm>
              <a:prstGeom prst="rect">
                <a:avLst/>
              </a:prstGeom>
              <a:solidFill>
                <a:schemeClr val="bg1"/>
              </a:solidFill>
              <a:ln w="6350">
                <a:noFill/>
                <a:miter lim="800000"/>
                <a:headEnd/>
                <a:tailEnd/>
              </a:ln>
              <a:effectLst/>
            </p:spPr>
            <p:txBody>
              <a:bodyPr wrap="none" lIns="54000" tIns="54000" rIns="54000" bIns="5400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4" name="Line 20"/>
              <p:cNvSpPr>
                <a:spLocks noChangeShapeType="1"/>
              </p:cNvSpPr>
              <p:nvPr/>
            </p:nvSpPr>
            <p:spPr bwMode="auto">
              <a:xfrm flipH="1">
                <a:off x="3692376" y="2270695"/>
                <a:ext cx="0" cy="3743326"/>
              </a:xfrm>
              <a:prstGeom prst="line">
                <a:avLst/>
              </a:prstGeom>
              <a:noFill/>
              <a:ln w="12700">
                <a:solidFill>
                  <a:schemeClr val="tx2"/>
                </a:solidFill>
                <a:round/>
                <a:headEnd/>
                <a:tailEnd/>
              </a:ln>
              <a:effectLst/>
            </p:spPr>
            <p:txBody>
              <a:bodyPr wrap="square" lIns="54000" tIns="54000" rIns="54000" bIns="54000">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5" name="Line 23"/>
              <p:cNvSpPr>
                <a:spLocks noChangeShapeType="1"/>
              </p:cNvSpPr>
              <p:nvPr/>
            </p:nvSpPr>
            <p:spPr bwMode="auto">
              <a:xfrm rot="5400000">
                <a:off x="3690871" y="311970"/>
                <a:ext cx="0" cy="6287766"/>
              </a:xfrm>
              <a:prstGeom prst="line">
                <a:avLst/>
              </a:prstGeom>
              <a:noFill/>
              <a:ln w="12700">
                <a:solidFill>
                  <a:schemeClr val="tx2"/>
                </a:solidFill>
                <a:round/>
                <a:headEnd/>
                <a:tailEnd/>
              </a:ln>
              <a:effectLst/>
            </p:spPr>
            <p:txBody>
              <a:bodyPr lIns="54000" tIns="54000" rIns="54000" bIns="54000">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6" name="Line 24"/>
              <p:cNvSpPr>
                <a:spLocks noChangeShapeType="1"/>
              </p:cNvSpPr>
              <p:nvPr/>
            </p:nvSpPr>
            <p:spPr bwMode="auto">
              <a:xfrm rot="5400000">
                <a:off x="3690871" y="1713178"/>
                <a:ext cx="0" cy="6287766"/>
              </a:xfrm>
              <a:prstGeom prst="line">
                <a:avLst/>
              </a:prstGeom>
              <a:noFill/>
              <a:ln w="12700">
                <a:solidFill>
                  <a:schemeClr val="tx2"/>
                </a:solidFill>
                <a:round/>
                <a:headEnd/>
                <a:tailEnd/>
              </a:ln>
              <a:effectLst/>
            </p:spPr>
            <p:txBody>
              <a:bodyPr lIns="54000" tIns="54000" rIns="54000" bIns="54000">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grpSp>
            <p:nvGrpSpPr>
              <p:cNvPr id="7" name="Group 34"/>
              <p:cNvGrpSpPr>
                <a:grpSpLocks noChangeAspect="1"/>
              </p:cNvGrpSpPr>
              <p:nvPr/>
            </p:nvGrpSpPr>
            <p:grpSpPr bwMode="auto">
              <a:xfrm>
                <a:off x="2261118" y="2742477"/>
                <a:ext cx="2856646" cy="2823868"/>
                <a:chOff x="3550" y="1553"/>
                <a:chExt cx="1936" cy="1916"/>
              </a:xfrm>
            </p:grpSpPr>
            <p:sp>
              <p:nvSpPr>
                <p:cNvPr id="14" name="Freeform 13"/>
                <p:cNvSpPr>
                  <a:spLocks noChangeAspect="1"/>
                </p:cNvSpPr>
                <p:nvPr/>
              </p:nvSpPr>
              <p:spPr bwMode="auto">
                <a:xfrm>
                  <a:off x="4521" y="2033"/>
                  <a:ext cx="965" cy="956"/>
                </a:xfrm>
                <a:custGeom>
                  <a:avLst/>
                  <a:gdLst/>
                  <a:ahLst/>
                  <a:cxnLst>
                    <a:cxn ang="0">
                      <a:pos x="150" y="173"/>
                    </a:cxn>
                    <a:cxn ang="0">
                      <a:pos x="174" y="87"/>
                    </a:cxn>
                    <a:cxn ang="0">
                      <a:pos x="150" y="0"/>
                    </a:cxn>
                    <a:cxn ang="0">
                      <a:pos x="0" y="87"/>
                    </a:cxn>
                    <a:cxn ang="0">
                      <a:pos x="150" y="173"/>
                    </a:cxn>
                  </a:cxnLst>
                  <a:rect l="0" t="0" r="r" b="b"/>
                  <a:pathLst>
                    <a:path w="174" h="173">
                      <a:moveTo>
                        <a:pt x="150" y="173"/>
                      </a:moveTo>
                      <a:cubicBezTo>
                        <a:pt x="165" y="147"/>
                        <a:pt x="174" y="117"/>
                        <a:pt x="174" y="87"/>
                      </a:cubicBezTo>
                      <a:cubicBezTo>
                        <a:pt x="174" y="56"/>
                        <a:pt x="165" y="26"/>
                        <a:pt x="150" y="0"/>
                      </a:cubicBezTo>
                      <a:lnTo>
                        <a:pt x="0" y="87"/>
                      </a:lnTo>
                      <a:lnTo>
                        <a:pt x="150" y="173"/>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15" name="Freeform 14"/>
                <p:cNvSpPr>
                  <a:spLocks noChangeAspect="1"/>
                </p:cNvSpPr>
                <p:nvPr/>
              </p:nvSpPr>
              <p:spPr bwMode="auto">
                <a:xfrm>
                  <a:off x="4521" y="1553"/>
                  <a:ext cx="832" cy="961"/>
                </a:xfrm>
                <a:custGeom>
                  <a:avLst/>
                  <a:gdLst/>
                  <a:ahLst/>
                  <a:cxnLst>
                    <a:cxn ang="0">
                      <a:pos x="150" y="87"/>
                    </a:cxn>
                    <a:cxn ang="0">
                      <a:pos x="0" y="0"/>
                    </a:cxn>
                    <a:cxn ang="0">
                      <a:pos x="0" y="174"/>
                    </a:cxn>
                    <a:cxn ang="0">
                      <a:pos x="150" y="87"/>
                    </a:cxn>
                  </a:cxnLst>
                  <a:rect l="0" t="0" r="r" b="b"/>
                  <a:pathLst>
                    <a:path w="150" h="174">
                      <a:moveTo>
                        <a:pt x="150" y="87"/>
                      </a:moveTo>
                      <a:cubicBezTo>
                        <a:pt x="119" y="33"/>
                        <a:pt x="62" y="0"/>
                        <a:pt x="0" y="0"/>
                      </a:cubicBezTo>
                      <a:lnTo>
                        <a:pt x="0" y="174"/>
                      </a:lnTo>
                      <a:lnTo>
                        <a:pt x="150" y="87"/>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16" name="Freeform 15"/>
                <p:cNvSpPr>
                  <a:spLocks noChangeAspect="1"/>
                </p:cNvSpPr>
                <p:nvPr/>
              </p:nvSpPr>
              <p:spPr bwMode="auto">
                <a:xfrm>
                  <a:off x="4521" y="2514"/>
                  <a:ext cx="832" cy="955"/>
                </a:xfrm>
                <a:custGeom>
                  <a:avLst/>
                  <a:gdLst/>
                  <a:ahLst/>
                  <a:cxnLst>
                    <a:cxn ang="0">
                      <a:pos x="0" y="173"/>
                    </a:cxn>
                    <a:cxn ang="0">
                      <a:pos x="150" y="86"/>
                    </a:cxn>
                    <a:cxn ang="0">
                      <a:pos x="0" y="0"/>
                    </a:cxn>
                    <a:cxn ang="0">
                      <a:pos x="0" y="173"/>
                    </a:cxn>
                  </a:cxnLst>
                  <a:rect l="0" t="0" r="r" b="b"/>
                  <a:pathLst>
                    <a:path w="150" h="173">
                      <a:moveTo>
                        <a:pt x="0" y="173"/>
                      </a:moveTo>
                      <a:cubicBezTo>
                        <a:pt x="62" y="173"/>
                        <a:pt x="119" y="140"/>
                        <a:pt x="150" y="86"/>
                      </a:cubicBezTo>
                      <a:lnTo>
                        <a:pt x="0" y="0"/>
                      </a:lnTo>
                      <a:lnTo>
                        <a:pt x="0" y="173"/>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17" name="Freeform 16"/>
                <p:cNvSpPr>
                  <a:spLocks noChangeAspect="1"/>
                </p:cNvSpPr>
                <p:nvPr/>
              </p:nvSpPr>
              <p:spPr bwMode="auto">
                <a:xfrm>
                  <a:off x="3683" y="2514"/>
                  <a:ext cx="838" cy="955"/>
                </a:xfrm>
                <a:custGeom>
                  <a:avLst/>
                  <a:gdLst/>
                  <a:ahLst/>
                  <a:cxnLst>
                    <a:cxn ang="0">
                      <a:pos x="0" y="86"/>
                    </a:cxn>
                    <a:cxn ang="0">
                      <a:pos x="151" y="173"/>
                    </a:cxn>
                    <a:cxn ang="0">
                      <a:pos x="151" y="0"/>
                    </a:cxn>
                    <a:cxn ang="0">
                      <a:pos x="0" y="86"/>
                    </a:cxn>
                  </a:cxnLst>
                  <a:rect l="0" t="0" r="r" b="b"/>
                  <a:pathLst>
                    <a:path w="151" h="173">
                      <a:moveTo>
                        <a:pt x="0" y="86"/>
                      </a:moveTo>
                      <a:cubicBezTo>
                        <a:pt x="31" y="140"/>
                        <a:pt x="88" y="173"/>
                        <a:pt x="151" y="173"/>
                      </a:cubicBezTo>
                      <a:lnTo>
                        <a:pt x="151" y="0"/>
                      </a:lnTo>
                      <a:lnTo>
                        <a:pt x="0" y="86"/>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i="1">
                    <a:latin typeface="Century Gothic" panose="020B0502020202020204" pitchFamily="34" charset="0"/>
                  </a:endParaRPr>
                </a:p>
              </p:txBody>
            </p:sp>
            <p:sp>
              <p:nvSpPr>
                <p:cNvPr id="18" name="Freeform 17"/>
                <p:cNvSpPr>
                  <a:spLocks noChangeAspect="1"/>
                </p:cNvSpPr>
                <p:nvPr/>
              </p:nvSpPr>
              <p:spPr bwMode="auto">
                <a:xfrm>
                  <a:off x="3550" y="2033"/>
                  <a:ext cx="971" cy="956"/>
                </a:xfrm>
                <a:custGeom>
                  <a:avLst/>
                  <a:gdLst/>
                  <a:ahLst/>
                  <a:cxnLst>
                    <a:cxn ang="0">
                      <a:pos x="24" y="0"/>
                    </a:cxn>
                    <a:cxn ang="0">
                      <a:pos x="1" y="86"/>
                    </a:cxn>
                    <a:cxn ang="0">
                      <a:pos x="24" y="173"/>
                    </a:cxn>
                    <a:cxn ang="0">
                      <a:pos x="175" y="87"/>
                    </a:cxn>
                    <a:cxn ang="0">
                      <a:pos x="24" y="0"/>
                    </a:cxn>
                  </a:cxnLst>
                  <a:rect l="0" t="0" r="r" b="b"/>
                  <a:pathLst>
                    <a:path w="175" h="173">
                      <a:moveTo>
                        <a:pt x="24" y="0"/>
                      </a:moveTo>
                      <a:cubicBezTo>
                        <a:pt x="9" y="26"/>
                        <a:pt x="1" y="56"/>
                        <a:pt x="1" y="86"/>
                      </a:cubicBezTo>
                      <a:cubicBezTo>
                        <a:pt x="0" y="117"/>
                        <a:pt x="9" y="147"/>
                        <a:pt x="24" y="173"/>
                      </a:cubicBezTo>
                      <a:lnTo>
                        <a:pt x="175" y="87"/>
                      </a:lnTo>
                      <a:lnTo>
                        <a:pt x="24" y="0"/>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a:latin typeface="Century Gothic" panose="020B0502020202020204" pitchFamily="34" charset="0"/>
                  </a:endParaRPr>
                </a:p>
              </p:txBody>
            </p:sp>
            <p:sp>
              <p:nvSpPr>
                <p:cNvPr id="19" name="Freeform 18"/>
                <p:cNvSpPr>
                  <a:spLocks noChangeAspect="1"/>
                </p:cNvSpPr>
                <p:nvPr/>
              </p:nvSpPr>
              <p:spPr bwMode="auto">
                <a:xfrm>
                  <a:off x="3683" y="1553"/>
                  <a:ext cx="838" cy="961"/>
                </a:xfrm>
                <a:custGeom>
                  <a:avLst/>
                  <a:gdLst/>
                  <a:ahLst/>
                  <a:cxnLst>
                    <a:cxn ang="0">
                      <a:pos x="150" y="0"/>
                    </a:cxn>
                    <a:cxn ang="0">
                      <a:pos x="0" y="87"/>
                    </a:cxn>
                    <a:cxn ang="0">
                      <a:pos x="151" y="174"/>
                    </a:cxn>
                    <a:cxn ang="0">
                      <a:pos x="150" y="0"/>
                    </a:cxn>
                  </a:cxnLst>
                  <a:rect l="0" t="0" r="r" b="b"/>
                  <a:pathLst>
                    <a:path w="151" h="174">
                      <a:moveTo>
                        <a:pt x="150" y="0"/>
                      </a:moveTo>
                      <a:cubicBezTo>
                        <a:pt x="88" y="0"/>
                        <a:pt x="31" y="33"/>
                        <a:pt x="0" y="87"/>
                      </a:cubicBezTo>
                      <a:lnTo>
                        <a:pt x="151" y="174"/>
                      </a:lnTo>
                      <a:lnTo>
                        <a:pt x="150" y="0"/>
                      </a:lnTo>
                      <a:close/>
                    </a:path>
                  </a:pathLst>
                </a:custGeom>
                <a:solidFill>
                  <a:schemeClr val="tx2"/>
                </a:solidFill>
                <a:ln w="12700" cmpd="sng">
                  <a:solidFill>
                    <a:schemeClr val="bg1"/>
                  </a:solidFill>
                  <a:prstDash val="solid"/>
                  <a:round/>
                  <a:headEnd/>
                  <a:tailEnd/>
                </a:ln>
              </p:spPr>
              <p:txBody>
                <a:bodyPr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endParaRPr lang="en-GB" b="1" i="1">
                    <a:latin typeface="Century Gothic" panose="020B0502020202020204" pitchFamily="34" charset="0"/>
                  </a:endParaRPr>
                </a:p>
              </p:txBody>
            </p:sp>
            <p:sp>
              <p:nvSpPr>
                <p:cNvPr id="20" name="Oval 19"/>
                <p:cNvSpPr>
                  <a:spLocks noChangeAspect="1" noChangeArrowheads="1"/>
                </p:cNvSpPr>
                <p:nvPr/>
              </p:nvSpPr>
              <p:spPr bwMode="auto">
                <a:xfrm>
                  <a:off x="4124" y="2118"/>
                  <a:ext cx="788" cy="786"/>
                </a:xfrm>
                <a:prstGeom prst="ellipse">
                  <a:avLst/>
                </a:prstGeom>
                <a:solidFill>
                  <a:schemeClr val="bg2"/>
                </a:solidFill>
                <a:ln w="12700" algn="ctr">
                  <a:solidFill>
                    <a:schemeClr val="bg1"/>
                  </a:solidFill>
                  <a:round/>
                  <a:headEnd/>
                  <a:tailEnd/>
                </a:ln>
                <a:effectLst/>
              </p:spPr>
              <p:txBody>
                <a:bodyPr wrap="none" lIns="0" tIns="0" rIns="0" bIns="0" anchor="ct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smtClean="0">
                      <a:solidFill>
                        <a:schemeClr val="bg1"/>
                      </a:solidFill>
                      <a:latin typeface="Century Gothic" panose="020B0502020202020204" pitchFamily="34" charset="0"/>
                      <a:cs typeface="Arial" charset="0"/>
                    </a:rPr>
                    <a:t>Platforms </a:t>
                  </a:r>
                </a:p>
                <a:p>
                  <a:pPr algn="ctr">
                    <a:buSzPct val="90000"/>
                  </a:pPr>
                  <a:r>
                    <a:rPr lang="en-GB" b="1" i="1" dirty="0" smtClean="0">
                      <a:solidFill>
                        <a:schemeClr val="bg1"/>
                      </a:solidFill>
                      <a:latin typeface="Century Gothic" panose="020B0502020202020204" pitchFamily="34" charset="0"/>
                      <a:cs typeface="Arial" charset="0"/>
                    </a:rPr>
                    <a:t>We Work On</a:t>
                  </a:r>
                  <a:endParaRPr lang="en-GB" b="1" i="1" dirty="0">
                    <a:solidFill>
                      <a:schemeClr val="bg1"/>
                    </a:solidFill>
                    <a:latin typeface="Century Gothic" panose="020B0502020202020204" pitchFamily="34" charset="0"/>
                    <a:cs typeface="Arial" charset="0"/>
                  </a:endParaRPr>
                </a:p>
              </p:txBody>
            </p:sp>
            <p:sp>
              <p:nvSpPr>
                <p:cNvPr id="21" name="Rectangle 20"/>
                <p:cNvSpPr>
                  <a:spLocks noChangeAspect="1" noChangeArrowheads="1"/>
                </p:cNvSpPr>
                <p:nvPr/>
              </p:nvSpPr>
              <p:spPr bwMode="auto">
                <a:xfrm>
                  <a:off x="4008" y="1915"/>
                  <a:ext cx="333" cy="87"/>
                </a:xfrm>
                <a:prstGeom prst="rect">
                  <a:avLst/>
                </a:prstGeom>
                <a:noFill/>
                <a:ln w="12700" algn="ctr">
                  <a:noFill/>
                  <a:miter lim="800000"/>
                  <a:headEnd/>
                  <a:tailEnd/>
                </a:ln>
                <a:effectLst/>
              </p:spPr>
              <p:txBody>
                <a:bodyPr wrap="none"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err="1" smtClean="0">
                      <a:solidFill>
                        <a:schemeClr val="bg1"/>
                      </a:solidFill>
                      <a:latin typeface="Century Gothic" panose="020B0502020202020204" pitchFamily="34" charset="0"/>
                      <a:cs typeface="Arial" charset="0"/>
                    </a:rPr>
                    <a:t>Multichain</a:t>
                  </a:r>
                  <a:endParaRPr lang="en-GB" b="1" i="1" dirty="0">
                    <a:solidFill>
                      <a:schemeClr val="bg1"/>
                    </a:solidFill>
                    <a:latin typeface="Century Gothic" panose="020B0502020202020204" pitchFamily="34" charset="0"/>
                    <a:cs typeface="Arial" charset="0"/>
                  </a:endParaRPr>
                </a:p>
              </p:txBody>
            </p:sp>
            <p:sp>
              <p:nvSpPr>
                <p:cNvPr id="22" name="Rectangle 21"/>
                <p:cNvSpPr>
                  <a:spLocks noChangeAspect="1" noChangeArrowheads="1"/>
                </p:cNvSpPr>
                <p:nvPr/>
              </p:nvSpPr>
              <p:spPr bwMode="auto">
                <a:xfrm>
                  <a:off x="4686" y="1915"/>
                  <a:ext cx="399" cy="87"/>
                </a:xfrm>
                <a:prstGeom prst="rect">
                  <a:avLst/>
                </a:prstGeom>
                <a:noFill/>
                <a:ln w="12700" algn="ctr">
                  <a:noFill/>
                  <a:miter lim="800000"/>
                  <a:headEnd/>
                  <a:tailEnd/>
                </a:ln>
                <a:effectLst/>
              </p:spPr>
              <p:txBody>
                <a:bodyPr wrap="none"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err="1" smtClean="0">
                      <a:solidFill>
                        <a:schemeClr val="bg1"/>
                      </a:solidFill>
                      <a:latin typeface="Century Gothic" panose="020B0502020202020204" pitchFamily="34" charset="0"/>
                      <a:cs typeface="Arial" charset="0"/>
                    </a:rPr>
                    <a:t>Hyperledger</a:t>
                  </a:r>
                  <a:endParaRPr lang="en-GB" b="1" i="1" dirty="0">
                    <a:solidFill>
                      <a:schemeClr val="bg1"/>
                    </a:solidFill>
                    <a:latin typeface="Century Gothic" panose="020B0502020202020204" pitchFamily="34" charset="0"/>
                    <a:cs typeface="Arial" charset="0"/>
                  </a:endParaRPr>
                </a:p>
              </p:txBody>
            </p:sp>
            <p:sp>
              <p:nvSpPr>
                <p:cNvPr id="23" name="Rectangle 22"/>
                <p:cNvSpPr>
                  <a:spLocks noChangeAspect="1" noChangeArrowheads="1"/>
                </p:cNvSpPr>
                <p:nvPr/>
              </p:nvSpPr>
              <p:spPr bwMode="auto">
                <a:xfrm>
                  <a:off x="5106" y="2462"/>
                  <a:ext cx="202" cy="87"/>
                </a:xfrm>
                <a:prstGeom prst="rect">
                  <a:avLst/>
                </a:prstGeom>
                <a:noFill/>
                <a:ln w="12700" algn="ctr">
                  <a:noFill/>
                  <a:miter lim="800000"/>
                  <a:headEnd/>
                  <a:tailEnd/>
                </a:ln>
                <a:effectLst/>
              </p:spPr>
              <p:txBody>
                <a:bodyPr wrap="none"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smtClean="0">
                      <a:solidFill>
                        <a:schemeClr val="bg1"/>
                      </a:solidFill>
                      <a:latin typeface="Century Gothic" panose="020B0502020202020204" pitchFamily="34" charset="0"/>
                      <a:cs typeface="Arial" charset="0"/>
                    </a:rPr>
                    <a:t>Corda</a:t>
                  </a:r>
                  <a:endParaRPr lang="en-GB" b="1" i="1" dirty="0">
                    <a:solidFill>
                      <a:schemeClr val="bg1"/>
                    </a:solidFill>
                    <a:latin typeface="Century Gothic" panose="020B0502020202020204" pitchFamily="34" charset="0"/>
                    <a:cs typeface="Arial" charset="0"/>
                  </a:endParaRPr>
                </a:p>
              </p:txBody>
            </p:sp>
            <p:sp>
              <p:nvSpPr>
                <p:cNvPr id="24" name="Rectangle 23"/>
                <p:cNvSpPr>
                  <a:spLocks noChangeAspect="1" noChangeArrowheads="1"/>
                </p:cNvSpPr>
                <p:nvPr/>
              </p:nvSpPr>
              <p:spPr bwMode="auto">
                <a:xfrm>
                  <a:off x="3768" y="2464"/>
                  <a:ext cx="214" cy="87"/>
                </a:xfrm>
                <a:prstGeom prst="rect">
                  <a:avLst/>
                </a:prstGeom>
                <a:noFill/>
                <a:ln w="12700" algn="ctr">
                  <a:noFill/>
                  <a:miter lim="800000"/>
                  <a:headEnd/>
                  <a:tailEnd/>
                </a:ln>
                <a:effectLst/>
              </p:spPr>
              <p:txBody>
                <a:bodyPr wrap="none"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smtClean="0">
                      <a:solidFill>
                        <a:schemeClr val="bg1"/>
                      </a:solidFill>
                      <a:latin typeface="Century Gothic" panose="020B0502020202020204" pitchFamily="34" charset="0"/>
                      <a:cs typeface="Arial" charset="0"/>
                    </a:rPr>
                    <a:t>IOV 42</a:t>
                  </a:r>
                  <a:endParaRPr lang="en-GB" b="1" i="1" dirty="0">
                    <a:solidFill>
                      <a:schemeClr val="bg1"/>
                    </a:solidFill>
                    <a:latin typeface="Century Gothic" panose="020B0502020202020204" pitchFamily="34" charset="0"/>
                    <a:cs typeface="Arial" charset="0"/>
                  </a:endParaRPr>
                </a:p>
              </p:txBody>
            </p:sp>
            <p:sp>
              <p:nvSpPr>
                <p:cNvPr id="25" name="Rectangle 24"/>
                <p:cNvSpPr>
                  <a:spLocks noChangeAspect="1" noChangeArrowheads="1"/>
                </p:cNvSpPr>
                <p:nvPr/>
              </p:nvSpPr>
              <p:spPr bwMode="auto">
                <a:xfrm>
                  <a:off x="3904" y="3024"/>
                  <a:ext cx="568" cy="87"/>
                </a:xfrm>
                <a:prstGeom prst="rect">
                  <a:avLst/>
                </a:prstGeom>
                <a:noFill/>
                <a:ln w="12700" algn="ctr">
                  <a:noFill/>
                  <a:miter lim="800000"/>
                  <a:headEnd/>
                  <a:tailEnd/>
                </a:ln>
                <a:effectLst/>
              </p:spPr>
              <p:txBody>
                <a:bodyPr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err="1" smtClean="0">
                      <a:solidFill>
                        <a:schemeClr val="bg1"/>
                      </a:solidFill>
                      <a:latin typeface="Century Gothic" panose="020B0502020202020204" pitchFamily="34" charset="0"/>
                      <a:cs typeface="Arial" charset="0"/>
                    </a:rPr>
                    <a:t>Ethereum</a:t>
                  </a:r>
                  <a:r>
                    <a:rPr lang="en-GB" b="1" i="1" dirty="0" smtClean="0">
                      <a:solidFill>
                        <a:schemeClr val="bg1"/>
                      </a:solidFill>
                      <a:latin typeface="Century Gothic" panose="020B0502020202020204" pitchFamily="34" charset="0"/>
                      <a:cs typeface="Arial" charset="0"/>
                    </a:rPr>
                    <a:t> </a:t>
                  </a:r>
                  <a:endParaRPr lang="en-GB" b="1" i="1" dirty="0">
                    <a:solidFill>
                      <a:schemeClr val="bg1"/>
                    </a:solidFill>
                    <a:latin typeface="Century Gothic" panose="020B0502020202020204" pitchFamily="34" charset="0"/>
                    <a:cs typeface="Arial" charset="0"/>
                  </a:endParaRPr>
                </a:p>
              </p:txBody>
            </p:sp>
            <p:sp>
              <p:nvSpPr>
                <p:cNvPr id="26" name="Rectangle 25"/>
                <p:cNvSpPr>
                  <a:spLocks noChangeAspect="1" noChangeArrowheads="1"/>
                </p:cNvSpPr>
                <p:nvPr/>
              </p:nvSpPr>
              <p:spPr bwMode="auto">
                <a:xfrm>
                  <a:off x="4529" y="3023"/>
                  <a:ext cx="715" cy="87"/>
                </a:xfrm>
                <a:prstGeom prst="rect">
                  <a:avLst/>
                </a:prstGeom>
                <a:noFill/>
                <a:ln w="12700" algn="ctr">
                  <a:noFill/>
                  <a:miter lim="800000"/>
                  <a:headEnd/>
                  <a:tailEnd/>
                </a:ln>
                <a:effectLst/>
              </p:spPr>
              <p:txBody>
                <a:bodyPr lIns="0" tIns="0" rIns="0" bIns="0" anchor="ctr">
                  <a:spAutoFit/>
                </a:bodyPr>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algn="ctr">
                    <a:buSzPct val="90000"/>
                  </a:pPr>
                  <a:r>
                    <a:rPr lang="en-GB" b="1" i="1" dirty="0" smtClean="0">
                      <a:solidFill>
                        <a:schemeClr val="bg1"/>
                      </a:solidFill>
                      <a:latin typeface="Century Gothic" panose="020B0502020202020204" pitchFamily="34" charset="0"/>
                      <a:cs typeface="Arial" charset="0"/>
                    </a:rPr>
                    <a:t>Post Chain</a:t>
                  </a:r>
                  <a:endParaRPr lang="en-GB" b="1" i="1" dirty="0">
                    <a:solidFill>
                      <a:schemeClr val="bg1"/>
                    </a:solidFill>
                    <a:latin typeface="Century Gothic" panose="020B0502020202020204" pitchFamily="34" charset="0"/>
                    <a:cs typeface="Arial" charset="0"/>
                  </a:endParaRPr>
                </a:p>
              </p:txBody>
            </p:sp>
          </p:grpSp>
          <p:sp>
            <p:nvSpPr>
              <p:cNvPr id="8" name="Rectangle 7"/>
              <p:cNvSpPr>
                <a:spLocks noChangeArrowheads="1"/>
              </p:cNvSpPr>
              <p:nvPr/>
            </p:nvSpPr>
            <p:spPr bwMode="auto">
              <a:xfrm>
                <a:off x="546273" y="2316783"/>
                <a:ext cx="1785938" cy="1133135"/>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1450" indent="-171450">
                  <a:spcBef>
                    <a:spcPts val="0"/>
                  </a:spcBef>
                  <a:spcAft>
                    <a:spcPts val="200"/>
                  </a:spcAft>
                  <a:buFont typeface="Arial" panose="020B0604020202020204" pitchFamily="34" charset="0"/>
                  <a:buChar char="•"/>
                </a:pPr>
                <a:endParaRPr lang="en-GB" b="1" dirty="0">
                  <a:solidFill>
                    <a:srgbClr val="000000"/>
                  </a:solidFill>
                  <a:latin typeface="Century Gothic" panose="020B0502020202020204" pitchFamily="34" charset="0"/>
                </a:endParaRPr>
              </a:p>
            </p:txBody>
          </p:sp>
          <p:sp>
            <p:nvSpPr>
              <p:cNvPr id="9" name="Rectangle 8"/>
              <p:cNvSpPr>
                <a:spLocks noChangeArrowheads="1"/>
              </p:cNvSpPr>
              <p:nvPr/>
            </p:nvSpPr>
            <p:spPr bwMode="auto">
              <a:xfrm>
                <a:off x="534838" y="3510483"/>
                <a:ext cx="1785938" cy="1296432"/>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Niche platform for high speed transactions</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Highly scalable with distributed computing</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Early stage TM capability </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No / pluggable Smart contracts </a:t>
                </a:r>
              </a:p>
              <a:p>
                <a:pPr marL="171450" indent="-171450">
                  <a:spcBef>
                    <a:spcPts val="0"/>
                  </a:spcBef>
                  <a:spcAft>
                    <a:spcPts val="200"/>
                  </a:spcAft>
                  <a:buFont typeface="Arial" panose="020B0604020202020204" pitchFamily="34" charset="0"/>
                  <a:buChar char="•"/>
                </a:pPr>
                <a:endParaRPr lang="en-GB" b="1" dirty="0">
                  <a:solidFill>
                    <a:srgbClr val="000000"/>
                  </a:solidFill>
                  <a:latin typeface="Century Gothic" panose="020B0502020202020204" pitchFamily="34" charset="0"/>
                </a:endParaRPr>
              </a:p>
            </p:txBody>
          </p:sp>
          <p:sp>
            <p:nvSpPr>
              <p:cNvPr id="10" name="Rectangle 9"/>
              <p:cNvSpPr>
                <a:spLocks noChangeArrowheads="1"/>
              </p:cNvSpPr>
              <p:nvPr/>
            </p:nvSpPr>
            <p:spPr bwMode="auto">
              <a:xfrm>
                <a:off x="534838" y="4861495"/>
                <a:ext cx="1785938" cy="1295400"/>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Most widely use platform by start ups</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Public platform with pluggable security compared to other</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Crypto based consensus </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Technical support by open source community</a:t>
                </a:r>
                <a:endParaRPr lang="en-GB" b="1" dirty="0">
                  <a:solidFill>
                    <a:srgbClr val="000000"/>
                  </a:solidFill>
                  <a:latin typeface="Century Gothic" panose="020B0502020202020204" pitchFamily="34" charset="0"/>
                </a:endParaRPr>
              </a:p>
            </p:txBody>
          </p:sp>
          <p:sp>
            <p:nvSpPr>
              <p:cNvPr id="11" name="Rectangle 10"/>
              <p:cNvSpPr>
                <a:spLocks noChangeArrowheads="1"/>
              </p:cNvSpPr>
              <p:nvPr/>
            </p:nvSpPr>
            <p:spPr bwMode="auto">
              <a:xfrm>
                <a:off x="5154578" y="2316783"/>
                <a:ext cx="1729877" cy="819718"/>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1450" indent="-171450">
                  <a:spcBef>
                    <a:spcPts val="0"/>
                  </a:spcBef>
                  <a:spcAft>
                    <a:spcPts val="200"/>
                  </a:spcAft>
                  <a:buFont typeface="Arial" panose="020B0604020202020204" pitchFamily="34" charset="0"/>
                  <a:buChar char="•"/>
                </a:pPr>
                <a:r>
                  <a:rPr lang="en-GB" b="1" dirty="0">
                    <a:solidFill>
                      <a:srgbClr val="000000"/>
                    </a:solidFill>
                    <a:latin typeface="Century Gothic" panose="020B0502020202020204" pitchFamily="34" charset="0"/>
                  </a:rPr>
                  <a:t>I</a:t>
                </a:r>
                <a:r>
                  <a:rPr lang="en-GB" b="1" dirty="0" smtClean="0">
                    <a:solidFill>
                      <a:srgbClr val="000000"/>
                    </a:solidFill>
                    <a:latin typeface="Century Gothic" panose="020B0502020202020204" pitchFamily="34" charset="0"/>
                  </a:rPr>
                  <a:t>ndustry use case focus</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Enterprise Grade</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Fully developed TM capability</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Highly secure</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Full time support from IBM</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Quick POC through Composer</a:t>
                </a:r>
              </a:p>
            </p:txBody>
          </p:sp>
          <p:sp>
            <p:nvSpPr>
              <p:cNvPr id="12" name="Rectangle 11"/>
              <p:cNvSpPr>
                <a:spLocks noChangeArrowheads="1"/>
              </p:cNvSpPr>
              <p:nvPr/>
            </p:nvSpPr>
            <p:spPr bwMode="auto">
              <a:xfrm>
                <a:off x="5154578" y="3510483"/>
                <a:ext cx="1719099" cy="1296432"/>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Good functionality for BFSI</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Stronger security at transaction level</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Enterprise grade</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Early stage TM capability</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Full time support from members/ Start ups / R3</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Somewhat complex</a:t>
                </a:r>
                <a:endParaRPr lang="en-GB" b="1" dirty="0">
                  <a:solidFill>
                    <a:srgbClr val="000000"/>
                  </a:solidFill>
                  <a:latin typeface="Century Gothic" panose="020B0502020202020204" pitchFamily="34" charset="0"/>
                </a:endParaRPr>
              </a:p>
            </p:txBody>
          </p:sp>
          <p:sp>
            <p:nvSpPr>
              <p:cNvPr id="13" name="Rectangle 12"/>
              <p:cNvSpPr>
                <a:spLocks noChangeArrowheads="1"/>
              </p:cNvSpPr>
              <p:nvPr/>
            </p:nvSpPr>
            <p:spPr bwMode="auto">
              <a:xfrm>
                <a:off x="5154578" y="4861495"/>
                <a:ext cx="1828800" cy="1295400"/>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Good Functionality for Public Sector Use cases</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Simple to use</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RDBMS based platform </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Lower security on node authorizations</a:t>
                </a:r>
              </a:p>
              <a:p>
                <a:pPr marL="174625" lvl="2"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SQL based smart contracts</a:t>
                </a:r>
                <a:endParaRPr lang="en-GB" b="1" dirty="0">
                  <a:solidFill>
                    <a:srgbClr val="000000"/>
                  </a:solidFill>
                  <a:latin typeface="Century Gothic" panose="020B0502020202020204" pitchFamily="34" charset="0"/>
                </a:endParaRPr>
              </a:p>
            </p:txBody>
          </p:sp>
        </p:grpSp>
        <p:sp>
          <p:nvSpPr>
            <p:cNvPr id="28" name="Rectangle 27"/>
            <p:cNvSpPr>
              <a:spLocks noChangeArrowheads="1"/>
            </p:cNvSpPr>
            <p:nvPr/>
          </p:nvSpPr>
          <p:spPr bwMode="auto">
            <a:xfrm>
              <a:off x="1044560" y="1097896"/>
              <a:ext cx="2811680" cy="1868479"/>
            </a:xfrm>
            <a:prstGeom prst="rect">
              <a:avLst/>
            </a:prstGeom>
            <a:noFill/>
            <a:ln w="9525">
              <a:noFill/>
              <a:miter lim="800000"/>
              <a:headEnd/>
              <a:tailEnd/>
            </a:ln>
            <a:effectLst/>
          </p:spPr>
          <p:txBody>
            <a:bodyPr lIns="90000" tIns="54000" rIns="54000" bIns="54000" anchor="t"/>
            <a:lstStyle>
              <a:defPPr>
                <a:defRPr lang="en-GB"/>
              </a:defPPr>
              <a:lvl1pPr algn="l" rtl="0" fontAlgn="base">
                <a:spcBef>
                  <a:spcPct val="0"/>
                </a:spcBef>
                <a:spcAft>
                  <a:spcPct val="0"/>
                </a:spcAft>
                <a:defRPr sz="1200" kern="1200">
                  <a:solidFill>
                    <a:schemeClr val="bg2"/>
                  </a:solidFill>
                  <a:latin typeface="Arial" charset="0"/>
                  <a:ea typeface="+mn-ea"/>
                  <a:cs typeface="+mn-cs"/>
                </a:defRPr>
              </a:lvl1pPr>
              <a:lvl2pPr marL="457200" algn="l" rtl="0" fontAlgn="base">
                <a:spcBef>
                  <a:spcPct val="0"/>
                </a:spcBef>
                <a:spcAft>
                  <a:spcPct val="0"/>
                </a:spcAft>
                <a:defRPr sz="1200" kern="1200">
                  <a:solidFill>
                    <a:schemeClr val="bg2"/>
                  </a:solidFill>
                  <a:latin typeface="Arial" charset="0"/>
                  <a:ea typeface="+mn-ea"/>
                  <a:cs typeface="+mn-cs"/>
                </a:defRPr>
              </a:lvl2pPr>
              <a:lvl3pPr marL="914400" algn="l" rtl="0" fontAlgn="base">
                <a:spcBef>
                  <a:spcPct val="0"/>
                </a:spcBef>
                <a:spcAft>
                  <a:spcPct val="0"/>
                </a:spcAft>
                <a:defRPr sz="1200" kern="1200">
                  <a:solidFill>
                    <a:schemeClr val="bg2"/>
                  </a:solidFill>
                  <a:latin typeface="Arial" charset="0"/>
                  <a:ea typeface="+mn-ea"/>
                  <a:cs typeface="+mn-cs"/>
                </a:defRPr>
              </a:lvl3pPr>
              <a:lvl4pPr marL="1371600" algn="l" rtl="0" fontAlgn="base">
                <a:spcBef>
                  <a:spcPct val="0"/>
                </a:spcBef>
                <a:spcAft>
                  <a:spcPct val="0"/>
                </a:spcAft>
                <a:defRPr sz="1200" kern="1200">
                  <a:solidFill>
                    <a:schemeClr val="bg2"/>
                  </a:solidFill>
                  <a:latin typeface="Arial" charset="0"/>
                  <a:ea typeface="+mn-ea"/>
                  <a:cs typeface="+mn-cs"/>
                </a:defRPr>
              </a:lvl4pPr>
              <a:lvl5pPr marL="1828800" algn="l" rtl="0" fontAlgn="base">
                <a:spcBef>
                  <a:spcPct val="0"/>
                </a:spcBef>
                <a:spcAft>
                  <a:spcPct val="0"/>
                </a:spcAft>
                <a:defRPr sz="1200" kern="1200">
                  <a:solidFill>
                    <a:schemeClr val="bg2"/>
                  </a:solidFill>
                  <a:latin typeface="Arial" charset="0"/>
                  <a:ea typeface="+mn-ea"/>
                  <a:cs typeface="+mn-cs"/>
                </a:defRPr>
              </a:lvl5pPr>
              <a:lvl6pPr marL="2286000" algn="l" defTabSz="914400" rtl="0" eaLnBrk="1" latinLnBrk="0" hangingPunct="1">
                <a:defRPr sz="1200" kern="1200">
                  <a:solidFill>
                    <a:schemeClr val="bg2"/>
                  </a:solidFill>
                  <a:latin typeface="Arial" charset="0"/>
                  <a:ea typeface="+mn-ea"/>
                  <a:cs typeface="+mn-cs"/>
                </a:defRPr>
              </a:lvl6pPr>
              <a:lvl7pPr marL="2743200" algn="l" defTabSz="914400" rtl="0" eaLnBrk="1" latinLnBrk="0" hangingPunct="1">
                <a:defRPr sz="1200" kern="1200">
                  <a:solidFill>
                    <a:schemeClr val="bg2"/>
                  </a:solidFill>
                  <a:latin typeface="Arial" charset="0"/>
                  <a:ea typeface="+mn-ea"/>
                  <a:cs typeface="+mn-cs"/>
                </a:defRPr>
              </a:lvl7pPr>
              <a:lvl8pPr marL="3200400" algn="l" defTabSz="914400" rtl="0" eaLnBrk="1" latinLnBrk="0" hangingPunct="1">
                <a:defRPr sz="1200" kern="1200">
                  <a:solidFill>
                    <a:schemeClr val="bg2"/>
                  </a:solidFill>
                  <a:latin typeface="Arial" charset="0"/>
                  <a:ea typeface="+mn-ea"/>
                  <a:cs typeface="+mn-cs"/>
                </a:defRPr>
              </a:lvl8pPr>
              <a:lvl9pPr marL="3657600" algn="l" defTabSz="914400" rtl="0" eaLnBrk="1" latinLnBrk="0" hangingPunct="1">
                <a:defRPr sz="1200" kern="1200">
                  <a:solidFill>
                    <a:schemeClr val="bg2"/>
                  </a:solidFill>
                  <a:latin typeface="Arial" charset="0"/>
                  <a:ea typeface="+mn-ea"/>
                  <a:cs typeface="+mn-cs"/>
                </a:defRPr>
              </a:lvl9pPr>
            </a:lstStyle>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Rapid deployment of multiple chains</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No Smart contracts</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Scalable Many to Many transactions</a:t>
              </a:r>
            </a:p>
            <a:p>
              <a:pPr marL="171450" indent="-171450">
                <a:spcBef>
                  <a:spcPts val="0"/>
                </a:spcBef>
                <a:spcAft>
                  <a:spcPts val="200"/>
                </a:spcAft>
                <a:buFont typeface="Arial" panose="020B0604020202020204" pitchFamily="34" charset="0"/>
                <a:buChar char="•"/>
              </a:pPr>
              <a:r>
                <a:rPr lang="en-GB" b="1" dirty="0" smtClean="0">
                  <a:solidFill>
                    <a:srgbClr val="000000"/>
                  </a:solidFill>
                  <a:latin typeface="Century Gothic" panose="020B0502020202020204" pitchFamily="34" charset="0"/>
                </a:rPr>
                <a:t>Ideal for data sharing and time stamping</a:t>
              </a:r>
              <a:endParaRPr lang="en-GB" b="1" dirty="0">
                <a:solidFill>
                  <a:srgbClr val="000000"/>
                </a:solidFill>
                <a:latin typeface="Century Gothic" panose="020B0502020202020204" pitchFamily="34" charset="0"/>
              </a:endParaRPr>
            </a:p>
          </p:txBody>
        </p:sp>
      </p:grpSp>
      <p:pic>
        <p:nvPicPr>
          <p:cNvPr id="29" name="Picture 11" descr="Mahindra 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10672260" y="320427"/>
            <a:ext cx="1203599" cy="332636"/>
          </a:xfrm>
          <a:prstGeom prst="rect">
            <a:avLst/>
          </a:prstGeom>
          <a:noFill/>
          <a:ln w="9525">
            <a:noFill/>
            <a:miter lim="800000"/>
            <a:headEnd/>
            <a:tailEnd/>
          </a:ln>
        </p:spPr>
      </p:pic>
    </p:spTree>
    <p:extLst>
      <p:ext uri="{BB962C8B-B14F-4D97-AF65-F5344CB8AC3E}">
        <p14:creationId xmlns:p14="http://schemas.microsoft.com/office/powerpoint/2010/main" val="1655133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 PPT Template 2017.pptx" id="{EF688F74-2A02-4C73-9CD3-AA364109871D}" vid="{D748AB71-8FB2-4279-A6F6-D94BBF5B49AC}"/>
    </a:ext>
  </a:extLst>
</a:theme>
</file>

<file path=ppt/theme/theme2.xml><?xml version="1.0" encoding="utf-8"?>
<a:theme xmlns:a="http://schemas.openxmlformats.org/drawingml/2006/main" name="2_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3.xml><?xml version="1.0" encoding="utf-8"?>
<a:theme xmlns:a="http://schemas.openxmlformats.org/drawingml/2006/main" name="1_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Default PPT template 2017 copy right.pptx [Read-Only]" id="{1DB74F55-C5E8-4E8C-B9B7-1EEE5C4FA12E}" vid="{C2AED711-7FB4-4CED-BBD5-A32F840B2FD6}"/>
    </a:ext>
  </a:extLst>
</a:theme>
</file>

<file path=ppt/theme/theme4.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 PPT Template 2017.pptx" id="{EF688F74-2A02-4C73-9CD3-AA364109871D}" vid="{D748AB71-8FB2-4279-A6F6-D94BBF5B49A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Categories0 xmlns="4d6ad1ba-d08e-4b75-8db3-2812d04b0920">System Elements</Categories0>
    <Buisness xmlns="4d6ad1ba-d08e-4b75-8db3-2812d04b0920">Corporate</Buisnes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2.xml><?xml version="1.0" encoding="utf-8"?>
<ds:datastoreItem xmlns:ds="http://schemas.openxmlformats.org/officeDocument/2006/customXml" ds:itemID="{BF0B3A14-0F09-4A5A-AEC4-1E6EBA155821}">
  <ds:schemaRefs>
    <ds:schemaRef ds:uri="http://purl.org/dc/terms/"/>
    <ds:schemaRef ds:uri="http://www.w3.org/XML/1998/namespace"/>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4d6ad1ba-d08e-4b75-8db3-2812d04b092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1639</Words>
  <Application>Microsoft Office PowerPoint</Application>
  <PresentationFormat>Widescreen</PresentationFormat>
  <Paragraphs>460</Paragraphs>
  <Slides>24</Slides>
  <Notes>3</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24</vt:i4>
      </vt:variant>
    </vt:vector>
  </HeadingPairs>
  <TitlesOfParts>
    <vt:vector size="45" baseType="lpstr">
      <vt:lpstr>MS PGothic</vt:lpstr>
      <vt:lpstr>Arial</vt:lpstr>
      <vt:lpstr>BenchNine</vt:lpstr>
      <vt:lpstr>Calibri</vt:lpstr>
      <vt:lpstr>Calibri Light</vt:lpstr>
      <vt:lpstr>Cambria Math</vt:lpstr>
      <vt:lpstr>Century Gothic</vt:lpstr>
      <vt:lpstr>Gill Sans Light</vt:lpstr>
      <vt:lpstr>Helvetica</vt:lpstr>
      <vt:lpstr>Open Sans</vt:lpstr>
      <vt:lpstr>Oswald light</vt:lpstr>
      <vt:lpstr>Segoe UI</vt:lpstr>
      <vt:lpstr>Times New Roman</vt:lpstr>
      <vt:lpstr>Tw Cen MT</vt:lpstr>
      <vt:lpstr>Verdana</vt:lpstr>
      <vt:lpstr>Wingdings</vt:lpstr>
      <vt:lpstr>ヒラギノ角ゴ ProN W3</vt:lpstr>
      <vt:lpstr>Blank</vt:lpstr>
      <vt:lpstr>2_B2B Template (Arial)</vt:lpstr>
      <vt:lpstr>1_B2B Template (Arial)</vt:lpstr>
      <vt:lpstr>Tech Mahindra Template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Design Studio</vt:lpstr>
      <vt:lpstr>Various Client Arrangements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2018-01-22T04:24:55Z</dcterms:created>
  <dcterms:modified xsi:type="dcterms:W3CDTF">2018-10-25T06:51:49Z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y fmtid="{D5CDD505-2E9C-101B-9397-08002B2CF9AE}" pid="3" name="Categories0">
    <vt:lpwstr>System Elements</vt:lpwstr>
  </property>
  <property fmtid="{D5CDD505-2E9C-101B-9397-08002B2CF9AE}" pid="4" name="Buisness">
    <vt:lpwstr>Corporate</vt:lpwstr>
  </property>
</Properties>
</file>